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24" r:id="rId6"/>
    <p:sldId id="303" r:id="rId7"/>
    <p:sldId id="304" r:id="rId8"/>
    <p:sldId id="305" r:id="rId9"/>
    <p:sldId id="306" r:id="rId10"/>
    <p:sldId id="322" r:id="rId11"/>
    <p:sldId id="307" r:id="rId12"/>
    <p:sldId id="317" r:id="rId13"/>
    <p:sldId id="308" r:id="rId14"/>
    <p:sldId id="309" r:id="rId15"/>
    <p:sldId id="323" r:id="rId16"/>
    <p:sldId id="310" r:id="rId17"/>
    <p:sldId id="311" r:id="rId18"/>
    <p:sldId id="312" r:id="rId19"/>
    <p:sldId id="313" r:id="rId20"/>
    <p:sldId id="314" r:id="rId21"/>
    <p:sldId id="315" r:id="rId22"/>
    <p:sldId id="318" r:id="rId23"/>
    <p:sldId id="319" r:id="rId24"/>
    <p:sldId id="320"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52" d="100"/>
          <a:sy n="52" d="100"/>
        </p:scale>
        <p:origin x="7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77198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47977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31417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38666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E8545B-723B-40C4-8061-DAD5413A2978}"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260068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48684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E8545B-723B-40C4-8061-DAD5413A2978}"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269492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E8545B-723B-40C4-8061-DAD5413A2978}"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309457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8545B-723B-40C4-8061-DAD5413A2978}"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3403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867106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E8545B-723B-40C4-8061-DAD5413A2978}"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4EA974-6326-421E-8ECF-6E332BD29D72}" type="slidenum">
              <a:rPr lang="en-US" smtClean="0"/>
              <a:t>‹#›</a:t>
            </a:fld>
            <a:endParaRPr lang="en-US"/>
          </a:p>
        </p:txBody>
      </p:sp>
    </p:spTree>
    <p:extLst>
      <p:ext uri="{BB962C8B-B14F-4D97-AF65-F5344CB8AC3E}">
        <p14:creationId xmlns:p14="http://schemas.microsoft.com/office/powerpoint/2010/main" val="1709547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8545B-723B-40C4-8061-DAD5413A2978}" type="datetimeFigureOut">
              <a:rPr lang="en-US" smtClean="0"/>
              <a:t>10/11/2017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EA974-6326-421E-8ECF-6E332BD29D72}" type="slidenum">
              <a:rPr lang="en-US" smtClean="0"/>
              <a:t>‹#›</a:t>
            </a:fld>
            <a:endParaRPr lang="en-US"/>
          </a:p>
        </p:txBody>
      </p:sp>
    </p:spTree>
    <p:extLst>
      <p:ext uri="{BB962C8B-B14F-4D97-AF65-F5344CB8AC3E}">
        <p14:creationId xmlns:p14="http://schemas.microsoft.com/office/powerpoint/2010/main" val="149837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hyperlink" Target="https://nsf.gov/pubs/2017/nsf17573/nsf17573.htm?org=NSF#toc" TargetMode="Externa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media" Target="../media/media13.m4a"/><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5.m4a"/><Relationship Id="rId7"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5" Type="http://schemas.microsoft.com/office/2007/relationships/media" Target="../media/media16.m4a"/><Relationship Id="rId4" Type="http://schemas.openxmlformats.org/officeDocument/2006/relationships/audio" Target="../media/media15.m4a"/></Relationships>
</file>

<file path=ppt/slides/_rels/slide14.xml.rels><?xml version="1.0" encoding="UTF-8" standalone="yes"?>
<Relationships xmlns="http://schemas.openxmlformats.org/package/2006/relationships"><Relationship Id="rId8" Type="http://schemas.openxmlformats.org/officeDocument/2006/relationships/audio" Target="../media/media20.m4a"/><Relationship Id="rId3" Type="http://schemas.microsoft.com/office/2007/relationships/media" Target="../media/media18.m4a"/><Relationship Id="rId7" Type="http://schemas.microsoft.com/office/2007/relationships/media" Target="../media/media20.m4a"/><Relationship Id="rId12"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media" Target="../media/media19.m4a"/><Relationship Id="rId11" Type="http://schemas.openxmlformats.org/officeDocument/2006/relationships/slideLayout" Target="../slideLayouts/slideLayout2.xml"/><Relationship Id="rId5" Type="http://schemas.openxmlformats.org/officeDocument/2006/relationships/audio" Target="NULL" TargetMode="External"/><Relationship Id="rId10" Type="http://schemas.openxmlformats.org/officeDocument/2006/relationships/audio" Target="../media/media21.m4a"/><Relationship Id="rId4" Type="http://schemas.openxmlformats.org/officeDocument/2006/relationships/audio" Target="../media/media18.m4a"/><Relationship Id="rId9" Type="http://schemas.microsoft.com/office/2007/relationships/media" Target="../media/media21.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audio" Target="../media/media27.m4a"/><Relationship Id="rId3" Type="http://schemas.microsoft.com/office/2007/relationships/media" Target="../media/media25.m4a"/><Relationship Id="rId7" Type="http://schemas.microsoft.com/office/2007/relationships/media" Target="../media/media27.m4a"/><Relationship Id="rId12" Type="http://schemas.openxmlformats.org/officeDocument/2006/relationships/image" Target="../media/image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media26.m4a"/><Relationship Id="rId11" Type="http://schemas.openxmlformats.org/officeDocument/2006/relationships/slideLayout" Target="../slideLayouts/slideLayout2.xml"/><Relationship Id="rId5" Type="http://schemas.microsoft.com/office/2007/relationships/media" Target="../media/media26.m4a"/><Relationship Id="rId10" Type="http://schemas.openxmlformats.org/officeDocument/2006/relationships/audio" Target="../media/media28.m4a"/><Relationship Id="rId4" Type="http://schemas.openxmlformats.org/officeDocument/2006/relationships/audio" Target="../media/media25.m4a"/><Relationship Id="rId9" Type="http://schemas.microsoft.com/office/2007/relationships/media" Target="../media/media28.m4a"/></Relationships>
</file>

<file path=ppt/slides/_rels/slide18.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mailto:DRLAISL@nsf.gov" TargetMode="Externa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19.xml.rels><?xml version="1.0" encoding="UTF-8" standalone="yes"?>
<Relationships xmlns="http://schemas.openxmlformats.org/package/2006/relationships"><Relationship Id="rId3" Type="http://schemas.microsoft.com/office/2007/relationships/media" Target="../media/media32.m4a"/><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32.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39403"/>
            <a:ext cx="9144000" cy="3078051"/>
          </a:xfrm>
        </p:spPr>
        <p:txBody>
          <a:bodyPr>
            <a:normAutofit/>
          </a:bodyPr>
          <a:lstStyle/>
          <a:p>
            <a:r>
              <a:rPr lang="en-US" b="1" dirty="0"/>
              <a:t>AISL </a:t>
            </a:r>
            <a:r>
              <a:rPr lang="en-US" b="1" dirty="0">
                <a:hlinkClick r:id="rId5"/>
              </a:rPr>
              <a:t>Solicitation</a:t>
            </a:r>
            <a:r>
              <a:rPr lang="en-US" b="1" dirty="0"/>
              <a:t> NSF 17-573</a:t>
            </a:r>
            <a:br>
              <a:rPr lang="en-US" b="1" dirty="0"/>
            </a:br>
            <a:r>
              <a:rPr lang="en-US" b="1" dirty="0"/>
              <a:t>Deep Dive, </a:t>
            </a:r>
            <a:r>
              <a:rPr lang="en-US" b="1" dirty="0">
                <a:highlight>
                  <a:srgbClr val="FFFF00"/>
                </a:highlight>
              </a:rPr>
              <a:t>Part 3</a:t>
            </a:r>
            <a:endParaRPr lang="en-US" dirty="0">
              <a:highlight>
                <a:srgbClr val="FFFF00"/>
              </a:highlight>
            </a:endParaRPr>
          </a:p>
        </p:txBody>
      </p:sp>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end="4184.1655"/>
                </p14:media>
              </p:ext>
            </p:extLst>
          </p:nvPr>
        </p:nvPicPr>
        <p:blipFill>
          <a:blip r:embed="rId6"/>
          <a:stretch>
            <a:fillRect/>
          </a:stretch>
        </p:blipFill>
        <p:spPr>
          <a:xfrm>
            <a:off x="11281893" y="4387404"/>
            <a:ext cx="609600" cy="609600"/>
          </a:xfrm>
          <a:prstGeom prst="rect">
            <a:avLst/>
          </a:prstGeom>
        </p:spPr>
      </p:pic>
      <p:pic>
        <p:nvPicPr>
          <p:cNvPr id="10" name="Recorded Sound">
            <a:hlinkClick r:id="" action="ppaction://media"/>
          </p:cNvPr>
          <p:cNvPicPr>
            <a:picLocks noChangeAspect="1"/>
          </p:cNvPicPr>
          <p:nvPr>
            <a:audioFile r:link="rId1"/>
            <p:extLst>
              <p:ext uri="{DAA4B4D4-6D71-4841-9C94-3DE7FCFB9230}">
                <p14:media xmlns:p14="http://schemas.microsoft.com/office/powerpoint/2010/main" r:embed="rId3">
                  <p14:trim end="12879.8866"/>
                </p14:media>
              </p:ext>
            </p:extLst>
          </p:nvPr>
        </p:nvPicPr>
        <p:blipFill>
          <a:blip r:embed="rId6"/>
          <a:stretch>
            <a:fillRect/>
          </a:stretch>
        </p:blipFill>
        <p:spPr>
          <a:xfrm>
            <a:off x="11281893" y="5390881"/>
            <a:ext cx="609600" cy="609600"/>
          </a:xfrm>
          <a:prstGeom prst="rect">
            <a:avLst/>
          </a:prstGeom>
        </p:spPr>
      </p:pic>
      <p:sp>
        <p:nvSpPr>
          <p:cNvPr id="11" name="TextBox 10"/>
          <p:cNvSpPr txBox="1"/>
          <p:nvPr/>
        </p:nvSpPr>
        <p:spPr>
          <a:xfrm>
            <a:off x="381234" y="6209692"/>
            <a:ext cx="11709042" cy="369332"/>
          </a:xfrm>
          <a:prstGeom prst="rect">
            <a:avLst/>
          </a:prstGeom>
          <a:noFill/>
        </p:spPr>
        <p:txBody>
          <a:bodyPr wrap="square" rtlCol="0">
            <a:spAutoFit/>
          </a:bodyPr>
          <a:lstStyle/>
          <a:p>
            <a:r>
              <a:rPr lang="en-US" dirty="0"/>
              <a:t>Disclaimer: NSF 17-573 and the NSF </a:t>
            </a:r>
            <a:r>
              <a:rPr lang="en-US" dirty="0" err="1"/>
              <a:t>PAPPG</a:t>
            </a:r>
            <a:r>
              <a:rPr lang="en-US" dirty="0"/>
              <a:t> provide the only official guidance with respect to the AISL proposal competition. </a:t>
            </a:r>
          </a:p>
        </p:txBody>
      </p:sp>
    </p:spTree>
    <p:extLst>
      <p:ext uri="{BB962C8B-B14F-4D97-AF65-F5344CB8AC3E}">
        <p14:creationId xmlns:p14="http://schemas.microsoft.com/office/powerpoint/2010/main" val="23295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600"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69"/>
            <a:ext cx="10515600" cy="884126"/>
          </a:xfrm>
        </p:spPr>
        <p:txBody>
          <a:bodyPr/>
          <a:lstStyle/>
          <a:p>
            <a:r>
              <a:rPr lang="en-US" b="1" dirty="0"/>
              <a:t>1. Merit Review Principles</a:t>
            </a:r>
            <a:endParaRPr lang="en-US" dirty="0"/>
          </a:p>
        </p:txBody>
      </p:sp>
      <p:sp>
        <p:nvSpPr>
          <p:cNvPr id="3" name="Content Placeholder 2"/>
          <p:cNvSpPr>
            <a:spLocks noGrp="1"/>
          </p:cNvSpPr>
          <p:nvPr>
            <p:ph idx="1"/>
          </p:nvPr>
        </p:nvSpPr>
        <p:spPr>
          <a:xfrm>
            <a:off x="838200" y="978795"/>
            <a:ext cx="10515600" cy="5879205"/>
          </a:xfrm>
        </p:spPr>
        <p:txBody>
          <a:bodyPr>
            <a:normAutofit fontScale="70000" lnSpcReduction="20000"/>
          </a:bodyPr>
          <a:lstStyle/>
          <a:p>
            <a:pPr>
              <a:spcAft>
                <a:spcPts val="600"/>
              </a:spcAft>
            </a:pPr>
            <a:r>
              <a:rPr lang="en-US" dirty="0"/>
              <a:t>These principles are to be given due diligence by PIs and organizations when preparing proposals and managing projects, by reviewers when reading and evaluating proposals, and by NSF program staff when determining whether or not to recommend proposals for funding and while overseeing awards. Given that NSF is the primary federal agency charged with nurturing and supporting excellence in basic research and education, the following three principles apply:</a:t>
            </a:r>
            <a:endParaRPr lang="en-US" sz="1400" dirty="0"/>
          </a:p>
          <a:p>
            <a:pPr marL="914400" lvl="1" indent="-457200">
              <a:buFont typeface="+mj-lt"/>
              <a:buAutoNum type="arabicPeriod"/>
            </a:pPr>
            <a:r>
              <a:rPr lang="en-US" dirty="0"/>
              <a:t>All NSF projects should be of the highest quality and have the potential to advance, if not transform, the frontiers of knowledge.</a:t>
            </a:r>
          </a:p>
          <a:p>
            <a:pPr marL="914400" lvl="1" indent="-457200">
              <a:buFont typeface="+mj-lt"/>
              <a:buAutoNum type="arabicPeriod"/>
            </a:pPr>
            <a:r>
              <a:rPr lang="en-US" dirty="0"/>
              <a:t>NSF projects, in the aggregate, should contribute more broadly to achieving societal goals. These "Broader Impacts" may be accomplished through the research itself, through activities that are directly related to specific research projects, or through activities that are supported by, but are complementary to, the project. The project activities may be based on previously established and/or innovative methods and approaches, but in either case must be well justified.</a:t>
            </a:r>
          </a:p>
          <a:p>
            <a:pPr marL="914400" lvl="1" indent="-457200">
              <a:buFont typeface="+mj-lt"/>
              <a:buAutoNum type="arabicPeriod"/>
            </a:pPr>
            <a:r>
              <a:rPr lang="en-US" dirty="0"/>
              <a:t>Meaningful assessment and evaluation of NSF funded projects should be based on appropriate metrics, keeping in mind the likely correlation between the effect of broader impacts and the resources provided to implement projects. If the size of the activity is limited, evaluation of that activity in isolation is not likely to be meaningful. Thus, assessing the effectiveness of these activities may best be done at a higher, more aggregated, level than the individual project.</a:t>
            </a:r>
          </a:p>
          <a:p>
            <a:r>
              <a:rPr lang="en-US" dirty="0"/>
              <a:t>With respect to the third principle, even if assessment of Broader Impacts outcomes for particular projects is done at an aggregated level, PIs are expected to be accountable for carrying out the activities described in the funded project. Thus, individual projects should include clearly stated goals, specific descriptions of the activities that the PI intends to do, and a plan in place to document the outputs of those activities.</a:t>
            </a:r>
          </a:p>
          <a:p>
            <a:r>
              <a:rPr lang="en-US" dirty="0"/>
              <a:t>These three merit review principles provide the basis for the merit review criteria, as well as a context within which the users of the criteria can better understand their intent.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699975"/>
            <a:ext cx="609600" cy="609600"/>
          </a:xfrm>
          <a:prstGeom prst="rect">
            <a:avLst/>
          </a:prstGeom>
        </p:spPr>
      </p:pic>
    </p:spTree>
    <p:extLst>
      <p:ext uri="{BB962C8B-B14F-4D97-AF65-F5344CB8AC3E}">
        <p14:creationId xmlns:p14="http://schemas.microsoft.com/office/powerpoint/2010/main" val="1832342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063"/>
            <a:ext cx="10515600" cy="897005"/>
          </a:xfrm>
        </p:spPr>
        <p:txBody>
          <a:bodyPr/>
          <a:lstStyle/>
          <a:p>
            <a:r>
              <a:rPr lang="en-US" b="1" dirty="0"/>
              <a:t>2. Merit Review Criteria (1)</a:t>
            </a:r>
            <a:endParaRPr lang="en-US" dirty="0"/>
          </a:p>
        </p:txBody>
      </p:sp>
      <p:sp>
        <p:nvSpPr>
          <p:cNvPr id="3" name="Content Placeholder 2"/>
          <p:cNvSpPr>
            <a:spLocks noGrp="1"/>
          </p:cNvSpPr>
          <p:nvPr>
            <p:ph idx="1"/>
          </p:nvPr>
        </p:nvSpPr>
        <p:spPr>
          <a:xfrm>
            <a:off x="838200" y="1056068"/>
            <a:ext cx="10353541" cy="5801932"/>
          </a:xfrm>
        </p:spPr>
        <p:txBody>
          <a:bodyPr>
            <a:normAutofit fontScale="92500" lnSpcReduction="20000"/>
          </a:bodyPr>
          <a:lstStyle/>
          <a:p>
            <a:r>
              <a:rPr lang="en-US" dirty="0"/>
              <a:t>All NSF proposals are evaluated through use of the two National Science Board approved merit review criteria. In some instances, however, NSF will employ additional criteria as required to highlight the specific objectives of certain programs and activities.</a:t>
            </a:r>
          </a:p>
          <a:p>
            <a:r>
              <a:rPr lang="en-US" dirty="0"/>
              <a:t>The two merit review criteria are listed below. </a:t>
            </a:r>
            <a:r>
              <a:rPr lang="en-US" b="1" dirty="0"/>
              <a:t>Both </a:t>
            </a:r>
            <a:r>
              <a:rPr lang="en-US" dirty="0"/>
              <a:t>criteria are to be given </a:t>
            </a:r>
            <a:r>
              <a:rPr lang="en-US" b="1" dirty="0"/>
              <a:t>full consideration </a:t>
            </a:r>
            <a:r>
              <a:rPr lang="en-US" dirty="0"/>
              <a:t>during the review and decision-making processes; each criterion is necessary but neither, by itself, is sufficient. Therefore, proposers must fully address both criteria. (</a:t>
            </a:r>
            <a:r>
              <a:rPr lang="en-US" dirty="0" err="1"/>
              <a:t>PAPPG</a:t>
            </a:r>
            <a:r>
              <a:rPr lang="en-US" dirty="0"/>
              <a:t> Chapter </a:t>
            </a:r>
            <a:r>
              <a:rPr lang="en-US" dirty="0" err="1"/>
              <a:t>II.C.2.d</a:t>
            </a:r>
            <a:r>
              <a:rPr lang="en-US" dirty="0"/>
              <a:t>(i). contains additional information for use by proposers in development of the Project Description section of the proposal). Reviewers are strongly encouraged to review the criteria, including </a:t>
            </a:r>
            <a:r>
              <a:rPr lang="en-US" dirty="0" err="1"/>
              <a:t>PAPPG</a:t>
            </a:r>
            <a:r>
              <a:rPr lang="en-US" dirty="0"/>
              <a:t> Chapter </a:t>
            </a:r>
            <a:r>
              <a:rPr lang="en-US" dirty="0" err="1"/>
              <a:t>II.C.2.d</a:t>
            </a:r>
            <a:r>
              <a:rPr lang="en-US" dirty="0"/>
              <a:t>(i), prior to the review of a proposal.</a:t>
            </a:r>
          </a:p>
          <a:p>
            <a:r>
              <a:rPr lang="en-US" dirty="0"/>
              <a:t>When evaluating NSF proposals, reviewers will be asked to consider what the proposers want to do, why they want to do it, how they plan to do it, how they will know if they succeed, and what benefits could accrue if the project is successful. These issues apply both to the technical aspects of the proposal and the way in which the project may make broader contributions. To that end, reviewers will be asked to evaluate all proposals against two criteria:</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725733"/>
            <a:ext cx="609600" cy="609600"/>
          </a:xfrm>
          <a:prstGeom prst="rect">
            <a:avLst/>
          </a:prstGeom>
        </p:spPr>
      </p:pic>
    </p:spTree>
    <p:extLst>
      <p:ext uri="{BB962C8B-B14F-4D97-AF65-F5344CB8AC3E}">
        <p14:creationId xmlns:p14="http://schemas.microsoft.com/office/powerpoint/2010/main" val="1284845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p:spPr>
        <p:txBody>
          <a:bodyPr>
            <a:normAutofit fontScale="90000"/>
          </a:bodyPr>
          <a:lstStyle/>
          <a:p>
            <a:r>
              <a:rPr lang="en-US" b="1" dirty="0"/>
              <a:t>Merit Review Criteria (2)</a:t>
            </a:r>
          </a:p>
        </p:txBody>
      </p:sp>
      <p:sp>
        <p:nvSpPr>
          <p:cNvPr id="3" name="Content Placeholder 2"/>
          <p:cNvSpPr>
            <a:spLocks noGrp="1"/>
          </p:cNvSpPr>
          <p:nvPr>
            <p:ph idx="1"/>
          </p:nvPr>
        </p:nvSpPr>
        <p:spPr>
          <a:xfrm>
            <a:off x="838200" y="1056068"/>
            <a:ext cx="10515600" cy="5615188"/>
          </a:xfrm>
        </p:spPr>
        <p:txBody>
          <a:bodyPr>
            <a:normAutofit fontScale="62500" lnSpcReduction="20000"/>
          </a:bodyPr>
          <a:lstStyle/>
          <a:p>
            <a:r>
              <a:rPr lang="en-US" b="1" dirty="0"/>
              <a:t>Intellectual Merit: </a:t>
            </a:r>
            <a:r>
              <a:rPr lang="en-US" dirty="0"/>
              <a:t>The Intellectual Merit criterion encompasses the potential to advance knowledge; and</a:t>
            </a:r>
          </a:p>
          <a:p>
            <a:r>
              <a:rPr lang="en-US" b="1" dirty="0"/>
              <a:t>Broader Impacts: </a:t>
            </a:r>
            <a:r>
              <a:rPr lang="en-US" dirty="0"/>
              <a:t>The Broader Impacts criterion encompasses the potential to benefit society and contribute to the achievement of specific, desired societal outcomes.</a:t>
            </a:r>
          </a:p>
          <a:p>
            <a:pPr>
              <a:spcAft>
                <a:spcPts val="600"/>
              </a:spcAft>
            </a:pPr>
            <a:r>
              <a:rPr lang="en-US" dirty="0"/>
              <a:t>The following elements should be considered in the review for both criteria:</a:t>
            </a:r>
          </a:p>
          <a:p>
            <a:pPr marL="457200" lvl="1" indent="0">
              <a:buNone/>
            </a:pPr>
            <a:r>
              <a:rPr lang="en-US" dirty="0"/>
              <a:t>1. What is the potential for the proposed activity to</a:t>
            </a:r>
          </a:p>
          <a:p>
            <a:pPr marL="914400" lvl="2" indent="0">
              <a:buNone/>
            </a:pPr>
            <a:r>
              <a:rPr lang="en-US" dirty="0"/>
              <a:t>a. Advance knowledge and understanding within its own field or across different fields (Intellectual Merit); and</a:t>
            </a:r>
          </a:p>
          <a:p>
            <a:pPr marL="914400" lvl="2" indent="0">
              <a:buNone/>
            </a:pPr>
            <a:r>
              <a:rPr lang="en-US" dirty="0"/>
              <a:t>b. Benefit society or advance desired societal outcomes (Broader Impacts)?</a:t>
            </a:r>
          </a:p>
          <a:p>
            <a:pPr marL="457200" lvl="1" indent="0">
              <a:buNone/>
            </a:pPr>
            <a:r>
              <a:rPr lang="en-US" dirty="0"/>
              <a:t>2. To what extent do the proposed activities suggest and explore creative, original, or potentially transformative concepts?</a:t>
            </a:r>
          </a:p>
          <a:p>
            <a:pPr marL="457200" lvl="1" indent="0">
              <a:buNone/>
            </a:pPr>
            <a:r>
              <a:rPr lang="en-US" dirty="0"/>
              <a:t>3. Is the plan for carrying out the proposed activities well-reasoned, well-organized, and based on a sound rationale? Does the plan incorporate a mechanism to assess success?</a:t>
            </a:r>
          </a:p>
          <a:p>
            <a:pPr marL="457200" lvl="1" indent="0">
              <a:buNone/>
            </a:pPr>
            <a:r>
              <a:rPr lang="en-US" dirty="0"/>
              <a:t>4. How well qualified is the individual, team, or organization to conduct the proposed activities?</a:t>
            </a:r>
          </a:p>
          <a:p>
            <a:pPr marL="457200" lvl="1" indent="0">
              <a:buNone/>
            </a:pPr>
            <a:r>
              <a:rPr lang="en-US" dirty="0"/>
              <a:t>5. Are there adequate resources available to the PI (either at the home organization or through collaborations) to carry out the proposed activities?</a:t>
            </a:r>
          </a:p>
          <a:p>
            <a:r>
              <a:rPr lang="en-US" dirty="0"/>
              <a:t>Broader impacts may be accomplished through the research itself, through the activities that are directly related to specific research projects, or through activities that are supported by, but are complementary to, the project. NSF values the advancement of scientific knowledge and activities that contribute to achievement of societally relevant outcomes. Such outcomes include, but are not limited to: full participation of women, persons with disabilities, and underrepresented minorities in science, technology, engineering, and mathematics (STEM); improved STEM education and educator development at any level; increased public scientific literacy and public engagement with science and technology; improved well-being of individuals in society; development of a diverse, globally competitive STEM workforce; increased partnerships between academia, industry, and others; improved national security; increased economic competitiveness of the United States; and enhanced infrastructure for research and education.</a:t>
            </a:r>
          </a:p>
          <a:p>
            <a:r>
              <a:rPr lang="en-US" dirty="0"/>
              <a:t>Proposers are reminded that reviewers will also be asked to review the Data Management Plan and the Postdoctoral Researcher Mentoring Plan, as appropriate.	</a:t>
            </a:r>
          </a:p>
          <a:p>
            <a:endParaRPr lang="en-US" dirty="0"/>
          </a:p>
        </p:txBody>
      </p:sp>
      <p:pic>
        <p:nvPicPr>
          <p:cNvPr id="4" name="Recorded Sound">
            <a:hlinkClick r:id="" action="ppaction://media"/>
          </p:cNvPr>
          <p:cNvPicPr>
            <a:picLocks noChangeAspect="1"/>
          </p:cNvPicPr>
          <p:nvPr>
            <a:audioFile r:link="rId1"/>
            <p:extLst>
              <p:ext uri="{DAA4B4D4-6D71-4841-9C94-3DE7FCFB9230}">
                <p14:media xmlns:p14="http://schemas.microsoft.com/office/powerpoint/2010/main" r:embed="rId2">
                  <p14:trim end="10845.5283"/>
                </p14:media>
              </p:ext>
            </p:extLst>
          </p:nvPr>
        </p:nvPicPr>
        <p:blipFill>
          <a:blip r:embed="rId6"/>
          <a:stretch>
            <a:fillRect/>
          </a:stretch>
        </p:blipFill>
        <p:spPr>
          <a:xfrm>
            <a:off x="11353800" y="472321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53800" y="5983087"/>
            <a:ext cx="609600" cy="609600"/>
          </a:xfrm>
          <a:prstGeom prst="rect">
            <a:avLst/>
          </a:prstGeom>
        </p:spPr>
      </p:pic>
    </p:spTree>
    <p:extLst>
      <p:ext uri="{BB962C8B-B14F-4D97-AF65-F5344CB8AC3E}">
        <p14:creationId xmlns:p14="http://schemas.microsoft.com/office/powerpoint/2010/main" val="1096605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p:spPr>
        <p:txBody>
          <a:bodyPr/>
          <a:lstStyle/>
          <a:p>
            <a:r>
              <a:rPr lang="en-US" b="1" dirty="0"/>
              <a:t>Additional Solicitation Specific Review Criteria</a:t>
            </a:r>
            <a:endParaRPr lang="en-US" dirty="0"/>
          </a:p>
        </p:txBody>
      </p:sp>
      <p:sp>
        <p:nvSpPr>
          <p:cNvPr id="3" name="Content Placeholder 2"/>
          <p:cNvSpPr>
            <a:spLocks noGrp="1"/>
          </p:cNvSpPr>
          <p:nvPr>
            <p:ph idx="1"/>
          </p:nvPr>
        </p:nvSpPr>
        <p:spPr>
          <a:xfrm>
            <a:off x="838200" y="1532586"/>
            <a:ext cx="10515600" cy="4644377"/>
          </a:xfrm>
        </p:spPr>
        <p:txBody>
          <a:bodyPr>
            <a:normAutofit fontScale="92500"/>
          </a:bodyPr>
          <a:lstStyle/>
          <a:p>
            <a:r>
              <a:rPr lang="en-US" dirty="0"/>
              <a:t>The AISL program is interested in broadening participation in STEM as a component of a proposal's Intellectual Merit and/or Broader Impacts. In addition to considering the two general NSF Merit Review Criteria, for those projects in which broadening participation is a primary goal, reviewers will also be asked to evaluate the details of the broadening participation plan.</a:t>
            </a:r>
          </a:p>
          <a:p>
            <a:r>
              <a:rPr lang="en-US" dirty="0"/>
              <a:t>Does the proposal identify the characteristics and needs of the targeted underrepresented groups (public or professional) to be served?</a:t>
            </a:r>
          </a:p>
          <a:p>
            <a:r>
              <a:rPr lang="en-US" dirty="0"/>
              <a:t>Does the proposal include specific plans or strategies for addressing or accommodating the specific interests, community or cultural perspectives, and/or educational needs of participants of the identified underrepresented groups?</a:t>
            </a:r>
          </a:p>
          <a:p>
            <a:pPr marL="0"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53800" y="153258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51842" y="4064358"/>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333408" y="5442397"/>
            <a:ext cx="609600" cy="609600"/>
          </a:xfrm>
          <a:prstGeom prst="rect">
            <a:avLst/>
          </a:prstGeom>
        </p:spPr>
      </p:pic>
    </p:spTree>
    <p:extLst>
      <p:ext uri="{BB962C8B-B14F-4D97-AF65-F5344CB8AC3E}">
        <p14:creationId xmlns:p14="http://schemas.microsoft.com/office/powerpoint/2010/main" val="4101338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41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34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71247"/>
          </a:xfrm>
        </p:spPr>
        <p:txBody>
          <a:bodyPr/>
          <a:lstStyle/>
          <a:p>
            <a:r>
              <a:rPr lang="en-US" b="1" dirty="0"/>
              <a:t>B. Review and Selection Process</a:t>
            </a:r>
            <a:endParaRPr lang="en-US" dirty="0"/>
          </a:p>
        </p:txBody>
      </p:sp>
      <p:sp>
        <p:nvSpPr>
          <p:cNvPr id="3" name="Content Placeholder 2"/>
          <p:cNvSpPr>
            <a:spLocks noGrp="1"/>
          </p:cNvSpPr>
          <p:nvPr>
            <p:ph idx="1"/>
          </p:nvPr>
        </p:nvSpPr>
        <p:spPr>
          <a:xfrm>
            <a:off x="669701" y="1043189"/>
            <a:ext cx="10684099" cy="5718219"/>
          </a:xfrm>
        </p:spPr>
        <p:txBody>
          <a:bodyPr>
            <a:normAutofit fontScale="55000" lnSpcReduction="20000"/>
          </a:bodyPr>
          <a:lstStyle/>
          <a:p>
            <a:r>
              <a:rPr lang="en-US" sz="3300" dirty="0"/>
              <a:t>Proposals submitted in response to this program solicitation will be reviewed by Ad hoc Review and/or Panel Review.</a:t>
            </a:r>
          </a:p>
          <a:p>
            <a:r>
              <a:rPr lang="en-US" sz="3300" dirty="0"/>
              <a:t>Reviewers will be asked to evaluate proposals using two National Science Board approved merit review criteria and, if applicable, additional program specific criteria. A summary rating and accompanying narrative will be completed and submitted by each reviewer. The Program Officer assigned to manage the proposal's review will consider the advice of reviewers and will formulate a recommendation.</a:t>
            </a:r>
          </a:p>
          <a:p>
            <a:r>
              <a:rPr lang="en-US" sz="3300" dirty="0"/>
              <a:t>After scientific, technical and programmatic review and consideration of appropriate factors, the NSF Program Officer recommends to the cognizant Division Director whether the proposal should be declined or recommended for award. NSF strives to be able to tell applicants whether their proposals have been declined or recommended for funding within six months. Large or particularly complex proposals or proposals from new awardees may require additional review and processing time. The time interval begins on the deadline or target date, or receipt date, whichever is later. The interval ends when the Division Director acts upon the Program Officer's recommendation.</a:t>
            </a:r>
          </a:p>
          <a:p>
            <a:r>
              <a:rPr lang="en-US" sz="3300" dirty="0"/>
              <a:t>After programmatic approval has been obtained, the proposals recommended for funding will be forwarded to the Division of Grants and Agreements for review of business, financial, and policy implications. After an administrative review has occurred, Grants and Agreements Officers perform the processing and issuance of a grant or other agreement. Proposers are cautioned that only a Grants and Agreements Officer may make commitments, obligations or awards on behalf of NSF or authorize the expenditure of funds. No commitment on the part of NSF should be inferred from technical or budgetary discussions with a NSF Program Officer. A Principal Investigator or organization that makes financial or personnel commitments in the absence of a grant or cooperative agreement signed by the NSF Grants and Agreements Officer does so at their own risk.</a:t>
            </a:r>
          </a:p>
          <a:p>
            <a:r>
              <a:rPr lang="en-US" sz="3300" dirty="0"/>
              <a:t>Once an award or declination decision has been made, Principal Investigators are provided feedback about their proposals. In all cases, reviews are treated as confidential documents. Verbatim copies of reviews, excluding the names of the reviewers or any reviewer-identifying information, are sent to the Principal Investigator/Project Director by the Program Officer. In addition, the proposer will receive an explanation of the decision to award or decline funding.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3800" y="871247"/>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53800" y="1643130"/>
            <a:ext cx="609600" cy="609600"/>
          </a:xfrm>
          <a:prstGeom prst="rect">
            <a:avLst/>
          </a:prstGeom>
        </p:spPr>
      </p:pic>
      <p:pic>
        <p:nvPicPr>
          <p:cNvPr id="6" name="Recorded Sound">
            <a:hlinkClick r:id="" action="ppaction://media"/>
          </p:cNvPr>
          <p:cNvPicPr>
            <a:picLocks noChangeAspect="1"/>
          </p:cNvPicPr>
          <p:nvPr>
            <a:audioFile r:link="rId5"/>
            <p:extLst>
              <p:ext uri="{DAA4B4D4-6D71-4841-9C94-3DE7FCFB9230}">
                <p14:media xmlns:p14="http://schemas.microsoft.com/office/powerpoint/2010/main" r:embed="rId6">
                  <p14:trim end="8115.9342"/>
                </p14:media>
              </p:ext>
            </p:extLst>
          </p:nvPr>
        </p:nvPicPr>
        <p:blipFill>
          <a:blip r:embed="rId12"/>
          <a:stretch>
            <a:fillRect/>
          </a:stretch>
        </p:blipFill>
        <p:spPr>
          <a:xfrm>
            <a:off x="11358093" y="3125586"/>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353800" y="4346416"/>
            <a:ext cx="609600" cy="609600"/>
          </a:xfrm>
          <a:prstGeom prst="rect">
            <a:avLst/>
          </a:prstGeom>
        </p:spPr>
      </p:pic>
      <p:pic>
        <p:nvPicPr>
          <p:cNvPr id="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353800" y="5524072"/>
            <a:ext cx="609600" cy="609600"/>
          </a:xfrm>
          <a:prstGeom prst="rect">
            <a:avLst/>
          </a:prstGeom>
        </p:spPr>
      </p:pic>
    </p:spTree>
    <p:extLst>
      <p:ext uri="{BB962C8B-B14F-4D97-AF65-F5344CB8AC3E}">
        <p14:creationId xmlns:p14="http://schemas.microsoft.com/office/powerpoint/2010/main" val="936885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2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22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507"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742"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VII. AWARD ADMINISTRATION INFORMATION </a:t>
            </a:r>
            <a:endParaRPr lang="en-US" dirty="0"/>
          </a:p>
        </p:txBody>
      </p:sp>
      <p:sp>
        <p:nvSpPr>
          <p:cNvPr id="3" name="Content Placeholder 2"/>
          <p:cNvSpPr>
            <a:spLocks noGrp="1"/>
          </p:cNvSpPr>
          <p:nvPr>
            <p:ph idx="1"/>
          </p:nvPr>
        </p:nvSpPr>
        <p:spPr/>
        <p:txBody>
          <a:bodyPr/>
          <a:lstStyle/>
          <a:p>
            <a:pPr marL="0" indent="0">
              <a:buNone/>
            </a:pPr>
            <a:r>
              <a:rPr lang="en-US" dirty="0"/>
              <a:t>A</a:t>
            </a:r>
            <a:r>
              <a:rPr lang="en-US" b="1" dirty="0"/>
              <a:t>. Notification of the Award</a:t>
            </a:r>
            <a:endParaRPr lang="en-US" dirty="0"/>
          </a:p>
          <a:p>
            <a:r>
              <a:rPr lang="en-US" dirty="0"/>
              <a:t>Notification of the award is made to </a:t>
            </a:r>
            <a:r>
              <a:rPr lang="en-US" i="1" dirty="0"/>
              <a:t>the submitting organization </a:t>
            </a:r>
            <a:r>
              <a:rPr lang="en-US" dirty="0"/>
              <a:t>by a Grants Officer in the Division of Grants and Agreements. Organizations whose proposals are declined will be advised as promptly as possible by the cognizant NSF Program administering the program. Verbatim copies of reviews, not including the identity of the reviewer, will be provided automatically to the Principal Investigator. (See Section </a:t>
            </a:r>
            <a:r>
              <a:rPr lang="en-US" dirty="0" err="1"/>
              <a:t>VI.B</a:t>
            </a:r>
            <a:r>
              <a:rPr lang="en-US" dirty="0"/>
              <a:t>. for additional information on the review process.)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4231783"/>
            <a:ext cx="609600" cy="609600"/>
          </a:xfrm>
          <a:prstGeom prst="rect">
            <a:avLst/>
          </a:prstGeom>
        </p:spPr>
      </p:pic>
    </p:spTree>
    <p:extLst>
      <p:ext uri="{BB962C8B-B14F-4D97-AF65-F5344CB8AC3E}">
        <p14:creationId xmlns:p14="http://schemas.microsoft.com/office/powerpoint/2010/main" val="254011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548"/>
            <a:ext cx="10515600" cy="909883"/>
          </a:xfrm>
        </p:spPr>
        <p:txBody>
          <a:bodyPr/>
          <a:lstStyle/>
          <a:p>
            <a:r>
              <a:rPr lang="en-US" b="1" dirty="0"/>
              <a:t>B. Award Conditions</a:t>
            </a:r>
            <a:endParaRPr lang="en-US" dirty="0"/>
          </a:p>
        </p:txBody>
      </p:sp>
      <p:sp>
        <p:nvSpPr>
          <p:cNvPr id="3" name="Content Placeholder 2"/>
          <p:cNvSpPr>
            <a:spLocks noGrp="1"/>
          </p:cNvSpPr>
          <p:nvPr>
            <p:ph idx="1"/>
          </p:nvPr>
        </p:nvSpPr>
        <p:spPr>
          <a:xfrm>
            <a:off x="838200" y="1056068"/>
            <a:ext cx="10515600" cy="5801932"/>
          </a:xfrm>
        </p:spPr>
        <p:txBody>
          <a:bodyPr>
            <a:normAutofit fontScale="77500" lnSpcReduction="20000"/>
          </a:bodyPr>
          <a:lstStyle/>
          <a:p>
            <a:r>
              <a:rPr lang="en-US" dirty="0"/>
              <a:t>An NSF award consists of: </a:t>
            </a:r>
          </a:p>
          <a:p>
            <a:pPr marL="914400" lvl="1" indent="-457200">
              <a:buFont typeface="+mj-lt"/>
              <a:buAutoNum type="arabicPeriod"/>
            </a:pPr>
            <a:r>
              <a:rPr lang="en-US" dirty="0"/>
              <a:t>the award notice, which includes any special provisions applicable to the award and any numbered amendments thereto; </a:t>
            </a:r>
          </a:p>
          <a:p>
            <a:pPr marL="914400" lvl="1" indent="-457200">
              <a:buFont typeface="+mj-lt"/>
              <a:buAutoNum type="arabicPeriod"/>
            </a:pPr>
            <a:r>
              <a:rPr lang="en-US" dirty="0"/>
              <a:t>the budget, which indicates the amounts, by categories of expense, on which NSF has based its support (or otherwise communicates any specific approvals or disapprovals of proposed expenditures); </a:t>
            </a:r>
          </a:p>
          <a:p>
            <a:pPr marL="914400" lvl="1" indent="-457200">
              <a:buFont typeface="+mj-lt"/>
              <a:buAutoNum type="arabicPeriod"/>
            </a:pPr>
            <a:r>
              <a:rPr lang="en-US" dirty="0"/>
              <a:t>the proposal referenced in the award notice; </a:t>
            </a:r>
          </a:p>
          <a:p>
            <a:pPr marL="914400" lvl="1" indent="-457200">
              <a:buFont typeface="+mj-lt"/>
              <a:buAutoNum type="arabicPeriod"/>
            </a:pPr>
            <a:r>
              <a:rPr lang="en-US" dirty="0"/>
              <a:t>the applicable award conditions, such as Grant General Conditions (GC-1)*; or Research Terms and Conditions* and </a:t>
            </a:r>
          </a:p>
          <a:p>
            <a:pPr marL="914400" lvl="1" indent="-457200">
              <a:buFont typeface="+mj-lt"/>
              <a:buAutoNum type="arabicPeriod"/>
            </a:pPr>
            <a:r>
              <a:rPr lang="en-US" dirty="0"/>
              <a:t>any announcement or other NSF issuance that may be incorporated by reference in the award notice. Cooperative agreements also are administered in accordance with NSF Cooperative Agreement Financial and Administrative Terms and Conditions (CA-</a:t>
            </a:r>
            <a:r>
              <a:rPr lang="en-US" dirty="0" err="1"/>
              <a:t>FATC</a:t>
            </a:r>
            <a:r>
              <a:rPr lang="en-US" dirty="0"/>
              <a:t>) and the applicable Programmatic Terms and Conditions. NSF awards are electronically signed by an NSF Grants and Agreements Officer and transmitted electronically to the organization via e-mail.</a:t>
            </a:r>
          </a:p>
          <a:p>
            <a:pPr marL="457200" lvl="1" indent="0">
              <a:buNone/>
            </a:pPr>
            <a:r>
              <a:rPr lang="en-US" dirty="0"/>
              <a:t>*These documents may be accessed electronically on NSF's Website at https://www.nsf.gov/awards/managing/award_conditions.jsp?org=NSF. Paper copies may be obtained from the NSF Publications Clearinghouse, telephone (703) 292-7827 or by e-mail fromnsfpubs@nsf.gov.</a:t>
            </a:r>
          </a:p>
          <a:p>
            <a:r>
              <a:rPr lang="en-US" dirty="0"/>
              <a:t>More comprehensive information on NSF Award Conditions and other important information on the administration of NSF awards is contained in the NSF </a:t>
            </a:r>
            <a:r>
              <a:rPr lang="en-US" i="1" dirty="0"/>
              <a:t>Proposal &amp; Award Policies &amp; Procedures Guide </a:t>
            </a:r>
            <a:r>
              <a:rPr lang="en-US" dirty="0"/>
              <a:t>(</a:t>
            </a:r>
            <a:r>
              <a:rPr lang="en-US" dirty="0" err="1"/>
              <a:t>PAPPG</a:t>
            </a:r>
            <a:r>
              <a:rPr lang="en-US" dirty="0"/>
              <a:t>) Chapter VII, available electronically on the NSF Website at https://www.nsf.gov/publications/pub_summ.jsp?ods_key=pappg.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5366" y="4553755"/>
            <a:ext cx="609600" cy="609600"/>
          </a:xfrm>
          <a:prstGeom prst="rect">
            <a:avLst/>
          </a:prstGeom>
        </p:spPr>
      </p:pic>
    </p:spTree>
    <p:extLst>
      <p:ext uri="{BB962C8B-B14F-4D97-AF65-F5344CB8AC3E}">
        <p14:creationId xmlns:p14="http://schemas.microsoft.com/office/powerpoint/2010/main" val="3570878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306"/>
            <a:ext cx="10515600" cy="871247"/>
          </a:xfrm>
        </p:spPr>
        <p:txBody>
          <a:bodyPr/>
          <a:lstStyle/>
          <a:p>
            <a:r>
              <a:rPr lang="en-US" b="1" dirty="0"/>
              <a:t>C. Reporting Requirements</a:t>
            </a:r>
            <a:endParaRPr lang="en-US" dirty="0"/>
          </a:p>
        </p:txBody>
      </p:sp>
      <p:sp>
        <p:nvSpPr>
          <p:cNvPr id="3" name="Content Placeholder 2"/>
          <p:cNvSpPr>
            <a:spLocks noGrp="1"/>
          </p:cNvSpPr>
          <p:nvPr>
            <p:ph idx="1"/>
          </p:nvPr>
        </p:nvSpPr>
        <p:spPr>
          <a:xfrm>
            <a:off x="540913" y="1004554"/>
            <a:ext cx="10812887" cy="5615188"/>
          </a:xfrm>
        </p:spPr>
        <p:txBody>
          <a:bodyPr>
            <a:normAutofit fontScale="62500" lnSpcReduction="20000"/>
          </a:bodyPr>
          <a:lstStyle/>
          <a:p>
            <a:r>
              <a:rPr lang="en-US" dirty="0"/>
              <a:t>For all multi-year grants (including both standard and continuing grants), the Principal Investigator must submit an annual project report to the cognizant Program Officer no later than 90 days prior to the end of the current budget period. (Some programs or awards require submission of more frequent project reports). No later than 120 days following expiration of a grant, the PI also is required to submit a final project report, and a project outcomes report for the general public.</a:t>
            </a:r>
          </a:p>
          <a:p>
            <a:r>
              <a:rPr lang="en-US" dirty="0"/>
              <a:t>Failure to provide the required annual or final project reports, or the project outcomes report, will delay NSF review and processing of any future funding increments as well as any pending proposals for all identified PIs and co-PIs on a given award. PIs should examine the formats of the required reports in advance to assure availability of required data.</a:t>
            </a:r>
          </a:p>
          <a:p>
            <a:r>
              <a:rPr lang="en-US" dirty="0"/>
              <a:t>PIs are required to use NSF's electronic project-reporting system, available through Research.gov, for preparation and submission of annual and final project reports. Such reports provide information on accomplishments, project participants (individual and organizational), publications, and other specific products and impacts of the project. Submission of the report via Research.gov constitutes certification by the PI that the contents of the report are accurate and complete. The project outcomes report also must be prepared and submitted using Research.gov. This report serves as a brief summary, prepared specifically for the public, of the nature and outcomes of the project. This report will be posted on the NSF website exactly as it is submitted by the PI.</a:t>
            </a:r>
          </a:p>
          <a:p>
            <a:r>
              <a:rPr lang="en-US" dirty="0"/>
              <a:t>More comprehensive information on NSF Reporting Requirements and other important information on the administration of NSF awards is contained in the </a:t>
            </a:r>
            <a:r>
              <a:rPr lang="en-US" i="1" dirty="0"/>
              <a:t>NSF Proposal &amp; Award Policies &amp; Procedures Guide </a:t>
            </a:r>
            <a:r>
              <a:rPr lang="en-US" dirty="0"/>
              <a:t>(</a:t>
            </a:r>
            <a:r>
              <a:rPr lang="en-US" dirty="0" err="1"/>
              <a:t>PAPPG</a:t>
            </a:r>
            <a:r>
              <a:rPr lang="en-US" dirty="0"/>
              <a:t>) Chapter VII, available electronically on the NSF Website at https://www.nsf.gov/publications/pub_summ.jsp?ods_key=pappg.</a:t>
            </a:r>
          </a:p>
          <a:p>
            <a:r>
              <a:rPr lang="en-US" dirty="0"/>
              <a:t>PIs are required to (1) post final evaluation reports or other knowledge-building products of the project to the web sitehttp://www.informalscience.org/ (or other sites designated by AISL) as part of submission of the Final Report and (2) provide project data via the AISL Online Project Monitoring System (</a:t>
            </a:r>
            <a:r>
              <a:rPr lang="en-US" dirty="0" err="1"/>
              <a:t>OPMS</a:t>
            </a:r>
            <a:r>
              <a:rPr lang="en-US" dirty="0"/>
              <a:t>). PIs may be requested to provide additional project data for AISL program analysis and evaluation.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3800" y="111509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19456" y="1889974"/>
            <a:ext cx="609600" cy="6096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319456" y="2737299"/>
            <a:ext cx="609600" cy="6096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1319456" y="3507348"/>
            <a:ext cx="609600" cy="609600"/>
          </a:xfrm>
          <a:prstGeom prst="rect">
            <a:avLst/>
          </a:prstGeom>
        </p:spPr>
      </p:pic>
      <p:pic>
        <p:nvPicPr>
          <p:cNvPr id="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319456" y="5609823"/>
            <a:ext cx="609600" cy="609600"/>
          </a:xfrm>
          <a:prstGeom prst="rect">
            <a:avLst/>
          </a:prstGeom>
        </p:spPr>
      </p:pic>
    </p:spTree>
    <p:extLst>
      <p:ext uri="{BB962C8B-B14F-4D97-AF65-F5344CB8AC3E}">
        <p14:creationId xmlns:p14="http://schemas.microsoft.com/office/powerpoint/2010/main" val="2610724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8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235"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6526"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886" fill="hold"/>
                                        <p:tgtEl>
                                          <p:spTgt spid="9"/>
                                        </p:tgtEl>
                                      </p:cBhvr>
                                    </p:cmd>
                                  </p:childTnLst>
                                </p:cTn>
                              </p:par>
                            </p:childTnLst>
                          </p:cTn>
                        </p:par>
                      </p:childTnLst>
                    </p:cTn>
                  </p:par>
                </p:childTnLst>
              </p:cTn>
              <p:nextCondLst>
                <p:cond evt="onClick" delay="0">
                  <p:tgtEl>
                    <p:spTgt spid="9"/>
                  </p:tgtEl>
                </p:cond>
              </p:nextCondLst>
            </p:seq>
            <p:audio>
              <p:cMediaNode vol="80000">
                <p:cTn id="31"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lstStyle/>
          <a:p>
            <a:r>
              <a:rPr lang="en-US" b="1" dirty="0"/>
              <a:t>VIII. AGENCY CONTACTS</a:t>
            </a:r>
            <a:endParaRPr lang="en-US" dirty="0"/>
          </a:p>
        </p:txBody>
      </p:sp>
      <p:sp>
        <p:nvSpPr>
          <p:cNvPr id="3" name="Content Placeholder 2"/>
          <p:cNvSpPr>
            <a:spLocks noGrp="1"/>
          </p:cNvSpPr>
          <p:nvPr>
            <p:ph idx="1"/>
          </p:nvPr>
        </p:nvSpPr>
        <p:spPr>
          <a:xfrm>
            <a:off x="838200" y="1403796"/>
            <a:ext cx="10515600" cy="5344734"/>
          </a:xfrm>
        </p:spPr>
        <p:txBody>
          <a:bodyPr>
            <a:normAutofit fontScale="85000" lnSpcReduction="20000"/>
          </a:bodyPr>
          <a:lstStyle/>
          <a:p>
            <a:r>
              <a:rPr lang="en-US" i="1" dirty="0"/>
              <a:t>Please note that the program contact information is current at the time of publishing. See program website for any updates to the points of contact.</a:t>
            </a:r>
            <a:endParaRPr lang="en-US" dirty="0"/>
          </a:p>
          <a:p>
            <a:r>
              <a:rPr lang="en-US" dirty="0"/>
              <a:t>General inquiries regarding this program should be made to:</a:t>
            </a:r>
          </a:p>
          <a:p>
            <a:r>
              <a:rPr lang="en-US" dirty="0"/>
              <a:t>Address Questions to the Program, telephone: (703)292-8616, email: </a:t>
            </a:r>
            <a:r>
              <a:rPr lang="en-US" dirty="0">
                <a:hlinkClick r:id="rId6"/>
              </a:rPr>
              <a:t>DRLAISL@nsf.gov</a:t>
            </a:r>
            <a:endParaRPr lang="en-US" dirty="0"/>
          </a:p>
          <a:p>
            <a:pPr marL="0" indent="0">
              <a:buNone/>
            </a:pPr>
            <a:endParaRPr lang="en-US" dirty="0"/>
          </a:p>
          <a:p>
            <a:r>
              <a:rPr lang="en-US" dirty="0"/>
              <a:t>For questions related to the use of </a:t>
            </a:r>
            <a:r>
              <a:rPr lang="en-US" dirty="0" err="1"/>
              <a:t>FastLane</a:t>
            </a:r>
            <a:r>
              <a:rPr lang="en-US" dirty="0"/>
              <a:t>, contact:</a:t>
            </a:r>
          </a:p>
          <a:p>
            <a:pPr marL="0" indent="0">
              <a:buNone/>
            </a:pPr>
            <a:r>
              <a:rPr lang="en-US" dirty="0"/>
              <a:t>      </a:t>
            </a:r>
            <a:r>
              <a:rPr lang="en-US" dirty="0" err="1"/>
              <a:t>FastLane</a:t>
            </a:r>
            <a:r>
              <a:rPr lang="en-US" dirty="0"/>
              <a:t> Help Desk, telephone: 1-800-673-6188; e-mail: fastlane@nsf.gov.</a:t>
            </a:r>
          </a:p>
          <a:p>
            <a:pPr marL="0" indent="0">
              <a:buNone/>
            </a:pPr>
            <a:endParaRPr lang="en-US" dirty="0"/>
          </a:p>
          <a:p>
            <a:r>
              <a:rPr lang="en-US" dirty="0"/>
              <a:t>For questions relating to Grants.gov contact:</a:t>
            </a:r>
          </a:p>
          <a:p>
            <a:pPr marL="457200" lvl="1" indent="0">
              <a:buNone/>
            </a:pPr>
            <a:r>
              <a:rPr lang="en-US" dirty="0"/>
              <a:t>Grants.gov Contact Center: If the Authorized Organizational Representatives (</a:t>
            </a:r>
            <a:r>
              <a:rPr lang="en-US" dirty="0" err="1"/>
              <a:t>AOR</a:t>
            </a:r>
            <a:r>
              <a:rPr lang="en-US" dirty="0"/>
              <a:t>) has not received a confirmation message from Grants.gov within 48 hours of submission of application, please contact via telephone: 1-800-518-4726; e-mail: support@grants.gov. </a:t>
            </a:r>
          </a:p>
          <a:p>
            <a:r>
              <a:rPr lang="en-US" dirty="0"/>
              <a:t>For administrative questions contact the Program by e-mail at DRLAISL@nsf.gov or phone at (703)292-8616	</a:t>
            </a:r>
          </a:p>
          <a:p>
            <a:endParaRPr lang="en-US" dirty="0"/>
          </a:p>
          <a:p>
            <a:pPr marL="0"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544651"/>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79051" y="4478629"/>
            <a:ext cx="609600" cy="609600"/>
          </a:xfrm>
          <a:prstGeom prst="rect">
            <a:avLst/>
          </a:prstGeom>
        </p:spPr>
      </p:pic>
    </p:spTree>
    <p:extLst>
      <p:ext uri="{BB962C8B-B14F-4D97-AF65-F5344CB8AC3E}">
        <p14:creationId xmlns:p14="http://schemas.microsoft.com/office/powerpoint/2010/main" val="982066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81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2458"/>
          </a:xfrm>
        </p:spPr>
        <p:txBody>
          <a:bodyPr/>
          <a:lstStyle/>
          <a:p>
            <a:r>
              <a:rPr lang="en-US" b="1" dirty="0"/>
              <a:t>IX. OTHER INFORMATION</a:t>
            </a:r>
            <a:endParaRPr lang="en-US" dirty="0"/>
          </a:p>
        </p:txBody>
      </p:sp>
      <p:sp>
        <p:nvSpPr>
          <p:cNvPr id="3" name="Content Placeholder 2"/>
          <p:cNvSpPr>
            <a:spLocks noGrp="1"/>
          </p:cNvSpPr>
          <p:nvPr>
            <p:ph idx="1"/>
          </p:nvPr>
        </p:nvSpPr>
        <p:spPr>
          <a:xfrm>
            <a:off x="838200" y="1223493"/>
            <a:ext cx="10515600" cy="5344732"/>
          </a:xfrm>
        </p:spPr>
        <p:txBody>
          <a:bodyPr>
            <a:normAutofit fontScale="92500"/>
          </a:bodyPr>
          <a:lstStyle/>
          <a:p>
            <a:r>
              <a:rPr lang="en-US" dirty="0"/>
              <a:t>The NSF website provides the most comprehensive source of information on NSF Directorates (including contact information),programs and funding opportunities. Use of this website by potential proposers is strongly encouraged. In addition, "NSF Update" is an information-delivery system designed to keep potential proposers and other interested parties apprised of new NSF funding opportunities and publications, important changes in proposal and award policies and procedures, and upcoming NSF Grants Conferences. Subscribers are informed through e-mail or the user's Web browser each time new publications are issued that match their identified interests. "NSF Update" also is available on NSF's website.</a:t>
            </a:r>
          </a:p>
          <a:p>
            <a:r>
              <a:rPr lang="en-US" dirty="0"/>
              <a:t>Grants.gov provides an additional electronic capability to search for Federal government-wide grant opportunities. NSF funding opportunities may be accessed via this mechanism. Further information on Grants.gov may be obtained at http://www.grants.gov.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7447" y="1107584"/>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83851" y="5004515"/>
            <a:ext cx="609600" cy="609600"/>
          </a:xfrm>
          <a:prstGeom prst="rect">
            <a:avLst/>
          </a:prstGeom>
        </p:spPr>
      </p:pic>
    </p:spTree>
    <p:extLst>
      <p:ext uri="{BB962C8B-B14F-4D97-AF65-F5344CB8AC3E}">
        <p14:creationId xmlns:p14="http://schemas.microsoft.com/office/powerpoint/2010/main" val="837735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E934-077E-4833-8CAA-462F43484763}"/>
              </a:ext>
            </a:extLst>
          </p:cNvPr>
          <p:cNvSpPr>
            <a:spLocks noGrp="1"/>
          </p:cNvSpPr>
          <p:nvPr>
            <p:ph type="title"/>
          </p:nvPr>
        </p:nvSpPr>
        <p:spPr>
          <a:xfrm>
            <a:off x="726232" y="2548487"/>
            <a:ext cx="10993017" cy="1325563"/>
          </a:xfrm>
        </p:spPr>
        <p:txBody>
          <a:bodyPr/>
          <a:lstStyle/>
          <a:p>
            <a:r>
              <a:rPr lang="en-US" dirty="0"/>
              <a:t>This section follows Part 2 of the presentation.</a:t>
            </a:r>
          </a:p>
        </p:txBody>
      </p:sp>
    </p:spTree>
    <p:extLst>
      <p:ext uri="{BB962C8B-B14F-4D97-AF65-F5344CB8AC3E}">
        <p14:creationId xmlns:p14="http://schemas.microsoft.com/office/powerpoint/2010/main" val="35426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txBody>
          <a:bodyPr/>
          <a:lstStyle/>
          <a:p>
            <a:r>
              <a:rPr lang="en-US" b="1" dirty="0"/>
              <a:t>ABOUT THE NATIONAL SCIENCE FOUNDATION</a:t>
            </a:r>
            <a:endParaRPr lang="en-US" dirty="0"/>
          </a:p>
        </p:txBody>
      </p:sp>
      <p:sp>
        <p:nvSpPr>
          <p:cNvPr id="3" name="Content Placeholder 2"/>
          <p:cNvSpPr>
            <a:spLocks noGrp="1"/>
          </p:cNvSpPr>
          <p:nvPr>
            <p:ph idx="1"/>
          </p:nvPr>
        </p:nvSpPr>
        <p:spPr>
          <a:xfrm>
            <a:off x="838200" y="1275008"/>
            <a:ext cx="10515600" cy="5447764"/>
          </a:xfrm>
        </p:spPr>
        <p:txBody>
          <a:bodyPr>
            <a:normAutofit fontScale="62500" lnSpcReduction="20000"/>
          </a:bodyPr>
          <a:lstStyle/>
          <a:p>
            <a:r>
              <a:rPr lang="en-US" dirty="0"/>
              <a:t>The National Science Foundation (NSF) is an independent Federal agency created by the National Science Foundation Act of 1950, as amended (42 USC 1861-75). The Act states the purpose of the NSF is "to promote the progress of science; [and] to advance the national health, prosperity, and welfare by supporting research and education in all fields of science and engineering."</a:t>
            </a:r>
          </a:p>
          <a:p>
            <a:r>
              <a:rPr lang="en-US" dirty="0"/>
              <a:t>NSF funds research and education in most fields of science and engineering. It does this through grants and cooperative agreements to more than 2,000 colleges, universities, K-12 school systems, businesses, informal science organizations and other research organizations throughout the US. The Foundation accounts for about one-fourth of Federal support to academic institutions for basic research.</a:t>
            </a:r>
          </a:p>
          <a:p>
            <a:r>
              <a:rPr lang="en-US" dirty="0"/>
              <a:t>NSF receives approximately 55,000 proposals each year for research, education and training projects, of which approximately 11,000 are funded. In addition, the Foundation receives several thousand applications for graduate and postdoctoral fellowships. The agency operates no laboratories itself but does support National Research Centers, user facilities, certain oceanographic vessels and Arctic and Antarctic research stations. The Foundation also supports cooperative research between universities and industry, US participation in international scientific and engineering efforts, and educational activities at every academic level.</a:t>
            </a:r>
          </a:p>
          <a:p>
            <a:r>
              <a:rPr lang="en-US" i="1" dirty="0"/>
              <a:t>Facilitation Awards for Scientists and Engineers with Disabilities </a:t>
            </a:r>
            <a:r>
              <a:rPr lang="en-US" dirty="0"/>
              <a:t>(</a:t>
            </a:r>
            <a:r>
              <a:rPr lang="en-US" dirty="0" err="1"/>
              <a:t>FASED</a:t>
            </a:r>
            <a:r>
              <a:rPr lang="en-US" dirty="0"/>
              <a:t>) provide funding for special assistance or equipment to enable persons with disabilities to work on NSF-supported projects. See the </a:t>
            </a:r>
            <a:r>
              <a:rPr lang="en-US" i="1" dirty="0"/>
              <a:t>NSF Proposal &amp; Award Policies &amp; Procedures Guide </a:t>
            </a:r>
            <a:r>
              <a:rPr lang="en-US" dirty="0"/>
              <a:t>Chapter </a:t>
            </a:r>
            <a:r>
              <a:rPr lang="en-US" dirty="0" err="1"/>
              <a:t>II.E.6</a:t>
            </a:r>
            <a:r>
              <a:rPr lang="en-US" dirty="0"/>
              <a:t> for instructions regarding preparation of these types of proposals.</a:t>
            </a:r>
          </a:p>
          <a:p>
            <a:r>
              <a:rPr lang="en-US" dirty="0"/>
              <a:t>The National Science Foundation has Telephonic Device for the Deaf (</a:t>
            </a:r>
            <a:r>
              <a:rPr lang="en-US" dirty="0" err="1"/>
              <a:t>TDD</a:t>
            </a:r>
            <a:r>
              <a:rPr lang="en-US" dirty="0"/>
              <a:t>) and Federal Information Relay Service (FIRS) capabilities that enable individuals with hearing impairments to communicate with the Foundation about NSF programs, employment or general information. </a:t>
            </a:r>
            <a:r>
              <a:rPr lang="en-US" dirty="0" err="1"/>
              <a:t>TDD</a:t>
            </a:r>
            <a:r>
              <a:rPr lang="en-US" dirty="0"/>
              <a:t> may be accessed at (703) 292-5090 and (800) 281-8749, FIRS at (800) 877-8339.</a:t>
            </a:r>
          </a:p>
          <a:p>
            <a:r>
              <a:rPr lang="en-US" dirty="0"/>
              <a:t>The National Science Foundation Information Center may be reached at (703) 292-5111.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70783" y="1200954"/>
            <a:ext cx="609600" cy="609600"/>
          </a:xfrm>
          <a:prstGeom prst="rect">
            <a:avLst/>
          </a:prstGeom>
        </p:spPr>
      </p:pic>
    </p:spTree>
    <p:extLst>
      <p:ext uri="{BB962C8B-B14F-4D97-AF65-F5344CB8AC3E}">
        <p14:creationId xmlns:p14="http://schemas.microsoft.com/office/powerpoint/2010/main" val="1130489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9579"/>
          </a:xfrm>
        </p:spPr>
        <p:txBody>
          <a:bodyPr/>
          <a:lstStyle/>
          <a:p>
            <a:r>
              <a:rPr lang="en-US" dirty="0"/>
              <a:t>The National Science Foundation</a:t>
            </a:r>
          </a:p>
        </p:txBody>
      </p:sp>
      <p:sp>
        <p:nvSpPr>
          <p:cNvPr id="3" name="Content Placeholder 2"/>
          <p:cNvSpPr>
            <a:spLocks noGrp="1"/>
          </p:cNvSpPr>
          <p:nvPr>
            <p:ph idx="1"/>
          </p:nvPr>
        </p:nvSpPr>
        <p:spPr>
          <a:xfrm>
            <a:off x="838200" y="1094704"/>
            <a:ext cx="10515600" cy="5550795"/>
          </a:xfrm>
        </p:spPr>
        <p:txBody>
          <a:bodyPr>
            <a:normAutofit fontScale="62500" lnSpcReduction="20000"/>
          </a:bodyPr>
          <a:lstStyle/>
          <a:p>
            <a:r>
              <a:rPr lang="en-US" dirty="0"/>
              <a:t>The National Science Foundation promotes and advances scientific progress in the United States by competitively awarding grants and cooperative agreements for research and education in the sciences, mathematics, and engineering.</a:t>
            </a:r>
          </a:p>
          <a:p>
            <a:r>
              <a:rPr lang="en-US" dirty="0"/>
              <a:t>To get the latest information about program deadlines, to download copies of NSF publications, and to access abstracts of awards, visit the NSF Website at https://www.nsf.gov</a:t>
            </a:r>
          </a:p>
          <a:p>
            <a:r>
              <a:rPr lang="en-US" b="1" dirty="0"/>
              <a:t>Location:</a:t>
            </a:r>
            <a:endParaRPr lang="en-US" dirty="0"/>
          </a:p>
          <a:p>
            <a:r>
              <a:rPr lang="en-US" dirty="0"/>
              <a:t> 4201 Wilson Blvd. Arlington, VA 22230</a:t>
            </a:r>
          </a:p>
          <a:p>
            <a:r>
              <a:rPr lang="da-DK" b="1" dirty="0"/>
              <a:t>For General Information</a:t>
            </a:r>
            <a:r>
              <a:rPr lang="da-DK" dirty="0"/>
              <a:t>(NSF Information Center)</a:t>
            </a:r>
            <a:r>
              <a:rPr lang="da-DK" b="1" dirty="0"/>
              <a:t>:</a:t>
            </a:r>
            <a:endParaRPr lang="en-US" dirty="0"/>
          </a:p>
          <a:p>
            <a:r>
              <a:rPr lang="en-US" dirty="0"/>
              <a:t> (703) 292-5111</a:t>
            </a:r>
          </a:p>
          <a:p>
            <a:r>
              <a:rPr lang="en-US" b="1" dirty="0" err="1"/>
              <a:t>TDD</a:t>
            </a:r>
            <a:r>
              <a:rPr lang="en-US" b="1" dirty="0"/>
              <a:t> (for the hearing-impaired):</a:t>
            </a:r>
            <a:endParaRPr lang="en-US" dirty="0"/>
          </a:p>
          <a:p>
            <a:r>
              <a:rPr lang="en-US" dirty="0"/>
              <a:t> (703) 292-5090</a:t>
            </a:r>
          </a:p>
          <a:p>
            <a:r>
              <a:rPr lang="en-US" b="1" dirty="0"/>
              <a:t>To Order Publications or Forms:</a:t>
            </a:r>
            <a:endParaRPr lang="en-US" dirty="0"/>
          </a:p>
          <a:p>
            <a:r>
              <a:rPr lang="en-US" dirty="0"/>
              <a:t>Send an e-mail to:</a:t>
            </a:r>
          </a:p>
          <a:p>
            <a:r>
              <a:rPr lang="en-US" dirty="0"/>
              <a:t> nsfpubs@nsf.gov</a:t>
            </a:r>
          </a:p>
          <a:p>
            <a:r>
              <a:rPr lang="en-US" dirty="0"/>
              <a:t>or telephone:</a:t>
            </a:r>
          </a:p>
          <a:p>
            <a:r>
              <a:rPr lang="en-US" dirty="0"/>
              <a:t> (703) 292-7827</a:t>
            </a:r>
          </a:p>
          <a:p>
            <a:r>
              <a:rPr lang="en-US" b="1" dirty="0"/>
              <a:t>To Locate NSF Employees:</a:t>
            </a:r>
            <a:endParaRPr lang="en-US" dirty="0"/>
          </a:p>
          <a:p>
            <a:r>
              <a:rPr lang="en-US" dirty="0"/>
              <a:t> (703) 292-5111 </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9870" y="5725732"/>
            <a:ext cx="609600" cy="609600"/>
          </a:xfrm>
          <a:prstGeom prst="rect">
            <a:avLst/>
          </a:prstGeom>
        </p:spPr>
      </p:pic>
    </p:spTree>
    <p:extLst>
      <p:ext uri="{BB962C8B-B14F-4D97-AF65-F5344CB8AC3E}">
        <p14:creationId xmlns:p14="http://schemas.microsoft.com/office/powerpoint/2010/main" val="2965764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p:spPr>
        <p:txBody>
          <a:bodyPr/>
          <a:lstStyle/>
          <a:p>
            <a:r>
              <a:rPr lang="en-US" b="1" dirty="0"/>
              <a:t>B. Budgetary Information</a:t>
            </a:r>
            <a:endParaRPr lang="en-US" dirty="0"/>
          </a:p>
        </p:txBody>
      </p:sp>
      <p:sp>
        <p:nvSpPr>
          <p:cNvPr id="3" name="Content Placeholder 2"/>
          <p:cNvSpPr>
            <a:spLocks noGrp="1"/>
          </p:cNvSpPr>
          <p:nvPr>
            <p:ph idx="1"/>
          </p:nvPr>
        </p:nvSpPr>
        <p:spPr/>
        <p:txBody>
          <a:bodyPr>
            <a:normAutofit lnSpcReduction="10000"/>
          </a:bodyPr>
          <a:lstStyle/>
          <a:p>
            <a:r>
              <a:rPr lang="en-US" b="1" dirty="0"/>
              <a:t>Cost Sharing:</a:t>
            </a:r>
            <a:endParaRPr lang="en-US" dirty="0"/>
          </a:p>
          <a:p>
            <a:r>
              <a:rPr lang="en-US" dirty="0"/>
              <a:t>Inclusion of voluntary committed cost sharing is prohibited.</a:t>
            </a:r>
          </a:p>
          <a:p>
            <a:r>
              <a:rPr lang="en-US" b="1" dirty="0"/>
              <a:t>Other Budgetary Limitations:</a:t>
            </a:r>
            <a:endParaRPr lang="en-US" dirty="0"/>
          </a:p>
          <a:p>
            <a:r>
              <a:rPr lang="en-US" dirty="0"/>
              <a:t>Funding for the following are not supported by this program: capital or general operating expenses; purchase of major or office equipment; vehicles; undergraduate tuition; paid advertising; admissions or similar fees; expenses for school field trips, camps, science festivals, science fairs or competitions that are not integral to the conduct of the research and development efforts of the project; projects whose primary focus is health or medicine; or projects that are only about publishing books.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1843" y="5455276"/>
            <a:ext cx="609600" cy="609600"/>
          </a:xfrm>
          <a:prstGeom prst="rect">
            <a:avLst/>
          </a:prstGeom>
        </p:spPr>
      </p:pic>
    </p:spTree>
    <p:extLst>
      <p:ext uri="{BB962C8B-B14F-4D97-AF65-F5344CB8AC3E}">
        <p14:creationId xmlns:p14="http://schemas.microsoft.com/office/powerpoint/2010/main" val="2522782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 Due Dates</a:t>
            </a:r>
            <a:endParaRPr lang="en-US" dirty="0"/>
          </a:p>
        </p:txBody>
      </p:sp>
      <p:sp>
        <p:nvSpPr>
          <p:cNvPr id="3" name="Content Placeholder 2"/>
          <p:cNvSpPr>
            <a:spLocks noGrp="1"/>
          </p:cNvSpPr>
          <p:nvPr>
            <p:ph idx="1"/>
          </p:nvPr>
        </p:nvSpPr>
        <p:spPr/>
        <p:txBody>
          <a:bodyPr/>
          <a:lstStyle/>
          <a:p>
            <a:r>
              <a:rPr lang="en-US" b="1" dirty="0"/>
              <a:t>Full Proposal Deadline(s) </a:t>
            </a:r>
            <a:r>
              <a:rPr lang="en-US" dirty="0"/>
              <a:t>(due by 5 p.m. submitter's local time):</a:t>
            </a:r>
          </a:p>
          <a:p>
            <a:pPr lvl="1"/>
            <a:r>
              <a:rPr lang="en-US" dirty="0"/>
              <a:t>November 06, 2017 </a:t>
            </a:r>
          </a:p>
          <a:p>
            <a:pPr lvl="1"/>
            <a:r>
              <a:rPr lang="en-US" dirty="0"/>
              <a:t>November 07, 2018 </a:t>
            </a:r>
          </a:p>
          <a:p>
            <a:pPr lvl="1"/>
            <a:r>
              <a:rPr lang="en-US" dirty="0"/>
              <a:t>November 06, 2019</a:t>
            </a:r>
          </a:p>
          <a:p>
            <a:pPr marL="0" indent="0">
              <a:buNone/>
            </a:pPr>
            <a:r>
              <a:rPr lang="en-US" dirty="0"/>
              <a:t>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274972"/>
            <a:ext cx="609600" cy="609600"/>
          </a:xfrm>
          <a:prstGeom prst="rect">
            <a:avLst/>
          </a:prstGeom>
        </p:spPr>
      </p:pic>
    </p:spTree>
    <p:extLst>
      <p:ext uri="{BB962C8B-B14F-4D97-AF65-F5344CB8AC3E}">
        <p14:creationId xmlns:p14="http://schemas.microsoft.com/office/powerpoint/2010/main" val="3455769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3067"/>
          </a:xfrm>
        </p:spPr>
        <p:txBody>
          <a:bodyPr/>
          <a:lstStyle/>
          <a:p>
            <a:r>
              <a:rPr lang="en-US" b="1" dirty="0"/>
              <a:t>D. FastLane/Grants.gov Requirements</a:t>
            </a:r>
            <a:endParaRPr lang="en-US" dirty="0"/>
          </a:p>
        </p:txBody>
      </p:sp>
      <p:sp>
        <p:nvSpPr>
          <p:cNvPr id="3" name="Content Placeholder 2"/>
          <p:cNvSpPr>
            <a:spLocks noGrp="1"/>
          </p:cNvSpPr>
          <p:nvPr>
            <p:ph idx="1"/>
          </p:nvPr>
        </p:nvSpPr>
        <p:spPr/>
        <p:txBody>
          <a:bodyPr/>
          <a:lstStyle/>
          <a:p>
            <a:r>
              <a:rPr lang="en-US" b="1" dirty="0"/>
              <a:t>For Proposals Submitted Via </a:t>
            </a:r>
            <a:r>
              <a:rPr lang="en-US" b="1" dirty="0" err="1"/>
              <a:t>FastLane</a:t>
            </a:r>
            <a:r>
              <a:rPr lang="en-US" b="1" dirty="0"/>
              <a:t>: </a:t>
            </a:r>
            <a:r>
              <a:rPr lang="en-US" dirty="0"/>
              <a:t>To prepare and submit a proposal via </a:t>
            </a:r>
            <a:r>
              <a:rPr lang="en-US" dirty="0" err="1"/>
              <a:t>FastLane</a:t>
            </a:r>
            <a:r>
              <a:rPr lang="en-US" dirty="0"/>
              <a:t>, see detailed technical instructions available at: https://www.fastlane.nsf.gov/a1/newstan.htm. For </a:t>
            </a:r>
            <a:r>
              <a:rPr lang="en-US" dirty="0" err="1"/>
              <a:t>FastLane</a:t>
            </a:r>
            <a:r>
              <a:rPr lang="en-US" dirty="0"/>
              <a:t> user support, call the </a:t>
            </a:r>
            <a:r>
              <a:rPr lang="en-US" dirty="0" err="1"/>
              <a:t>FastLane</a:t>
            </a:r>
            <a:r>
              <a:rPr lang="en-US" dirty="0"/>
              <a:t> Help Desk at 1-800-673-6188 or e-mail fastlane@nsf.gov. The </a:t>
            </a:r>
            <a:r>
              <a:rPr lang="en-US" dirty="0" err="1"/>
              <a:t>FastLane</a:t>
            </a:r>
            <a:r>
              <a:rPr lang="en-US" dirty="0"/>
              <a:t> Help Desk answers general technical questions related to the use of the </a:t>
            </a:r>
            <a:r>
              <a:rPr lang="en-US" dirty="0" err="1"/>
              <a:t>FastLane</a:t>
            </a:r>
            <a:r>
              <a:rPr lang="en-US" dirty="0"/>
              <a:t> system. Specific questions related to this program solicitation should be referred to the NSF program staff contact(s) listed in Section VIII of this funding opportunity.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4849969"/>
            <a:ext cx="609600" cy="609600"/>
          </a:xfrm>
          <a:prstGeom prst="rect">
            <a:avLst/>
          </a:prstGeom>
        </p:spPr>
      </p:pic>
    </p:spTree>
    <p:extLst>
      <p:ext uri="{BB962C8B-B14F-4D97-AF65-F5344CB8AC3E}">
        <p14:creationId xmlns:p14="http://schemas.microsoft.com/office/powerpoint/2010/main" val="3735056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For Proposals Submitted Via Grants.gov</a:t>
            </a:r>
            <a:endParaRPr lang="en-US" dirty="0"/>
          </a:p>
        </p:txBody>
      </p:sp>
      <p:sp>
        <p:nvSpPr>
          <p:cNvPr id="3" name="Content Placeholder 2"/>
          <p:cNvSpPr>
            <a:spLocks noGrp="1"/>
          </p:cNvSpPr>
          <p:nvPr>
            <p:ph idx="1"/>
          </p:nvPr>
        </p:nvSpPr>
        <p:spPr/>
        <p:txBody>
          <a:bodyPr>
            <a:normAutofit fontScale="92500" lnSpcReduction="10000"/>
          </a:bodyPr>
          <a:lstStyle/>
          <a:p>
            <a:r>
              <a:rPr lang="en-US" dirty="0"/>
              <a:t>Before using Grants.gov for the first time, each organization must register to create an institutional profile. Once registered, the applicant's organization can then apply for any federal grant on the Grants.gov website. Comprehensive information about using Grants.gov is available on the Grants.gov Applicant Resources webpage: http://www.grants.gov/web/grants/applicants.html. In addition, the NSF Grants.gov Application Guide (see link in Section </a:t>
            </a:r>
            <a:r>
              <a:rPr lang="en-US" dirty="0" err="1"/>
              <a:t>V.A</a:t>
            </a:r>
            <a:r>
              <a:rPr lang="en-US" dirty="0"/>
              <a:t>) provides instructions regarding the technical preparation of proposals via Grants.gov. For Grants.gov user support, contact the Grants.gov Contact Center at 1-800-518-4726 or by email: support@grants.gov. The Grants.gov Contact Center answers general technical questions related to the use of Grants.gov. Specific questions related to this program solicitation should be referred to the NSF program staff contact(s) listed in Section VIII of this solicitation.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567363"/>
            <a:ext cx="609600" cy="609600"/>
          </a:xfrm>
          <a:prstGeom prst="rect">
            <a:avLst/>
          </a:prstGeom>
        </p:spPr>
      </p:pic>
    </p:spTree>
    <p:extLst>
      <p:ext uri="{BB962C8B-B14F-4D97-AF65-F5344CB8AC3E}">
        <p14:creationId xmlns:p14="http://schemas.microsoft.com/office/powerpoint/2010/main" val="3858081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8064"/>
          </a:xfrm>
        </p:spPr>
        <p:txBody>
          <a:bodyPr>
            <a:normAutofit fontScale="90000"/>
          </a:bodyPr>
          <a:lstStyle/>
          <a:p>
            <a:r>
              <a:rPr lang="en-US" b="1" i="1" dirty="0"/>
              <a:t>Submitting the Proposal</a:t>
            </a:r>
            <a:endParaRPr lang="en-US" dirty="0"/>
          </a:p>
        </p:txBody>
      </p:sp>
      <p:sp>
        <p:nvSpPr>
          <p:cNvPr id="3" name="Content Placeholder 2"/>
          <p:cNvSpPr>
            <a:spLocks noGrp="1"/>
          </p:cNvSpPr>
          <p:nvPr>
            <p:ph idx="1"/>
          </p:nvPr>
        </p:nvSpPr>
        <p:spPr>
          <a:xfrm>
            <a:off x="838200" y="1271832"/>
            <a:ext cx="10515600" cy="5038815"/>
          </a:xfrm>
        </p:spPr>
        <p:txBody>
          <a:bodyPr>
            <a:normAutofit lnSpcReduction="10000"/>
          </a:bodyPr>
          <a:lstStyle/>
          <a:p>
            <a:r>
              <a:rPr lang="en-US" dirty="0"/>
              <a:t>Once all documents have been completed, the Authorized Organizational Representative (</a:t>
            </a:r>
            <a:r>
              <a:rPr lang="en-US" dirty="0" err="1"/>
              <a:t>AOR</a:t>
            </a:r>
            <a:r>
              <a:rPr lang="en-US" dirty="0"/>
              <a:t>) must submit the application to Grants.gov and verify the desired funding opportunity and agency to which the application is submitted. The </a:t>
            </a:r>
            <a:r>
              <a:rPr lang="en-US" dirty="0" err="1"/>
              <a:t>AOR</a:t>
            </a:r>
            <a:r>
              <a:rPr lang="en-US" dirty="0"/>
              <a:t> must then sign and submit the application to Grants.gov. The completed application will be transferred to the NSF </a:t>
            </a:r>
            <a:r>
              <a:rPr lang="en-US" dirty="0" err="1"/>
              <a:t>FastLane</a:t>
            </a:r>
            <a:r>
              <a:rPr lang="en-US" dirty="0"/>
              <a:t> system for further processing.</a:t>
            </a:r>
          </a:p>
          <a:p>
            <a:r>
              <a:rPr lang="en-US" dirty="0"/>
              <a:t>Proposers that submitted via </a:t>
            </a:r>
            <a:r>
              <a:rPr lang="en-US" dirty="0" err="1"/>
              <a:t>FastLane</a:t>
            </a:r>
            <a:r>
              <a:rPr lang="en-US" dirty="0"/>
              <a:t> are strongly encouraged to use </a:t>
            </a:r>
            <a:r>
              <a:rPr lang="en-US" dirty="0" err="1"/>
              <a:t>FastLane</a:t>
            </a:r>
            <a:r>
              <a:rPr lang="en-US" dirty="0"/>
              <a:t> to verify the status of their submission to NSF. For proposers that submitted via Grants.gov, until an application has been received and validated by NSF, the Authorized Organizational Representative may check the status of an application on Grants.gov. After proposers have received an e-mail notification from NSF, Research.gov should be used to check the status of an application.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38964" y="5701047"/>
            <a:ext cx="609600" cy="609600"/>
          </a:xfrm>
          <a:prstGeom prst="rect">
            <a:avLst/>
          </a:prstGeom>
        </p:spPr>
      </p:pic>
    </p:spTree>
    <p:extLst>
      <p:ext uri="{BB962C8B-B14F-4D97-AF65-F5344CB8AC3E}">
        <p14:creationId xmlns:p14="http://schemas.microsoft.com/office/powerpoint/2010/main" val="3042973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942"/>
            <a:ext cx="12827358" cy="1325563"/>
          </a:xfrm>
        </p:spPr>
        <p:txBody>
          <a:bodyPr>
            <a:normAutofit/>
          </a:bodyPr>
          <a:lstStyle/>
          <a:p>
            <a:r>
              <a:rPr lang="en-US" sz="4000" b="1" dirty="0"/>
              <a:t>VI. NSF PROPOSAL PROCESSING AND REVIEW PROCEDURES</a:t>
            </a:r>
            <a:endParaRPr lang="en-US" sz="4000" dirty="0"/>
          </a:p>
        </p:txBody>
      </p:sp>
      <p:sp>
        <p:nvSpPr>
          <p:cNvPr id="3" name="Content Placeholder 2"/>
          <p:cNvSpPr>
            <a:spLocks noGrp="1"/>
          </p:cNvSpPr>
          <p:nvPr>
            <p:ph idx="1"/>
          </p:nvPr>
        </p:nvSpPr>
        <p:spPr>
          <a:xfrm>
            <a:off x="579549" y="1171977"/>
            <a:ext cx="10774251" cy="5686023"/>
          </a:xfrm>
        </p:spPr>
        <p:txBody>
          <a:bodyPr>
            <a:normAutofit fontScale="55000" lnSpcReduction="20000"/>
          </a:bodyPr>
          <a:lstStyle/>
          <a:p>
            <a:r>
              <a:rPr lang="en-US" sz="2900" dirty="0"/>
              <a:t>Proposals received by NSF are assigned to the appropriate NSF program for acknowledgment and, if they meet NSF requirements, for review. All proposals are carefully reviewed by a scientist, engineer, or educator serving as an NSF Program Officer, and usually by three to ten other persons outside NSF either as </a:t>
            </a:r>
            <a:r>
              <a:rPr lang="en-US" sz="2900" i="1" dirty="0"/>
              <a:t>ad hoc </a:t>
            </a:r>
            <a:r>
              <a:rPr lang="en-US" sz="2900" dirty="0"/>
              <a:t>reviewers, panelists, or both, who are experts in the particular fields represented by the proposal. These reviewers are selected by Program Officers charged with oversight of the review process. Proposers are invited to suggest names of persons they believe are especially well qualified to review the proposal and/or persons they would prefer not review the proposal. These suggestions may serve as one source in the reviewer selection process at the Program Officer's discretion. Submission of such names, however, is optional. Care is taken to ensure that reviewers have no conflicts of interest with the proposal. In addition, Program Officers may obtain comments from site visits before recommending final action on proposals. Senior NSF staff further review recommendations for awards. A flowchart that depicts the entire NSF proposal and award process (and associated timeline) is included in </a:t>
            </a:r>
            <a:r>
              <a:rPr lang="en-US" sz="2900" dirty="0" err="1"/>
              <a:t>PAPPG</a:t>
            </a:r>
            <a:r>
              <a:rPr lang="en-US" sz="2900" dirty="0"/>
              <a:t> Exhibit III-1.</a:t>
            </a:r>
          </a:p>
          <a:p>
            <a:r>
              <a:rPr lang="en-US" sz="2900" dirty="0"/>
              <a:t>A comprehensive description of the Foundation's merit review process is available on the NSF website at: https://www.nsf.gov/bfa/dias/policy/merit_review/.</a:t>
            </a:r>
          </a:p>
          <a:p>
            <a:r>
              <a:rPr lang="en-US" sz="2900" dirty="0"/>
              <a:t>Proposers should also be aware of core strategies that are essential to the fulfillment of NSF's mission, as articulated in </a:t>
            </a:r>
            <a:r>
              <a:rPr lang="en-US" sz="2900" i="1" dirty="0"/>
              <a:t>Investing in Science, Engineering, and Education for the Nation's Future: NSF Strategic Plan for 2014-2018</a:t>
            </a:r>
            <a:r>
              <a:rPr lang="en-US" sz="2900" dirty="0"/>
              <a:t>. These strategies are integrated in the program planning and implementation process, of which proposal review is one part. NSF's mission is particularly well-implemented through the integration of research and education and broadening participation in NSF programs, projects, and activities.</a:t>
            </a:r>
          </a:p>
          <a:p>
            <a:r>
              <a:rPr lang="en-US" sz="2900" dirty="0"/>
              <a:t>One of the strategic objectives in support of NSF's mission is to foster integration of research and education through the programs, projects, and activities it supports at academic and research institutions. These institutions must recruit, train, and prepare a diverse STEM workforce to advance the frontiers of science and participate in the U.S. technology-based economy. NSF's contribution to the national innovation ecosystem is to provide cutting-edge research under the guidance of the Nation's most creative scientists and engineers. NSF also supports development of a strong science, technology, engineering, and mathematics (STEM) workforce by investing in building the knowledge that informs improvements in STEM teaching and learning.</a:t>
            </a:r>
          </a:p>
          <a:p>
            <a:r>
              <a:rPr lang="en-US" sz="2900" dirty="0"/>
              <a:t>NSF's mission calls for the broadening of opportunities and expanding participation of groups, institutions, and geographic regions that are underrepresented in STEM disciplines, which is essential to the health and vitality of science and engineering. NSF is committed to this principle of diversity and deems it central to the programs, projects, and activities it considers and supports.</a:t>
            </a:r>
            <a:r>
              <a:rPr lang="en-US" dirty="0"/>
              <a:t>	</a:t>
            </a:r>
          </a:p>
          <a:p>
            <a:pPr marL="0" indent="0">
              <a:buNone/>
            </a:pP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493913"/>
            <a:ext cx="609600" cy="609600"/>
          </a:xfrm>
          <a:prstGeom prst="rect">
            <a:avLst/>
          </a:prstGeom>
        </p:spPr>
      </p:pic>
    </p:spTree>
    <p:extLst>
      <p:ext uri="{BB962C8B-B14F-4D97-AF65-F5344CB8AC3E}">
        <p14:creationId xmlns:p14="http://schemas.microsoft.com/office/powerpoint/2010/main" val="2017645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598"/>
            <a:ext cx="10515600" cy="1325563"/>
          </a:xfrm>
        </p:spPr>
        <p:txBody>
          <a:bodyPr/>
          <a:lstStyle/>
          <a:p>
            <a:r>
              <a:rPr lang="en-US" b="1" dirty="0"/>
              <a:t>A. Merit Review Principles and Criteria</a:t>
            </a:r>
            <a:endParaRPr lang="en-US" dirty="0"/>
          </a:p>
        </p:txBody>
      </p:sp>
      <p:sp>
        <p:nvSpPr>
          <p:cNvPr id="3" name="Content Placeholder 2"/>
          <p:cNvSpPr>
            <a:spLocks noGrp="1"/>
          </p:cNvSpPr>
          <p:nvPr>
            <p:ph idx="1"/>
          </p:nvPr>
        </p:nvSpPr>
        <p:spPr>
          <a:xfrm>
            <a:off x="838200" y="1365161"/>
            <a:ext cx="10515600" cy="4811802"/>
          </a:xfrm>
        </p:spPr>
        <p:txBody>
          <a:bodyPr>
            <a:normAutofit/>
          </a:bodyPr>
          <a:lstStyle/>
          <a:p>
            <a:r>
              <a:rPr lang="en-US" dirty="0"/>
              <a:t>The National Science Foundation strives to invest in a robust and diverse portfolio of projects that creates new knowledge and enables breakthroughs in understanding across all areas of science and engineering research and education. To identify which projects to support, NSF relies on a merit review process that incorporates consideration of both the technical aspects of a proposed project and its potential to contribute more broadly to advancing NSF's mission "to promote the progress of science; to advance the national health, prosperity, and welfare; to secure the national defense; and for other purposes." NSF makes every effort to conduct a fair, competitive, transparent merit review process for the selection of projects.	</a:t>
            </a:r>
          </a:p>
          <a:p>
            <a:pPr marL="0"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5184820"/>
            <a:ext cx="609600" cy="609600"/>
          </a:xfrm>
          <a:prstGeom prst="rect">
            <a:avLst/>
          </a:prstGeom>
        </p:spPr>
      </p:pic>
    </p:spTree>
    <p:extLst>
      <p:ext uri="{BB962C8B-B14F-4D97-AF65-F5344CB8AC3E}">
        <p14:creationId xmlns:p14="http://schemas.microsoft.com/office/powerpoint/2010/main" val="868705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813D560BD80D4080261BA5ACDA78C0" ma:contentTypeVersion="0" ma:contentTypeDescription="Create a new document." ma:contentTypeScope="" ma:versionID="944a9452161b0e9031f87d0ecb0f51f3">
  <xsd:schema xmlns:xsd="http://www.w3.org/2001/XMLSchema" xmlns:xs="http://www.w3.org/2001/XMLSchema" xmlns:p="http://schemas.microsoft.com/office/2006/metadata/properties" targetNamespace="http://schemas.microsoft.com/office/2006/metadata/properties" ma:root="true" ma:fieldsID="06e0e3112098b4d1518554ee266199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8A9B32-8AAA-4A18-8D37-57BA1ED4B23C}">
  <ds:schemaRefs>
    <ds:schemaRef ds:uri="http://schemas.microsoft.com/sharepoint/v3/contenttype/forms"/>
  </ds:schemaRefs>
</ds:datastoreItem>
</file>

<file path=customXml/itemProps2.xml><?xml version="1.0" encoding="utf-8"?>
<ds:datastoreItem xmlns:ds="http://schemas.openxmlformats.org/officeDocument/2006/customXml" ds:itemID="{9E490333-CCF6-47F6-AC51-5DB6164E2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8CD033E-E716-4702-B212-9F098D3641A4}">
  <ds:schemaRefs>
    <ds:schemaRef ds:uri="http://purl.org/dc/elements/1.1/"/>
    <ds:schemaRef ds:uri="http://purl.org/dc/term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518</TotalTime>
  <Words>4451</Words>
  <Application>Microsoft Office PowerPoint</Application>
  <PresentationFormat>Widescreen</PresentationFormat>
  <Paragraphs>119</Paragraphs>
  <Slides>21</Slides>
  <Notes>0</Notes>
  <HiddenSlides>0</HiddenSlides>
  <MMClips>34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AISL Solicitation NSF 17-573 Deep Dive, Part 3</vt:lpstr>
      <vt:lpstr>This section follows Part 2 of the presentation.</vt:lpstr>
      <vt:lpstr>B. Budgetary Information</vt:lpstr>
      <vt:lpstr>C. Due Dates</vt:lpstr>
      <vt:lpstr>D. FastLane/Grants.gov Requirements</vt:lpstr>
      <vt:lpstr>For Proposals Submitted Via Grants.gov</vt:lpstr>
      <vt:lpstr>Submitting the Proposal</vt:lpstr>
      <vt:lpstr>VI. NSF PROPOSAL PROCESSING AND REVIEW PROCEDURES</vt:lpstr>
      <vt:lpstr>A. Merit Review Principles and Criteria</vt:lpstr>
      <vt:lpstr>1. Merit Review Principles</vt:lpstr>
      <vt:lpstr>2. Merit Review Criteria (1)</vt:lpstr>
      <vt:lpstr>Merit Review Criteria (2)</vt:lpstr>
      <vt:lpstr>Additional Solicitation Specific Review Criteria</vt:lpstr>
      <vt:lpstr>B. Review and Selection Process</vt:lpstr>
      <vt:lpstr>VII. AWARD ADMINISTRATION INFORMATION </vt:lpstr>
      <vt:lpstr>B. Award Conditions</vt:lpstr>
      <vt:lpstr>C. Reporting Requirements</vt:lpstr>
      <vt:lpstr>VIII. AGENCY CONTACTS</vt:lpstr>
      <vt:lpstr>IX. OTHER INFORMATION</vt:lpstr>
      <vt:lpstr>ABOUT THE NATIONAL SCIENCE FOUNDATION</vt:lpstr>
      <vt:lpstr>The National Science Foundation</vt:lpstr>
    </vt:vector>
  </TitlesOfParts>
  <Company>National Science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Informal STEM Learning (AISL) Program Solicitation  NSF 17-573</dc:title>
  <dc:creator>McCallie, Ellen</dc:creator>
  <cp:lastModifiedBy>McCallie, Ellen</cp:lastModifiedBy>
  <cp:revision>59</cp:revision>
  <cp:lastPrinted>2017-08-05T08:18:44Z</cp:lastPrinted>
  <dcterms:created xsi:type="dcterms:W3CDTF">2017-07-19T11:40:54Z</dcterms:created>
  <dcterms:modified xsi:type="dcterms:W3CDTF">2017-10-11T17:02:35Z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0x010100A9813D560BD80D4080261BA5ACDA78C0</vt:lpwstr>
  </property>
</Properties>
</file>