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70" r:id="rId1"/>
  </p:sldMasterIdLst>
  <p:notesMasterIdLst>
    <p:notesMasterId r:id="rId18"/>
  </p:notesMasterIdLst>
  <p:sldIdLst>
    <p:sldId id="304" r:id="rId2"/>
    <p:sldId id="302" r:id="rId3"/>
    <p:sldId id="294" r:id="rId4"/>
    <p:sldId id="278" r:id="rId5"/>
    <p:sldId id="297" r:id="rId6"/>
    <p:sldId id="298" r:id="rId7"/>
    <p:sldId id="292" r:id="rId8"/>
    <p:sldId id="265" r:id="rId9"/>
    <p:sldId id="287" r:id="rId10"/>
    <p:sldId id="289" r:id="rId11"/>
    <p:sldId id="296" r:id="rId12"/>
    <p:sldId id="303" r:id="rId13"/>
    <p:sldId id="293" r:id="rId14"/>
    <p:sldId id="281" r:id="rId15"/>
    <p:sldId id="283" r:id="rId16"/>
    <p:sldId id="301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ummary Section" id="{CC3DC751-7351-471B-9420-42F8895F2FED}">
          <p14:sldIdLst>
            <p14:sldId id="304"/>
          </p14:sldIdLst>
        </p14:section>
        <p14:section name="Cartia Brown-Morgan Division of Grants and Agreements (DGA)  Grant Management Specialist for the Division of Research and Learning  in Formal and Informal Settings (DRL)   " id="{85BFE476-30A8-4D2F-A532-D38036392EE9}">
          <p14:sldIdLst>
            <p14:sldId id="302"/>
          </p14:sldIdLst>
        </p14:section>
        <p14:section name="Topics" id="{E8A6017A-9204-4FDC-8280-F335D97BDF23}">
          <p14:sldIdLst>
            <p14:sldId id="294"/>
          </p14:sldIdLst>
        </p14:section>
        <p14:section name="Award Administration Roles" id="{FAFFD77A-5A83-41F3-8B05-1C0608AF3D18}">
          <p14:sldIdLst>
            <p14:sldId id="278"/>
          </p14:sldIdLst>
        </p14:section>
        <p14:section name="Award Notification" id="{E468ED01-CE47-4229-9E84-AE7A543ED747}">
          <p14:sldIdLst>
            <p14:sldId id="297"/>
          </p14:sldIdLst>
        </p14:section>
        <p14:section name="Participant Support" id="{124B44B7-048A-4981-A541-FEEA4C7473F7}">
          <p14:sldIdLst>
            <p14:sldId id="298"/>
          </p14:sldIdLst>
        </p14:section>
        <p14:section name="Incentive Payments " id="{C6E1CBE8-AACF-4A21-8F7C-844B6864B149}">
          <p14:sldIdLst>
            <p14:sldId id="292"/>
          </p14:sldIdLst>
        </p14:section>
        <p14:section name="Indirect Costs" id="{7CA04FB3-421C-48ED-BB48-A7CF6DB566A4}">
          <p14:sldIdLst>
            <p14:sldId id="265"/>
          </p14:sldIdLst>
        </p14:section>
        <p14:section name="Reporting Requirements" id="{A748E233-F660-4D21-94C4-8E85A4A715B1}">
          <p14:sldIdLst>
            <p14:sldId id="287"/>
          </p14:sldIdLst>
        </p14:section>
        <p14:section name="No Cost Extensions" id="{8330A290-F66E-4C4E-87B0-8A890661B162}">
          <p14:sldIdLst>
            <p14:sldId id="289"/>
          </p14:sldIdLst>
        </p14:section>
        <p14:section name="Flow Through Responsibilities" id="{8DEB7D08-52CA-43F5-B951-58BFB9D09507}">
          <p14:sldIdLst>
            <p14:sldId id="296"/>
          </p14:sldIdLst>
        </p14:section>
        <p14:section name="Sub-Awards v. Contracts" id="{80CEF3A6-E9EB-418D-A0EC-60D62701C1F5}">
          <p14:sldIdLst>
            <p14:sldId id="303"/>
          </p14:sldIdLst>
        </p14:section>
        <p14:section name="NSF Monitoring Activities" id="{8FC25036-CE0C-4DFE-B867-A9F3CF84FFBA}">
          <p14:sldIdLst>
            <p14:sldId id="293"/>
          </p14:sldIdLst>
        </p14:section>
        <p14:section name="Pathways to Success" id="{029A1101-6F12-4552-99DA-59CC273C2FB7}">
          <p14:sldIdLst>
            <p14:sldId id="281"/>
          </p14:sldIdLst>
        </p14:section>
        <p14:section name="ASK EARLY!   ASK OFTEN! " id="{BCD5A269-A8B5-43C2-9867-B7FE9C6BDFD4}">
          <p14:sldIdLst>
            <p14:sldId id="283"/>
          </p14:sldIdLst>
        </p14:section>
        <p14:section name="Resources" id="{B7276A82-D969-4E24-9042-B5195A223F82}">
          <p14:sldIdLst>
            <p14:sldId id="30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885" autoAdjust="0"/>
    <p:restoredTop sz="74224" autoAdjust="0"/>
  </p:normalViewPr>
  <p:slideViewPr>
    <p:cSldViewPr snapToGrid="0">
      <p:cViewPr varScale="1">
        <p:scale>
          <a:sx n="61" d="100"/>
          <a:sy n="61" d="100"/>
        </p:scale>
        <p:origin x="78" y="54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DAFC15-C347-46DC-8615-31BF04F5FB39}" type="doc">
      <dgm:prSet loTypeId="urn:microsoft.com/office/officeart/2005/8/layout/hierarchy1" loCatId="hierarchy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3F7E565-C05C-42F3-BCE7-782F7CEFE3F9}">
      <dgm:prSet/>
      <dgm:spPr/>
      <dgm:t>
        <a:bodyPr/>
        <a:lstStyle/>
        <a:p>
          <a:r>
            <a:rPr lang="en-US"/>
            <a:t>Annual Reports</a:t>
          </a:r>
        </a:p>
      </dgm:t>
    </dgm:pt>
    <dgm:pt modelId="{340C62AB-0E51-4275-BE5E-6EE680DE7482}" type="parTrans" cxnId="{7D811866-B3BF-49A2-B1DA-32716CAE3A6B}">
      <dgm:prSet/>
      <dgm:spPr/>
      <dgm:t>
        <a:bodyPr/>
        <a:lstStyle/>
        <a:p>
          <a:endParaRPr lang="en-US"/>
        </a:p>
      </dgm:t>
    </dgm:pt>
    <dgm:pt modelId="{EA23E41A-6277-40F5-BB69-C8A9D2EEC4FC}" type="sibTrans" cxnId="{7D811866-B3BF-49A2-B1DA-32716CAE3A6B}">
      <dgm:prSet/>
      <dgm:spPr/>
      <dgm:t>
        <a:bodyPr/>
        <a:lstStyle/>
        <a:p>
          <a:endParaRPr lang="en-US"/>
        </a:p>
      </dgm:t>
    </dgm:pt>
    <dgm:pt modelId="{F87164DE-278B-46A4-87AD-E07441F9979F}">
      <dgm:prSet/>
      <dgm:spPr/>
      <dgm:t>
        <a:bodyPr/>
        <a:lstStyle/>
        <a:p>
          <a:r>
            <a:rPr lang="en-US"/>
            <a:t>Final Project Reports</a:t>
          </a:r>
        </a:p>
      </dgm:t>
    </dgm:pt>
    <dgm:pt modelId="{70A10EE8-2130-4590-A2BA-67120DF6EDB2}" type="parTrans" cxnId="{F0F3768D-2939-4C1D-A00A-B7C2F8953F97}">
      <dgm:prSet/>
      <dgm:spPr/>
      <dgm:t>
        <a:bodyPr/>
        <a:lstStyle/>
        <a:p>
          <a:endParaRPr lang="en-US"/>
        </a:p>
      </dgm:t>
    </dgm:pt>
    <dgm:pt modelId="{E4EE59C4-E95A-4064-BCF4-8765413A9559}" type="sibTrans" cxnId="{F0F3768D-2939-4C1D-A00A-B7C2F8953F97}">
      <dgm:prSet/>
      <dgm:spPr/>
      <dgm:t>
        <a:bodyPr/>
        <a:lstStyle/>
        <a:p>
          <a:endParaRPr lang="en-US"/>
        </a:p>
      </dgm:t>
    </dgm:pt>
    <dgm:pt modelId="{F6FD9BD3-EB80-43A0-AA48-B68415920DFC}">
      <dgm:prSet/>
      <dgm:spPr/>
      <dgm:t>
        <a:bodyPr/>
        <a:lstStyle/>
        <a:p>
          <a:r>
            <a:rPr lang="en-US" b="0"/>
            <a:t>Project Outcomes Report</a:t>
          </a:r>
        </a:p>
      </dgm:t>
    </dgm:pt>
    <dgm:pt modelId="{C4335D69-6826-4F72-A6EA-652B9F04805B}" type="parTrans" cxnId="{54F1E31C-2D0D-4016-BC4E-0367AD3FF0B4}">
      <dgm:prSet/>
      <dgm:spPr/>
      <dgm:t>
        <a:bodyPr/>
        <a:lstStyle/>
        <a:p>
          <a:endParaRPr lang="en-US"/>
        </a:p>
      </dgm:t>
    </dgm:pt>
    <dgm:pt modelId="{7420E360-3C5E-4996-834A-855FBC9142E4}" type="sibTrans" cxnId="{54F1E31C-2D0D-4016-BC4E-0367AD3FF0B4}">
      <dgm:prSet/>
      <dgm:spPr/>
      <dgm:t>
        <a:bodyPr/>
        <a:lstStyle/>
        <a:p>
          <a:endParaRPr lang="en-US"/>
        </a:p>
      </dgm:t>
    </dgm:pt>
    <dgm:pt modelId="{57016BC9-157A-E24F-9390-B56A533503EF}" type="pres">
      <dgm:prSet presAssocID="{48DAFC15-C347-46DC-8615-31BF04F5FB3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8E9D004-FF05-3548-ABF9-ED6746101CAD}" type="pres">
      <dgm:prSet presAssocID="{83F7E565-C05C-42F3-BCE7-782F7CEFE3F9}" presName="hierRoot1" presStyleCnt="0"/>
      <dgm:spPr/>
    </dgm:pt>
    <dgm:pt modelId="{FA562232-D9C3-F749-8D0B-43E5FE945F36}" type="pres">
      <dgm:prSet presAssocID="{83F7E565-C05C-42F3-BCE7-782F7CEFE3F9}" presName="composite" presStyleCnt="0"/>
      <dgm:spPr/>
    </dgm:pt>
    <dgm:pt modelId="{C3F8E8EB-C8C4-E848-B1F9-23E8E92754A3}" type="pres">
      <dgm:prSet presAssocID="{83F7E565-C05C-42F3-BCE7-782F7CEFE3F9}" presName="background" presStyleLbl="node0" presStyleIdx="0" presStyleCnt="3"/>
      <dgm:spPr/>
    </dgm:pt>
    <dgm:pt modelId="{CA50EB8A-95E3-C640-A16B-1EB2401B8C2B}" type="pres">
      <dgm:prSet presAssocID="{83F7E565-C05C-42F3-BCE7-782F7CEFE3F9}" presName="text" presStyleLbl="fgAcc0" presStyleIdx="0" presStyleCnt="3">
        <dgm:presLayoutVars>
          <dgm:chPref val="3"/>
        </dgm:presLayoutVars>
      </dgm:prSet>
      <dgm:spPr/>
    </dgm:pt>
    <dgm:pt modelId="{6A260BAD-6AAC-0E4A-A6C2-DA73416B4CF9}" type="pres">
      <dgm:prSet presAssocID="{83F7E565-C05C-42F3-BCE7-782F7CEFE3F9}" presName="hierChild2" presStyleCnt="0"/>
      <dgm:spPr/>
    </dgm:pt>
    <dgm:pt modelId="{261EC631-895B-A045-898B-D1D418C0569D}" type="pres">
      <dgm:prSet presAssocID="{F87164DE-278B-46A4-87AD-E07441F9979F}" presName="hierRoot1" presStyleCnt="0"/>
      <dgm:spPr/>
    </dgm:pt>
    <dgm:pt modelId="{2FC94BFE-F6D7-6645-A914-8F8CBC5D0549}" type="pres">
      <dgm:prSet presAssocID="{F87164DE-278B-46A4-87AD-E07441F9979F}" presName="composite" presStyleCnt="0"/>
      <dgm:spPr/>
    </dgm:pt>
    <dgm:pt modelId="{01A23CA6-B082-314B-A8F8-27C1DA92C8C2}" type="pres">
      <dgm:prSet presAssocID="{F87164DE-278B-46A4-87AD-E07441F9979F}" presName="background" presStyleLbl="node0" presStyleIdx="1" presStyleCnt="3"/>
      <dgm:spPr/>
    </dgm:pt>
    <dgm:pt modelId="{584F2013-EE56-6543-9A77-A65099FFC020}" type="pres">
      <dgm:prSet presAssocID="{F87164DE-278B-46A4-87AD-E07441F9979F}" presName="text" presStyleLbl="fgAcc0" presStyleIdx="1" presStyleCnt="3">
        <dgm:presLayoutVars>
          <dgm:chPref val="3"/>
        </dgm:presLayoutVars>
      </dgm:prSet>
      <dgm:spPr/>
    </dgm:pt>
    <dgm:pt modelId="{3565609E-410B-F04B-85D8-17064C346C93}" type="pres">
      <dgm:prSet presAssocID="{F87164DE-278B-46A4-87AD-E07441F9979F}" presName="hierChild2" presStyleCnt="0"/>
      <dgm:spPr/>
    </dgm:pt>
    <dgm:pt modelId="{094B1187-4736-4947-A481-C8A3A56CE603}" type="pres">
      <dgm:prSet presAssocID="{F6FD9BD3-EB80-43A0-AA48-B68415920DFC}" presName="hierRoot1" presStyleCnt="0"/>
      <dgm:spPr/>
    </dgm:pt>
    <dgm:pt modelId="{D11EDFAD-ACD8-8D4A-BE4C-02EECC0CC5EE}" type="pres">
      <dgm:prSet presAssocID="{F6FD9BD3-EB80-43A0-AA48-B68415920DFC}" presName="composite" presStyleCnt="0"/>
      <dgm:spPr/>
    </dgm:pt>
    <dgm:pt modelId="{2ACD2241-AA9B-544D-94A3-DC479AEDB7E6}" type="pres">
      <dgm:prSet presAssocID="{F6FD9BD3-EB80-43A0-AA48-B68415920DFC}" presName="background" presStyleLbl="node0" presStyleIdx="2" presStyleCnt="3"/>
      <dgm:spPr/>
    </dgm:pt>
    <dgm:pt modelId="{715436BC-02ED-E846-9C99-B38D86BB37AB}" type="pres">
      <dgm:prSet presAssocID="{F6FD9BD3-EB80-43A0-AA48-B68415920DFC}" presName="text" presStyleLbl="fgAcc0" presStyleIdx="2" presStyleCnt="3">
        <dgm:presLayoutVars>
          <dgm:chPref val="3"/>
        </dgm:presLayoutVars>
      </dgm:prSet>
      <dgm:spPr/>
    </dgm:pt>
    <dgm:pt modelId="{646F6B53-5B36-F347-9970-802E1E0C909C}" type="pres">
      <dgm:prSet presAssocID="{F6FD9BD3-EB80-43A0-AA48-B68415920DFC}" presName="hierChild2" presStyleCnt="0"/>
      <dgm:spPr/>
    </dgm:pt>
  </dgm:ptLst>
  <dgm:cxnLst>
    <dgm:cxn modelId="{43D3681C-B789-DC43-BDEB-871A4EF95B77}" type="presOf" srcId="{F6FD9BD3-EB80-43A0-AA48-B68415920DFC}" destId="{715436BC-02ED-E846-9C99-B38D86BB37AB}" srcOrd="0" destOrd="0" presId="urn:microsoft.com/office/officeart/2005/8/layout/hierarchy1"/>
    <dgm:cxn modelId="{54F1E31C-2D0D-4016-BC4E-0367AD3FF0B4}" srcId="{48DAFC15-C347-46DC-8615-31BF04F5FB39}" destId="{F6FD9BD3-EB80-43A0-AA48-B68415920DFC}" srcOrd="2" destOrd="0" parTransId="{C4335D69-6826-4F72-A6EA-652B9F04805B}" sibTransId="{7420E360-3C5E-4996-834A-855FBC9142E4}"/>
    <dgm:cxn modelId="{D49E4D3C-4082-724F-B279-2DA61426C795}" type="presOf" srcId="{F87164DE-278B-46A4-87AD-E07441F9979F}" destId="{584F2013-EE56-6543-9A77-A65099FFC020}" srcOrd="0" destOrd="0" presId="urn:microsoft.com/office/officeart/2005/8/layout/hierarchy1"/>
    <dgm:cxn modelId="{7D811866-B3BF-49A2-B1DA-32716CAE3A6B}" srcId="{48DAFC15-C347-46DC-8615-31BF04F5FB39}" destId="{83F7E565-C05C-42F3-BCE7-782F7CEFE3F9}" srcOrd="0" destOrd="0" parTransId="{340C62AB-0E51-4275-BE5E-6EE680DE7482}" sibTransId="{EA23E41A-6277-40F5-BB69-C8A9D2EEC4FC}"/>
    <dgm:cxn modelId="{F0F3768D-2939-4C1D-A00A-B7C2F8953F97}" srcId="{48DAFC15-C347-46DC-8615-31BF04F5FB39}" destId="{F87164DE-278B-46A4-87AD-E07441F9979F}" srcOrd="1" destOrd="0" parTransId="{70A10EE8-2130-4590-A2BA-67120DF6EDB2}" sibTransId="{E4EE59C4-E95A-4064-BCF4-8765413A9559}"/>
    <dgm:cxn modelId="{3DD07BA4-6024-2646-ABDC-1A63D8E0571E}" type="presOf" srcId="{83F7E565-C05C-42F3-BCE7-782F7CEFE3F9}" destId="{CA50EB8A-95E3-C640-A16B-1EB2401B8C2B}" srcOrd="0" destOrd="0" presId="urn:microsoft.com/office/officeart/2005/8/layout/hierarchy1"/>
    <dgm:cxn modelId="{D15815C0-018A-A241-9858-5F124B192647}" type="presOf" srcId="{48DAFC15-C347-46DC-8615-31BF04F5FB39}" destId="{57016BC9-157A-E24F-9390-B56A533503EF}" srcOrd="0" destOrd="0" presId="urn:microsoft.com/office/officeart/2005/8/layout/hierarchy1"/>
    <dgm:cxn modelId="{FF476B6D-7F8D-D74C-9653-AD825527304C}" type="presParOf" srcId="{57016BC9-157A-E24F-9390-B56A533503EF}" destId="{58E9D004-FF05-3548-ABF9-ED6746101CAD}" srcOrd="0" destOrd="0" presId="urn:microsoft.com/office/officeart/2005/8/layout/hierarchy1"/>
    <dgm:cxn modelId="{B15830C0-4E77-9D41-B91A-140E641E8DC5}" type="presParOf" srcId="{58E9D004-FF05-3548-ABF9-ED6746101CAD}" destId="{FA562232-D9C3-F749-8D0B-43E5FE945F36}" srcOrd="0" destOrd="0" presId="urn:microsoft.com/office/officeart/2005/8/layout/hierarchy1"/>
    <dgm:cxn modelId="{4E2A31D8-B03A-544A-8ADE-143B408FA5DD}" type="presParOf" srcId="{FA562232-D9C3-F749-8D0B-43E5FE945F36}" destId="{C3F8E8EB-C8C4-E848-B1F9-23E8E92754A3}" srcOrd="0" destOrd="0" presId="urn:microsoft.com/office/officeart/2005/8/layout/hierarchy1"/>
    <dgm:cxn modelId="{CB661EEF-D55D-3442-BB8F-8704ECBAD595}" type="presParOf" srcId="{FA562232-D9C3-F749-8D0B-43E5FE945F36}" destId="{CA50EB8A-95E3-C640-A16B-1EB2401B8C2B}" srcOrd="1" destOrd="0" presId="urn:microsoft.com/office/officeart/2005/8/layout/hierarchy1"/>
    <dgm:cxn modelId="{1ACBA020-A0BE-D546-83ED-E431C740FDBF}" type="presParOf" srcId="{58E9D004-FF05-3548-ABF9-ED6746101CAD}" destId="{6A260BAD-6AAC-0E4A-A6C2-DA73416B4CF9}" srcOrd="1" destOrd="0" presId="urn:microsoft.com/office/officeart/2005/8/layout/hierarchy1"/>
    <dgm:cxn modelId="{554F538A-239F-9949-827D-043C51E46F43}" type="presParOf" srcId="{57016BC9-157A-E24F-9390-B56A533503EF}" destId="{261EC631-895B-A045-898B-D1D418C0569D}" srcOrd="1" destOrd="0" presId="urn:microsoft.com/office/officeart/2005/8/layout/hierarchy1"/>
    <dgm:cxn modelId="{4D3A19AA-5FA9-F944-98F2-EE75B8CD58D1}" type="presParOf" srcId="{261EC631-895B-A045-898B-D1D418C0569D}" destId="{2FC94BFE-F6D7-6645-A914-8F8CBC5D0549}" srcOrd="0" destOrd="0" presId="urn:microsoft.com/office/officeart/2005/8/layout/hierarchy1"/>
    <dgm:cxn modelId="{78E50DB9-6158-9C4C-A29C-A13F5422A71F}" type="presParOf" srcId="{2FC94BFE-F6D7-6645-A914-8F8CBC5D0549}" destId="{01A23CA6-B082-314B-A8F8-27C1DA92C8C2}" srcOrd="0" destOrd="0" presId="urn:microsoft.com/office/officeart/2005/8/layout/hierarchy1"/>
    <dgm:cxn modelId="{06CB3A05-483A-5147-999A-2B2021FEAE85}" type="presParOf" srcId="{2FC94BFE-F6D7-6645-A914-8F8CBC5D0549}" destId="{584F2013-EE56-6543-9A77-A65099FFC020}" srcOrd="1" destOrd="0" presId="urn:microsoft.com/office/officeart/2005/8/layout/hierarchy1"/>
    <dgm:cxn modelId="{E6048095-D841-1347-B2B1-A1938CE6EB70}" type="presParOf" srcId="{261EC631-895B-A045-898B-D1D418C0569D}" destId="{3565609E-410B-F04B-85D8-17064C346C93}" srcOrd="1" destOrd="0" presId="urn:microsoft.com/office/officeart/2005/8/layout/hierarchy1"/>
    <dgm:cxn modelId="{5513EDC5-BDD7-0C41-A024-B9AC3629DEC7}" type="presParOf" srcId="{57016BC9-157A-E24F-9390-B56A533503EF}" destId="{094B1187-4736-4947-A481-C8A3A56CE603}" srcOrd="2" destOrd="0" presId="urn:microsoft.com/office/officeart/2005/8/layout/hierarchy1"/>
    <dgm:cxn modelId="{D4C63E68-A7DE-4549-B827-1E7F4178C660}" type="presParOf" srcId="{094B1187-4736-4947-A481-C8A3A56CE603}" destId="{D11EDFAD-ACD8-8D4A-BE4C-02EECC0CC5EE}" srcOrd="0" destOrd="0" presId="urn:microsoft.com/office/officeart/2005/8/layout/hierarchy1"/>
    <dgm:cxn modelId="{A318B0BC-9B6F-AE45-8413-1DCC85F2398C}" type="presParOf" srcId="{D11EDFAD-ACD8-8D4A-BE4C-02EECC0CC5EE}" destId="{2ACD2241-AA9B-544D-94A3-DC479AEDB7E6}" srcOrd="0" destOrd="0" presId="urn:microsoft.com/office/officeart/2005/8/layout/hierarchy1"/>
    <dgm:cxn modelId="{2F6BC880-A48F-744E-92FB-618E75A30736}" type="presParOf" srcId="{D11EDFAD-ACD8-8D4A-BE4C-02EECC0CC5EE}" destId="{715436BC-02ED-E846-9C99-B38D86BB37AB}" srcOrd="1" destOrd="0" presId="urn:microsoft.com/office/officeart/2005/8/layout/hierarchy1"/>
    <dgm:cxn modelId="{0A354E12-50AC-CD46-A14E-D929750148D2}" type="presParOf" srcId="{094B1187-4736-4947-A481-C8A3A56CE603}" destId="{646F6B53-5B36-F347-9970-802E1E0C909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1CE950-0A0E-4D5F-B423-ACD9614D2196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5326B35-8D83-4FD3-B899-20E79D2A6B94}">
      <dgm:prSet/>
      <dgm:spPr>
        <a:solidFill>
          <a:srgbClr val="002060"/>
        </a:solidFill>
      </dgm:spPr>
      <dgm:t>
        <a:bodyPr/>
        <a:lstStyle/>
        <a:p>
          <a:r>
            <a:rPr lang="en-US"/>
            <a:t>NSF </a:t>
          </a:r>
        </a:p>
      </dgm:t>
    </dgm:pt>
    <dgm:pt modelId="{FAA65E9B-F296-4888-A74E-DA555B22DFF9}" type="parTrans" cxnId="{718CB717-A220-4037-8120-EF7F2A8E806E}">
      <dgm:prSet/>
      <dgm:spPr/>
      <dgm:t>
        <a:bodyPr/>
        <a:lstStyle/>
        <a:p>
          <a:endParaRPr lang="en-US"/>
        </a:p>
      </dgm:t>
    </dgm:pt>
    <dgm:pt modelId="{188F7CCB-9B47-4D5A-9D7B-C71328C2F783}" type="sibTrans" cxnId="{718CB717-A220-4037-8120-EF7F2A8E806E}">
      <dgm:prSet/>
      <dgm:spPr/>
      <dgm:t>
        <a:bodyPr/>
        <a:lstStyle/>
        <a:p>
          <a:endParaRPr lang="en-US"/>
        </a:p>
      </dgm:t>
    </dgm:pt>
    <dgm:pt modelId="{F0123D0C-BEB5-478A-AD31-5758482A532A}">
      <dgm:prSet/>
      <dgm:spPr>
        <a:solidFill>
          <a:srgbClr val="0070C0"/>
        </a:solidFill>
      </dgm:spPr>
      <dgm:t>
        <a:bodyPr/>
        <a:lstStyle/>
        <a:p>
          <a:r>
            <a:rPr lang="en-US"/>
            <a:t>Prime Awardee</a:t>
          </a:r>
        </a:p>
      </dgm:t>
    </dgm:pt>
    <dgm:pt modelId="{42B2032A-A312-4F57-AE88-B9C414402766}" type="parTrans" cxnId="{DB44DAD9-BAD5-4196-92AF-5062F56B3689}">
      <dgm:prSet/>
      <dgm:spPr/>
      <dgm:t>
        <a:bodyPr/>
        <a:lstStyle/>
        <a:p>
          <a:endParaRPr lang="en-US"/>
        </a:p>
      </dgm:t>
    </dgm:pt>
    <dgm:pt modelId="{61DDEA7B-6E0B-4273-AAB9-5938F3788C89}" type="sibTrans" cxnId="{DB44DAD9-BAD5-4196-92AF-5062F56B3689}">
      <dgm:prSet/>
      <dgm:spPr/>
      <dgm:t>
        <a:bodyPr/>
        <a:lstStyle/>
        <a:p>
          <a:endParaRPr lang="en-US"/>
        </a:p>
      </dgm:t>
    </dgm:pt>
    <dgm:pt modelId="{07FE86C5-80C8-4B4F-BE65-40BDE0264EF5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/>
            <a:t>Sub-Awardee</a:t>
          </a:r>
        </a:p>
      </dgm:t>
    </dgm:pt>
    <dgm:pt modelId="{6AB51C7C-7D2D-4A4A-B641-DDDB5A59C50F}" type="parTrans" cxnId="{86131677-DC1F-4CE0-83FE-3ED419E364B9}">
      <dgm:prSet/>
      <dgm:spPr/>
      <dgm:t>
        <a:bodyPr/>
        <a:lstStyle/>
        <a:p>
          <a:endParaRPr lang="en-US"/>
        </a:p>
      </dgm:t>
    </dgm:pt>
    <dgm:pt modelId="{B52764DC-1FC2-496E-A5AD-A0A567C03AA1}" type="sibTrans" cxnId="{86131677-DC1F-4CE0-83FE-3ED419E364B9}">
      <dgm:prSet/>
      <dgm:spPr/>
      <dgm:t>
        <a:bodyPr/>
        <a:lstStyle/>
        <a:p>
          <a:endParaRPr lang="en-US"/>
        </a:p>
      </dgm:t>
    </dgm:pt>
    <dgm:pt modelId="{746D14FE-A34F-FB4B-9A17-60DD7F717E4A}" type="pres">
      <dgm:prSet presAssocID="{0E1CE950-0A0E-4D5F-B423-ACD9614D2196}" presName="outerComposite" presStyleCnt="0">
        <dgm:presLayoutVars>
          <dgm:chMax val="5"/>
          <dgm:dir/>
          <dgm:resizeHandles val="exact"/>
        </dgm:presLayoutVars>
      </dgm:prSet>
      <dgm:spPr/>
    </dgm:pt>
    <dgm:pt modelId="{8B7273DD-3FA7-9245-BF3E-830CCDEACF00}" type="pres">
      <dgm:prSet presAssocID="{0E1CE950-0A0E-4D5F-B423-ACD9614D2196}" presName="dummyMaxCanvas" presStyleCnt="0">
        <dgm:presLayoutVars/>
      </dgm:prSet>
      <dgm:spPr/>
    </dgm:pt>
    <dgm:pt modelId="{8D8C2FEE-742A-C84A-BC6E-440E48254FD0}" type="pres">
      <dgm:prSet presAssocID="{0E1CE950-0A0E-4D5F-B423-ACD9614D2196}" presName="ThreeNodes_1" presStyleLbl="node1" presStyleIdx="0" presStyleCnt="3">
        <dgm:presLayoutVars>
          <dgm:bulletEnabled val="1"/>
        </dgm:presLayoutVars>
      </dgm:prSet>
      <dgm:spPr/>
    </dgm:pt>
    <dgm:pt modelId="{B64ADBAA-B22E-4E4C-85E3-7C48E52CCBD5}" type="pres">
      <dgm:prSet presAssocID="{0E1CE950-0A0E-4D5F-B423-ACD9614D2196}" presName="ThreeNodes_2" presStyleLbl="node1" presStyleIdx="1" presStyleCnt="3">
        <dgm:presLayoutVars>
          <dgm:bulletEnabled val="1"/>
        </dgm:presLayoutVars>
      </dgm:prSet>
      <dgm:spPr/>
    </dgm:pt>
    <dgm:pt modelId="{D3177B68-F434-9A4E-BF92-E7CBDF6EF432}" type="pres">
      <dgm:prSet presAssocID="{0E1CE950-0A0E-4D5F-B423-ACD9614D2196}" presName="ThreeNodes_3" presStyleLbl="node1" presStyleIdx="2" presStyleCnt="3">
        <dgm:presLayoutVars>
          <dgm:bulletEnabled val="1"/>
        </dgm:presLayoutVars>
      </dgm:prSet>
      <dgm:spPr/>
    </dgm:pt>
    <dgm:pt modelId="{F8493431-EE29-8644-BFD1-C0E7CD30158F}" type="pres">
      <dgm:prSet presAssocID="{0E1CE950-0A0E-4D5F-B423-ACD9614D2196}" presName="ThreeConn_1-2" presStyleLbl="fgAccFollowNode1" presStyleIdx="0" presStyleCnt="2">
        <dgm:presLayoutVars>
          <dgm:bulletEnabled val="1"/>
        </dgm:presLayoutVars>
      </dgm:prSet>
      <dgm:spPr/>
    </dgm:pt>
    <dgm:pt modelId="{C4A9B667-CB77-4447-B468-C7BF667108C7}" type="pres">
      <dgm:prSet presAssocID="{0E1CE950-0A0E-4D5F-B423-ACD9614D2196}" presName="ThreeConn_2-3" presStyleLbl="fgAccFollowNode1" presStyleIdx="1" presStyleCnt="2">
        <dgm:presLayoutVars>
          <dgm:bulletEnabled val="1"/>
        </dgm:presLayoutVars>
      </dgm:prSet>
      <dgm:spPr/>
    </dgm:pt>
    <dgm:pt modelId="{461EC461-1E51-F246-B9DC-8695FF5052B7}" type="pres">
      <dgm:prSet presAssocID="{0E1CE950-0A0E-4D5F-B423-ACD9614D2196}" presName="ThreeNodes_1_text" presStyleLbl="node1" presStyleIdx="2" presStyleCnt="3">
        <dgm:presLayoutVars>
          <dgm:bulletEnabled val="1"/>
        </dgm:presLayoutVars>
      </dgm:prSet>
      <dgm:spPr/>
    </dgm:pt>
    <dgm:pt modelId="{D37F4713-DCF3-774C-85EA-324E68B62EA0}" type="pres">
      <dgm:prSet presAssocID="{0E1CE950-0A0E-4D5F-B423-ACD9614D2196}" presName="ThreeNodes_2_text" presStyleLbl="node1" presStyleIdx="2" presStyleCnt="3">
        <dgm:presLayoutVars>
          <dgm:bulletEnabled val="1"/>
        </dgm:presLayoutVars>
      </dgm:prSet>
      <dgm:spPr/>
    </dgm:pt>
    <dgm:pt modelId="{E2785C68-C846-694B-B399-F9EDC934AA0A}" type="pres">
      <dgm:prSet presAssocID="{0E1CE950-0A0E-4D5F-B423-ACD9614D2196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8CD8B90E-E9D8-0F4A-A266-0549552C2973}" type="presOf" srcId="{61DDEA7B-6E0B-4273-AAB9-5938F3788C89}" destId="{C4A9B667-CB77-4447-B468-C7BF667108C7}" srcOrd="0" destOrd="0" presId="urn:microsoft.com/office/officeart/2005/8/layout/vProcess5"/>
    <dgm:cxn modelId="{718CB717-A220-4037-8120-EF7F2A8E806E}" srcId="{0E1CE950-0A0E-4D5F-B423-ACD9614D2196}" destId="{05326B35-8D83-4FD3-B899-20E79D2A6B94}" srcOrd="0" destOrd="0" parTransId="{FAA65E9B-F296-4888-A74E-DA555B22DFF9}" sibTransId="{188F7CCB-9B47-4D5A-9D7B-C71328C2F783}"/>
    <dgm:cxn modelId="{9B3A3024-874C-074F-BF6B-ED0D055293B9}" type="presOf" srcId="{F0123D0C-BEB5-478A-AD31-5758482A532A}" destId="{B64ADBAA-B22E-4E4C-85E3-7C48E52CCBD5}" srcOrd="0" destOrd="0" presId="urn:microsoft.com/office/officeart/2005/8/layout/vProcess5"/>
    <dgm:cxn modelId="{E756E72A-693B-F64B-94F7-5584EA8E9FDE}" type="presOf" srcId="{05326B35-8D83-4FD3-B899-20E79D2A6B94}" destId="{8D8C2FEE-742A-C84A-BC6E-440E48254FD0}" srcOrd="0" destOrd="0" presId="urn:microsoft.com/office/officeart/2005/8/layout/vProcess5"/>
    <dgm:cxn modelId="{4A3AC832-5D74-CB49-8493-2D6B0E171B78}" type="presOf" srcId="{188F7CCB-9B47-4D5A-9D7B-C71328C2F783}" destId="{F8493431-EE29-8644-BFD1-C0E7CD30158F}" srcOrd="0" destOrd="0" presId="urn:microsoft.com/office/officeart/2005/8/layout/vProcess5"/>
    <dgm:cxn modelId="{86131677-DC1F-4CE0-83FE-3ED419E364B9}" srcId="{0E1CE950-0A0E-4D5F-B423-ACD9614D2196}" destId="{07FE86C5-80C8-4B4F-BE65-40BDE0264EF5}" srcOrd="2" destOrd="0" parTransId="{6AB51C7C-7D2D-4A4A-B641-DDDB5A59C50F}" sibTransId="{B52764DC-1FC2-496E-A5AD-A0A567C03AA1}"/>
    <dgm:cxn modelId="{ABF14282-B7FB-A64D-ACC5-7A114A924AEA}" type="presOf" srcId="{0E1CE950-0A0E-4D5F-B423-ACD9614D2196}" destId="{746D14FE-A34F-FB4B-9A17-60DD7F717E4A}" srcOrd="0" destOrd="0" presId="urn:microsoft.com/office/officeart/2005/8/layout/vProcess5"/>
    <dgm:cxn modelId="{35332D95-5346-F849-9F12-D04E21CD0F3C}" type="presOf" srcId="{07FE86C5-80C8-4B4F-BE65-40BDE0264EF5}" destId="{D3177B68-F434-9A4E-BF92-E7CBDF6EF432}" srcOrd="0" destOrd="0" presId="urn:microsoft.com/office/officeart/2005/8/layout/vProcess5"/>
    <dgm:cxn modelId="{C49327CB-E485-9D44-98DF-89291DF45FDD}" type="presOf" srcId="{07FE86C5-80C8-4B4F-BE65-40BDE0264EF5}" destId="{E2785C68-C846-694B-B399-F9EDC934AA0A}" srcOrd="1" destOrd="0" presId="urn:microsoft.com/office/officeart/2005/8/layout/vProcess5"/>
    <dgm:cxn modelId="{B8B9E9CF-71F2-9047-A443-04918886C766}" type="presOf" srcId="{05326B35-8D83-4FD3-B899-20E79D2A6B94}" destId="{461EC461-1E51-F246-B9DC-8695FF5052B7}" srcOrd="1" destOrd="0" presId="urn:microsoft.com/office/officeart/2005/8/layout/vProcess5"/>
    <dgm:cxn modelId="{DB44DAD9-BAD5-4196-92AF-5062F56B3689}" srcId="{0E1CE950-0A0E-4D5F-B423-ACD9614D2196}" destId="{F0123D0C-BEB5-478A-AD31-5758482A532A}" srcOrd="1" destOrd="0" parTransId="{42B2032A-A312-4F57-AE88-B9C414402766}" sibTransId="{61DDEA7B-6E0B-4273-AAB9-5938F3788C89}"/>
    <dgm:cxn modelId="{8CDA1BE3-22C4-E54B-A429-F1845C161400}" type="presOf" srcId="{F0123D0C-BEB5-478A-AD31-5758482A532A}" destId="{D37F4713-DCF3-774C-85EA-324E68B62EA0}" srcOrd="1" destOrd="0" presId="urn:microsoft.com/office/officeart/2005/8/layout/vProcess5"/>
    <dgm:cxn modelId="{BC22AF57-0F3B-0B40-8A24-DC7F949D44C4}" type="presParOf" srcId="{746D14FE-A34F-FB4B-9A17-60DD7F717E4A}" destId="{8B7273DD-3FA7-9245-BF3E-830CCDEACF00}" srcOrd="0" destOrd="0" presId="urn:microsoft.com/office/officeart/2005/8/layout/vProcess5"/>
    <dgm:cxn modelId="{9595C3AF-0A55-7E4F-9720-8E63CDFCF1B2}" type="presParOf" srcId="{746D14FE-A34F-FB4B-9A17-60DD7F717E4A}" destId="{8D8C2FEE-742A-C84A-BC6E-440E48254FD0}" srcOrd="1" destOrd="0" presId="urn:microsoft.com/office/officeart/2005/8/layout/vProcess5"/>
    <dgm:cxn modelId="{335D9050-D55B-2D4C-BB89-162F4F7BD0AB}" type="presParOf" srcId="{746D14FE-A34F-FB4B-9A17-60DD7F717E4A}" destId="{B64ADBAA-B22E-4E4C-85E3-7C48E52CCBD5}" srcOrd="2" destOrd="0" presId="urn:microsoft.com/office/officeart/2005/8/layout/vProcess5"/>
    <dgm:cxn modelId="{8D9C07CB-2958-E143-91A0-D1F1CFBCA05F}" type="presParOf" srcId="{746D14FE-A34F-FB4B-9A17-60DD7F717E4A}" destId="{D3177B68-F434-9A4E-BF92-E7CBDF6EF432}" srcOrd="3" destOrd="0" presId="urn:microsoft.com/office/officeart/2005/8/layout/vProcess5"/>
    <dgm:cxn modelId="{2DF352F6-E967-D04C-9584-A14FB5EE19C7}" type="presParOf" srcId="{746D14FE-A34F-FB4B-9A17-60DD7F717E4A}" destId="{F8493431-EE29-8644-BFD1-C0E7CD30158F}" srcOrd="4" destOrd="0" presId="urn:microsoft.com/office/officeart/2005/8/layout/vProcess5"/>
    <dgm:cxn modelId="{5733299D-3750-9C40-874D-E6E69A088C5D}" type="presParOf" srcId="{746D14FE-A34F-FB4B-9A17-60DD7F717E4A}" destId="{C4A9B667-CB77-4447-B468-C7BF667108C7}" srcOrd="5" destOrd="0" presId="urn:microsoft.com/office/officeart/2005/8/layout/vProcess5"/>
    <dgm:cxn modelId="{BF2C05A9-A2B0-014F-B6E9-5001048974CA}" type="presParOf" srcId="{746D14FE-A34F-FB4B-9A17-60DD7F717E4A}" destId="{461EC461-1E51-F246-B9DC-8695FF5052B7}" srcOrd="6" destOrd="0" presId="urn:microsoft.com/office/officeart/2005/8/layout/vProcess5"/>
    <dgm:cxn modelId="{AC12C318-4132-1C48-A496-DE4F75878DC8}" type="presParOf" srcId="{746D14FE-A34F-FB4B-9A17-60DD7F717E4A}" destId="{D37F4713-DCF3-774C-85EA-324E68B62EA0}" srcOrd="7" destOrd="0" presId="urn:microsoft.com/office/officeart/2005/8/layout/vProcess5"/>
    <dgm:cxn modelId="{3941145C-2C51-BC48-9436-A6D716CBA616}" type="presParOf" srcId="{746D14FE-A34F-FB4B-9A17-60DD7F717E4A}" destId="{E2785C68-C846-694B-B399-F9EDC934AA0A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77B5B2B-628C-49E4-8F26-B74194B9CC66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F3C0755-8B58-4E7E-83B3-410F9E480D48}">
      <dgm:prSet custT="1"/>
      <dgm:spPr>
        <a:solidFill>
          <a:srgbClr val="002060"/>
        </a:solidFill>
      </dgm:spPr>
      <dgm:t>
        <a:bodyPr/>
        <a:lstStyle/>
        <a:p>
          <a:r>
            <a:rPr lang="en-US" sz="2000" dirty="0"/>
            <a:t>Programmatic site visits</a:t>
          </a:r>
        </a:p>
      </dgm:t>
    </dgm:pt>
    <dgm:pt modelId="{83F3BD89-8692-428D-834F-D52DEA5A8FFB}" type="parTrans" cxnId="{9B0367C1-81DD-486B-8129-25B1BB63F8CC}">
      <dgm:prSet/>
      <dgm:spPr/>
      <dgm:t>
        <a:bodyPr/>
        <a:lstStyle/>
        <a:p>
          <a:endParaRPr lang="en-US"/>
        </a:p>
      </dgm:t>
    </dgm:pt>
    <dgm:pt modelId="{7E649DB5-F583-4C93-841A-E987DD4B8065}" type="sibTrans" cxnId="{9B0367C1-81DD-486B-8129-25B1BB63F8CC}">
      <dgm:prSet/>
      <dgm:spPr/>
      <dgm:t>
        <a:bodyPr/>
        <a:lstStyle/>
        <a:p>
          <a:endParaRPr lang="en-US"/>
        </a:p>
      </dgm:t>
    </dgm:pt>
    <dgm:pt modelId="{FD4A1C84-68CE-46BB-9CBE-F970C7011CC1}">
      <dgm:prSet custT="1"/>
      <dgm:spPr>
        <a:solidFill>
          <a:schemeClr val="accent1">
            <a:lumMod val="50000"/>
          </a:schemeClr>
        </a:solidFill>
        <a:ln>
          <a:solidFill>
            <a:srgbClr val="002060"/>
          </a:solidFill>
        </a:ln>
      </dgm:spPr>
      <dgm:t>
        <a:bodyPr/>
        <a:lstStyle/>
        <a:p>
          <a:r>
            <a:rPr lang="en-US" sz="2000" dirty="0"/>
            <a:t>Division of Institution &amp; Award Support (DIAS) contracted desk reviews</a:t>
          </a:r>
        </a:p>
      </dgm:t>
    </dgm:pt>
    <dgm:pt modelId="{4E907F85-7A76-4FAD-BBE5-DA8CEADF75D9}" type="parTrans" cxnId="{51CC8E2D-E66D-4E73-AAEB-A8841112A8BC}">
      <dgm:prSet/>
      <dgm:spPr/>
      <dgm:t>
        <a:bodyPr/>
        <a:lstStyle/>
        <a:p>
          <a:endParaRPr lang="en-US"/>
        </a:p>
      </dgm:t>
    </dgm:pt>
    <dgm:pt modelId="{73DCFA87-881A-4A85-B544-FF00EA364CA0}" type="sibTrans" cxnId="{51CC8E2D-E66D-4E73-AAEB-A8841112A8BC}">
      <dgm:prSet/>
      <dgm:spPr/>
      <dgm:t>
        <a:bodyPr/>
        <a:lstStyle/>
        <a:p>
          <a:endParaRPr lang="en-US"/>
        </a:p>
      </dgm:t>
    </dgm:pt>
    <dgm:pt modelId="{39E0ACA3-465D-4A9D-9C18-9D4C15D5FDA5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2000" dirty="0"/>
            <a:t>DIAS Advanced Monitoring</a:t>
          </a:r>
          <a:br>
            <a:rPr lang="en-US" sz="2000" dirty="0"/>
          </a:br>
          <a:r>
            <a:rPr lang="en-US" sz="2000" dirty="0"/>
            <a:t>Program site visits in conjunction with the Division of Grants &amp; Agreements (DGA)</a:t>
          </a:r>
        </a:p>
      </dgm:t>
    </dgm:pt>
    <dgm:pt modelId="{6D7407C6-8801-4D47-A4F5-B17EB627EF8E}" type="parTrans" cxnId="{FB73A899-FC3A-4682-89C1-285E4B77F844}">
      <dgm:prSet/>
      <dgm:spPr/>
      <dgm:t>
        <a:bodyPr/>
        <a:lstStyle/>
        <a:p>
          <a:endParaRPr lang="en-US"/>
        </a:p>
      </dgm:t>
    </dgm:pt>
    <dgm:pt modelId="{3780EEB6-8536-4BAB-9234-65997D43F07F}" type="sibTrans" cxnId="{FB73A899-FC3A-4682-89C1-285E4B77F844}">
      <dgm:prSet/>
      <dgm:spPr/>
      <dgm:t>
        <a:bodyPr/>
        <a:lstStyle/>
        <a:p>
          <a:endParaRPr lang="en-US"/>
        </a:p>
      </dgm:t>
    </dgm:pt>
    <dgm:pt modelId="{06B81BFE-6B90-41DC-9DBC-38C57DA27C5B}">
      <dgm:prSet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sz="2000" dirty="0"/>
            <a:t>Division of Financial </a:t>
          </a:r>
          <a:br>
            <a:rPr lang="en-US" sz="2000" dirty="0"/>
          </a:br>
          <a:r>
            <a:rPr lang="en-US" sz="2000" dirty="0"/>
            <a:t>Management (DFM) baseline </a:t>
          </a:r>
          <a:br>
            <a:rPr lang="en-US" sz="2000" dirty="0"/>
          </a:br>
          <a:r>
            <a:rPr lang="en-US" sz="2000" dirty="0"/>
            <a:t>monitoring including active </a:t>
          </a:r>
          <a:br>
            <a:rPr lang="en-US" sz="2000" dirty="0"/>
          </a:br>
          <a:r>
            <a:rPr lang="en-US" sz="2000" dirty="0"/>
            <a:t>payment monitoring and post </a:t>
          </a:r>
          <a:br>
            <a:rPr lang="en-US" sz="2000" dirty="0"/>
          </a:br>
          <a:r>
            <a:rPr lang="en-US" sz="2000" dirty="0"/>
            <a:t>award financial activity reviews</a:t>
          </a:r>
        </a:p>
      </dgm:t>
    </dgm:pt>
    <dgm:pt modelId="{146F2AAE-3EDD-47BD-8B11-B26C48D58017}" type="parTrans" cxnId="{ACCD4984-7C67-422C-A653-DE5F45DFA0A7}">
      <dgm:prSet/>
      <dgm:spPr/>
      <dgm:t>
        <a:bodyPr/>
        <a:lstStyle/>
        <a:p>
          <a:endParaRPr lang="en-US"/>
        </a:p>
      </dgm:t>
    </dgm:pt>
    <dgm:pt modelId="{EE31E410-0E39-4DA9-AD1A-F1D897835300}" type="sibTrans" cxnId="{ACCD4984-7C67-422C-A653-DE5F45DFA0A7}">
      <dgm:prSet/>
      <dgm:spPr/>
      <dgm:t>
        <a:bodyPr/>
        <a:lstStyle/>
        <a:p>
          <a:endParaRPr lang="en-US"/>
        </a:p>
      </dgm:t>
    </dgm:pt>
    <dgm:pt modelId="{35C5C288-4AA0-4A63-B051-AC67B319E973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2000" dirty="0"/>
            <a:t>Office of Inspector General (OIG) audits</a:t>
          </a:r>
        </a:p>
      </dgm:t>
    </dgm:pt>
    <dgm:pt modelId="{B5B53419-8614-4819-9384-C3E0197031B5}" type="parTrans" cxnId="{B76C0B11-820F-49CA-B98E-5EDF1DEDF7C9}">
      <dgm:prSet/>
      <dgm:spPr/>
      <dgm:t>
        <a:bodyPr/>
        <a:lstStyle/>
        <a:p>
          <a:endParaRPr lang="en-US"/>
        </a:p>
      </dgm:t>
    </dgm:pt>
    <dgm:pt modelId="{3546E6F7-0F1F-4FE1-977D-9270F933FE03}" type="sibTrans" cxnId="{B76C0B11-820F-49CA-B98E-5EDF1DEDF7C9}">
      <dgm:prSet/>
      <dgm:spPr/>
      <dgm:t>
        <a:bodyPr/>
        <a:lstStyle/>
        <a:p>
          <a:endParaRPr lang="en-US"/>
        </a:p>
      </dgm:t>
    </dgm:pt>
    <dgm:pt modelId="{AA02F230-D721-A34A-B011-E5819454695B}" type="pres">
      <dgm:prSet presAssocID="{877B5B2B-628C-49E4-8F26-B74194B9CC66}" presName="diagram" presStyleCnt="0">
        <dgm:presLayoutVars>
          <dgm:dir/>
          <dgm:resizeHandles val="exact"/>
        </dgm:presLayoutVars>
      </dgm:prSet>
      <dgm:spPr/>
    </dgm:pt>
    <dgm:pt modelId="{FCFE0F5B-E49B-B143-9FD2-91747154BB1D}" type="pres">
      <dgm:prSet presAssocID="{FF3C0755-8B58-4E7E-83B3-410F9E480D48}" presName="node" presStyleLbl="node1" presStyleIdx="0" presStyleCnt="5" custScaleX="154067" custScaleY="168324">
        <dgm:presLayoutVars>
          <dgm:bulletEnabled val="1"/>
        </dgm:presLayoutVars>
      </dgm:prSet>
      <dgm:spPr/>
    </dgm:pt>
    <dgm:pt modelId="{7FBD8257-5A79-9A4E-98E9-AFF6FD3E75C4}" type="pres">
      <dgm:prSet presAssocID="{7E649DB5-F583-4C93-841A-E987DD4B8065}" presName="sibTrans" presStyleCnt="0"/>
      <dgm:spPr/>
    </dgm:pt>
    <dgm:pt modelId="{A0C321D4-5AAF-4E42-B564-03267FEFF69C}" type="pres">
      <dgm:prSet presAssocID="{FD4A1C84-68CE-46BB-9CBE-F970C7011CC1}" presName="node" presStyleLbl="node1" presStyleIdx="1" presStyleCnt="5" custScaleX="240725" custScaleY="161332">
        <dgm:presLayoutVars>
          <dgm:bulletEnabled val="1"/>
        </dgm:presLayoutVars>
      </dgm:prSet>
      <dgm:spPr/>
    </dgm:pt>
    <dgm:pt modelId="{7579D437-55EB-184A-9B65-C76185C0227E}" type="pres">
      <dgm:prSet presAssocID="{73DCFA87-881A-4A85-B544-FF00EA364CA0}" presName="sibTrans" presStyleCnt="0"/>
      <dgm:spPr/>
    </dgm:pt>
    <dgm:pt modelId="{26A6EBC4-BE26-3143-8AD5-AD70DF9ADBA9}" type="pres">
      <dgm:prSet presAssocID="{39E0ACA3-465D-4A9D-9C18-9D4C15D5FDA5}" presName="node" presStyleLbl="node1" presStyleIdx="2" presStyleCnt="5" custScaleX="191552" custScaleY="161332">
        <dgm:presLayoutVars>
          <dgm:bulletEnabled val="1"/>
        </dgm:presLayoutVars>
      </dgm:prSet>
      <dgm:spPr/>
    </dgm:pt>
    <dgm:pt modelId="{1B28F225-5A86-0C42-B5A8-D1E6B4C1BFD4}" type="pres">
      <dgm:prSet presAssocID="{3780EEB6-8536-4BAB-9234-65997D43F07F}" presName="sibTrans" presStyleCnt="0"/>
      <dgm:spPr/>
    </dgm:pt>
    <dgm:pt modelId="{CD8B3C2D-5BF2-A549-B381-D07850183E5B}" type="pres">
      <dgm:prSet presAssocID="{06B81BFE-6B90-41DC-9DBC-38C57DA27C5B}" presName="node" presStyleLbl="node1" presStyleIdx="3" presStyleCnt="5" custScaleX="235217" custScaleY="154441">
        <dgm:presLayoutVars>
          <dgm:bulletEnabled val="1"/>
        </dgm:presLayoutVars>
      </dgm:prSet>
      <dgm:spPr/>
    </dgm:pt>
    <dgm:pt modelId="{211EC730-BFA5-D44F-A3BC-086169D2039A}" type="pres">
      <dgm:prSet presAssocID="{EE31E410-0E39-4DA9-AD1A-F1D897835300}" presName="sibTrans" presStyleCnt="0"/>
      <dgm:spPr/>
    </dgm:pt>
    <dgm:pt modelId="{E02AB25C-BE7C-7845-B7BD-4532F351807F}" type="pres">
      <dgm:prSet presAssocID="{35C5C288-4AA0-4A63-B051-AC67B319E973}" presName="node" presStyleLbl="node1" presStyleIdx="4" presStyleCnt="5" custScaleX="266709" custScaleY="151759">
        <dgm:presLayoutVars>
          <dgm:bulletEnabled val="1"/>
        </dgm:presLayoutVars>
      </dgm:prSet>
      <dgm:spPr/>
    </dgm:pt>
  </dgm:ptLst>
  <dgm:cxnLst>
    <dgm:cxn modelId="{BCEC7208-730D-7F4E-8BE3-220F4F315C23}" type="presOf" srcId="{877B5B2B-628C-49E4-8F26-B74194B9CC66}" destId="{AA02F230-D721-A34A-B011-E5819454695B}" srcOrd="0" destOrd="0" presId="urn:microsoft.com/office/officeart/2005/8/layout/default"/>
    <dgm:cxn modelId="{B76C0B11-820F-49CA-B98E-5EDF1DEDF7C9}" srcId="{877B5B2B-628C-49E4-8F26-B74194B9CC66}" destId="{35C5C288-4AA0-4A63-B051-AC67B319E973}" srcOrd="4" destOrd="0" parTransId="{B5B53419-8614-4819-9384-C3E0197031B5}" sibTransId="{3546E6F7-0F1F-4FE1-977D-9270F933FE03}"/>
    <dgm:cxn modelId="{51CC8E2D-E66D-4E73-AAEB-A8841112A8BC}" srcId="{877B5B2B-628C-49E4-8F26-B74194B9CC66}" destId="{FD4A1C84-68CE-46BB-9CBE-F970C7011CC1}" srcOrd="1" destOrd="0" parTransId="{4E907F85-7A76-4FAD-BBE5-DA8CEADF75D9}" sibTransId="{73DCFA87-881A-4A85-B544-FF00EA364CA0}"/>
    <dgm:cxn modelId="{F72DB931-31EF-9442-8ACD-2092500B923D}" type="presOf" srcId="{39E0ACA3-465D-4A9D-9C18-9D4C15D5FDA5}" destId="{26A6EBC4-BE26-3143-8AD5-AD70DF9ADBA9}" srcOrd="0" destOrd="0" presId="urn:microsoft.com/office/officeart/2005/8/layout/default"/>
    <dgm:cxn modelId="{ACCD4984-7C67-422C-A653-DE5F45DFA0A7}" srcId="{877B5B2B-628C-49E4-8F26-B74194B9CC66}" destId="{06B81BFE-6B90-41DC-9DBC-38C57DA27C5B}" srcOrd="3" destOrd="0" parTransId="{146F2AAE-3EDD-47BD-8B11-B26C48D58017}" sibTransId="{EE31E410-0E39-4DA9-AD1A-F1D897835300}"/>
    <dgm:cxn modelId="{FB73A899-FC3A-4682-89C1-285E4B77F844}" srcId="{877B5B2B-628C-49E4-8F26-B74194B9CC66}" destId="{39E0ACA3-465D-4A9D-9C18-9D4C15D5FDA5}" srcOrd="2" destOrd="0" parTransId="{6D7407C6-8801-4D47-A4F5-B17EB627EF8E}" sibTransId="{3780EEB6-8536-4BAB-9234-65997D43F07F}"/>
    <dgm:cxn modelId="{4E32CDAB-16AD-A140-ABCB-4B8D2ACD182A}" type="presOf" srcId="{FD4A1C84-68CE-46BB-9CBE-F970C7011CC1}" destId="{A0C321D4-5AAF-4E42-B564-03267FEFF69C}" srcOrd="0" destOrd="0" presId="urn:microsoft.com/office/officeart/2005/8/layout/default"/>
    <dgm:cxn modelId="{CAE10DAD-82A7-6B49-AAAB-7CAF8BC92FC3}" type="presOf" srcId="{06B81BFE-6B90-41DC-9DBC-38C57DA27C5B}" destId="{CD8B3C2D-5BF2-A549-B381-D07850183E5B}" srcOrd="0" destOrd="0" presId="urn:microsoft.com/office/officeart/2005/8/layout/default"/>
    <dgm:cxn modelId="{9B0367C1-81DD-486B-8129-25B1BB63F8CC}" srcId="{877B5B2B-628C-49E4-8F26-B74194B9CC66}" destId="{FF3C0755-8B58-4E7E-83B3-410F9E480D48}" srcOrd="0" destOrd="0" parTransId="{83F3BD89-8692-428D-834F-D52DEA5A8FFB}" sibTransId="{7E649DB5-F583-4C93-841A-E987DD4B8065}"/>
    <dgm:cxn modelId="{1A01B9DF-AB6D-5646-80BF-9D8D31A1C654}" type="presOf" srcId="{35C5C288-4AA0-4A63-B051-AC67B319E973}" destId="{E02AB25C-BE7C-7845-B7BD-4532F351807F}" srcOrd="0" destOrd="0" presId="urn:microsoft.com/office/officeart/2005/8/layout/default"/>
    <dgm:cxn modelId="{8376C5F3-AB14-884F-BCC7-F1A515A18544}" type="presOf" srcId="{FF3C0755-8B58-4E7E-83B3-410F9E480D48}" destId="{FCFE0F5B-E49B-B143-9FD2-91747154BB1D}" srcOrd="0" destOrd="0" presId="urn:microsoft.com/office/officeart/2005/8/layout/default"/>
    <dgm:cxn modelId="{D0699669-897B-E04F-9F0C-74F37AC74A7F}" type="presParOf" srcId="{AA02F230-D721-A34A-B011-E5819454695B}" destId="{FCFE0F5B-E49B-B143-9FD2-91747154BB1D}" srcOrd="0" destOrd="0" presId="urn:microsoft.com/office/officeart/2005/8/layout/default"/>
    <dgm:cxn modelId="{4CE3BC85-2209-8143-8797-9571654C5D17}" type="presParOf" srcId="{AA02F230-D721-A34A-B011-E5819454695B}" destId="{7FBD8257-5A79-9A4E-98E9-AFF6FD3E75C4}" srcOrd="1" destOrd="0" presId="urn:microsoft.com/office/officeart/2005/8/layout/default"/>
    <dgm:cxn modelId="{E626508D-621D-6244-B675-FA1C361623A1}" type="presParOf" srcId="{AA02F230-D721-A34A-B011-E5819454695B}" destId="{A0C321D4-5AAF-4E42-B564-03267FEFF69C}" srcOrd="2" destOrd="0" presId="urn:microsoft.com/office/officeart/2005/8/layout/default"/>
    <dgm:cxn modelId="{BF15FF5F-FFDC-474B-9763-471490CF1DA1}" type="presParOf" srcId="{AA02F230-D721-A34A-B011-E5819454695B}" destId="{7579D437-55EB-184A-9B65-C76185C0227E}" srcOrd="3" destOrd="0" presId="urn:microsoft.com/office/officeart/2005/8/layout/default"/>
    <dgm:cxn modelId="{2A47B8AB-257D-C74D-807F-D819C214EFFD}" type="presParOf" srcId="{AA02F230-D721-A34A-B011-E5819454695B}" destId="{26A6EBC4-BE26-3143-8AD5-AD70DF9ADBA9}" srcOrd="4" destOrd="0" presId="urn:microsoft.com/office/officeart/2005/8/layout/default"/>
    <dgm:cxn modelId="{64AC4F86-4A65-6045-9734-0618523D0C28}" type="presParOf" srcId="{AA02F230-D721-A34A-B011-E5819454695B}" destId="{1B28F225-5A86-0C42-B5A8-D1E6B4C1BFD4}" srcOrd="5" destOrd="0" presId="urn:microsoft.com/office/officeart/2005/8/layout/default"/>
    <dgm:cxn modelId="{3144DE3D-A86B-6C49-9F04-888E4667B69C}" type="presParOf" srcId="{AA02F230-D721-A34A-B011-E5819454695B}" destId="{CD8B3C2D-5BF2-A549-B381-D07850183E5B}" srcOrd="6" destOrd="0" presId="urn:microsoft.com/office/officeart/2005/8/layout/default"/>
    <dgm:cxn modelId="{4ADE7611-D103-1B4A-AD39-B2F8B8FA904B}" type="presParOf" srcId="{AA02F230-D721-A34A-B011-E5819454695B}" destId="{211EC730-BFA5-D44F-A3BC-086169D2039A}" srcOrd="7" destOrd="0" presId="urn:microsoft.com/office/officeart/2005/8/layout/default"/>
    <dgm:cxn modelId="{39B4CB1B-1587-E44C-814C-A71FA1225123}" type="presParOf" srcId="{AA02F230-D721-A34A-B011-E5819454695B}" destId="{E02AB25C-BE7C-7845-B7BD-4532F351807F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530F0A8-8FC9-4386-BA99-0CC92B357CB8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1B92615-D2C1-40F8-85B0-A148B616C328}">
      <dgm:prSet/>
      <dgm:spPr>
        <a:ln>
          <a:solidFill>
            <a:srgbClr val="002060"/>
          </a:solidFill>
        </a:ln>
      </dgm:spPr>
      <dgm:t>
        <a:bodyPr/>
        <a:lstStyle/>
        <a:p>
          <a:r>
            <a:rPr lang="en-US" b="1" dirty="0">
              <a:solidFill>
                <a:srgbClr val="002060"/>
              </a:solidFill>
            </a:rPr>
            <a:t>Denise Martin (</a:t>
          </a:r>
          <a:r>
            <a:rPr lang="en-US" b="1" i="1" dirty="0">
              <a:solidFill>
                <a:srgbClr val="002060"/>
              </a:solidFill>
            </a:rPr>
            <a:t>Branch Chief</a:t>
          </a:r>
          <a:r>
            <a:rPr lang="en-US" b="1" dirty="0">
              <a:solidFill>
                <a:srgbClr val="002060"/>
              </a:solidFill>
            </a:rPr>
            <a:t>) </a:t>
          </a:r>
          <a:r>
            <a:rPr lang="en-US" dirty="0">
              <a:solidFill>
                <a:srgbClr val="002060"/>
              </a:solidFill>
            </a:rPr>
            <a:t>DMARTIN@NSF.GOV </a:t>
          </a:r>
        </a:p>
      </dgm:t>
    </dgm:pt>
    <dgm:pt modelId="{E87A768F-AF77-4959-9AAE-8ECC4E79E2AB}" type="parTrans" cxnId="{C1EFEC49-C58F-421D-A102-4B681F81C50E}">
      <dgm:prSet/>
      <dgm:spPr/>
      <dgm:t>
        <a:bodyPr/>
        <a:lstStyle/>
        <a:p>
          <a:endParaRPr lang="en-US"/>
        </a:p>
      </dgm:t>
    </dgm:pt>
    <dgm:pt modelId="{25069FCC-8E26-4AF9-8D0D-D911A8CCF7BA}" type="sibTrans" cxnId="{C1EFEC49-C58F-421D-A102-4B681F81C50E}">
      <dgm:prSet/>
      <dgm:spPr/>
      <dgm:t>
        <a:bodyPr/>
        <a:lstStyle/>
        <a:p>
          <a:endParaRPr lang="en-US"/>
        </a:p>
      </dgm:t>
    </dgm:pt>
    <dgm:pt modelId="{B8270482-842E-43A9-A2EB-25BEAE435AF8}">
      <dgm:prSet/>
      <dgm:spPr>
        <a:ln>
          <a:solidFill>
            <a:srgbClr val="002060"/>
          </a:solidFill>
        </a:ln>
      </dgm:spPr>
      <dgm:t>
        <a:bodyPr/>
        <a:lstStyle/>
        <a:p>
          <a:r>
            <a:rPr lang="en-US" b="1" dirty="0">
              <a:solidFill>
                <a:srgbClr val="002060"/>
              </a:solidFill>
            </a:rPr>
            <a:t>L. Rashawn Farrior (</a:t>
          </a:r>
          <a:r>
            <a:rPr lang="en-US" b="1" i="1" dirty="0">
              <a:solidFill>
                <a:srgbClr val="002060"/>
              </a:solidFill>
            </a:rPr>
            <a:t>Team Lead</a:t>
          </a:r>
          <a:r>
            <a:rPr lang="en-US" b="1" dirty="0">
              <a:solidFill>
                <a:srgbClr val="002060"/>
              </a:solidFill>
            </a:rPr>
            <a:t>) </a:t>
          </a:r>
          <a:r>
            <a:rPr lang="en-US" dirty="0">
              <a:solidFill>
                <a:srgbClr val="002060"/>
              </a:solidFill>
            </a:rPr>
            <a:t>LFARRIOR@NSF.GOV </a:t>
          </a:r>
        </a:p>
      </dgm:t>
    </dgm:pt>
    <dgm:pt modelId="{BD96A5BB-0ACD-443F-8F84-859CE8077557}" type="parTrans" cxnId="{5F850636-D04E-4CFA-9921-CF49AA6C1B11}">
      <dgm:prSet/>
      <dgm:spPr/>
      <dgm:t>
        <a:bodyPr/>
        <a:lstStyle/>
        <a:p>
          <a:endParaRPr lang="en-US"/>
        </a:p>
      </dgm:t>
    </dgm:pt>
    <dgm:pt modelId="{FAD72994-9314-4412-8674-34A8491EEAA6}" type="sibTrans" cxnId="{5F850636-D04E-4CFA-9921-CF49AA6C1B11}">
      <dgm:prSet/>
      <dgm:spPr/>
      <dgm:t>
        <a:bodyPr/>
        <a:lstStyle/>
        <a:p>
          <a:endParaRPr lang="en-US"/>
        </a:p>
      </dgm:t>
    </dgm:pt>
    <dgm:pt modelId="{C99BBD6D-EFA4-4272-8FD9-8E4B356174E6}">
      <dgm:prSet custT="1"/>
      <dgm:spPr>
        <a:ln>
          <a:solidFill>
            <a:srgbClr val="002060"/>
          </a:solidFill>
        </a:ln>
      </dgm:spPr>
      <dgm:t>
        <a:bodyPr/>
        <a:lstStyle/>
        <a:p>
          <a:r>
            <a:rPr lang="en-US" sz="2900" b="1" kern="1200" dirty="0">
              <a:solidFill>
                <a:srgbClr val="002060"/>
              </a:solidFill>
            </a:rPr>
            <a:t>Cartia Brown-Morgan (</a:t>
          </a:r>
          <a:r>
            <a:rPr lang="en-US" sz="2900" b="1" i="1" kern="1200" dirty="0">
              <a:solidFill>
                <a:srgbClr val="002060"/>
              </a:solidFill>
            </a:rPr>
            <a:t>Grant Management Specialist</a:t>
          </a:r>
          <a:r>
            <a:rPr lang="en-US" sz="2900" b="1" kern="1200" dirty="0">
              <a:solidFill>
                <a:srgbClr val="002060"/>
              </a:solidFill>
            </a:rPr>
            <a:t>) </a:t>
          </a:r>
          <a:r>
            <a:rPr lang="en-US" sz="2900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CBROWNMO@NSF.GOV</a:t>
          </a:r>
        </a:p>
      </dgm:t>
    </dgm:pt>
    <dgm:pt modelId="{C92D1479-A994-43A9-ADB0-3E8101DBF11D}" type="parTrans" cxnId="{B2397642-B65E-459F-A4EF-088ECDF57272}">
      <dgm:prSet/>
      <dgm:spPr/>
      <dgm:t>
        <a:bodyPr/>
        <a:lstStyle/>
        <a:p>
          <a:endParaRPr lang="en-US"/>
        </a:p>
      </dgm:t>
    </dgm:pt>
    <dgm:pt modelId="{5B5064CB-1ABD-41E6-AA66-77B0C4DF3A33}" type="sibTrans" cxnId="{B2397642-B65E-459F-A4EF-088ECDF57272}">
      <dgm:prSet/>
      <dgm:spPr/>
      <dgm:t>
        <a:bodyPr/>
        <a:lstStyle/>
        <a:p>
          <a:endParaRPr lang="en-US"/>
        </a:p>
      </dgm:t>
    </dgm:pt>
    <dgm:pt modelId="{FCA4FD15-F06D-9A40-B0B8-FE9DFA28619C}" type="pres">
      <dgm:prSet presAssocID="{6530F0A8-8FC9-4386-BA99-0CC92B357CB8}" presName="diagram" presStyleCnt="0">
        <dgm:presLayoutVars>
          <dgm:dir/>
          <dgm:resizeHandles val="exact"/>
        </dgm:presLayoutVars>
      </dgm:prSet>
      <dgm:spPr/>
    </dgm:pt>
    <dgm:pt modelId="{3DA60E1A-E005-094E-A8DE-A88A69CE8EB8}" type="pres">
      <dgm:prSet presAssocID="{E1B92615-D2C1-40F8-85B0-A148B616C328}" presName="node" presStyleLbl="node1" presStyleIdx="0" presStyleCnt="3" custScaleX="335986">
        <dgm:presLayoutVars>
          <dgm:bulletEnabled val="1"/>
        </dgm:presLayoutVars>
      </dgm:prSet>
      <dgm:spPr/>
    </dgm:pt>
    <dgm:pt modelId="{FBF334F4-7F8E-F549-BAC1-86B2E78B3050}" type="pres">
      <dgm:prSet presAssocID="{25069FCC-8E26-4AF9-8D0D-D911A8CCF7BA}" presName="sibTrans" presStyleCnt="0"/>
      <dgm:spPr/>
    </dgm:pt>
    <dgm:pt modelId="{A8D67ED9-461A-CD44-8A6D-776175278D31}" type="pres">
      <dgm:prSet presAssocID="{B8270482-842E-43A9-A2EB-25BEAE435AF8}" presName="node" presStyleLbl="node1" presStyleIdx="1" presStyleCnt="3" custScaleX="338732">
        <dgm:presLayoutVars>
          <dgm:bulletEnabled val="1"/>
        </dgm:presLayoutVars>
      </dgm:prSet>
      <dgm:spPr/>
    </dgm:pt>
    <dgm:pt modelId="{4B81DA7D-1B06-7044-BBFF-DAC33D2E672D}" type="pres">
      <dgm:prSet presAssocID="{FAD72994-9314-4412-8674-34A8491EEAA6}" presName="sibTrans" presStyleCnt="0"/>
      <dgm:spPr/>
    </dgm:pt>
    <dgm:pt modelId="{7EFB2886-B7C9-D54D-96B8-F660D322F214}" type="pres">
      <dgm:prSet presAssocID="{C99BBD6D-EFA4-4272-8FD9-8E4B356174E6}" presName="node" presStyleLbl="node1" presStyleIdx="2" presStyleCnt="3" custScaleX="488982">
        <dgm:presLayoutVars>
          <dgm:bulletEnabled val="1"/>
        </dgm:presLayoutVars>
      </dgm:prSet>
      <dgm:spPr/>
    </dgm:pt>
  </dgm:ptLst>
  <dgm:cxnLst>
    <dgm:cxn modelId="{5F850636-D04E-4CFA-9921-CF49AA6C1B11}" srcId="{6530F0A8-8FC9-4386-BA99-0CC92B357CB8}" destId="{B8270482-842E-43A9-A2EB-25BEAE435AF8}" srcOrd="1" destOrd="0" parTransId="{BD96A5BB-0ACD-443F-8F84-859CE8077557}" sibTransId="{FAD72994-9314-4412-8674-34A8491EEAA6}"/>
    <dgm:cxn modelId="{B2397642-B65E-459F-A4EF-088ECDF57272}" srcId="{6530F0A8-8FC9-4386-BA99-0CC92B357CB8}" destId="{C99BBD6D-EFA4-4272-8FD9-8E4B356174E6}" srcOrd="2" destOrd="0" parTransId="{C92D1479-A994-43A9-ADB0-3E8101DBF11D}" sibTransId="{5B5064CB-1ABD-41E6-AA66-77B0C4DF3A33}"/>
    <dgm:cxn modelId="{C1EFEC49-C58F-421D-A102-4B681F81C50E}" srcId="{6530F0A8-8FC9-4386-BA99-0CC92B357CB8}" destId="{E1B92615-D2C1-40F8-85B0-A148B616C328}" srcOrd="0" destOrd="0" parTransId="{E87A768F-AF77-4959-9AAE-8ECC4E79E2AB}" sibTransId="{25069FCC-8E26-4AF9-8D0D-D911A8CCF7BA}"/>
    <dgm:cxn modelId="{3A16AF55-4F60-724E-B214-D75941A9FD2A}" type="presOf" srcId="{C99BBD6D-EFA4-4272-8FD9-8E4B356174E6}" destId="{7EFB2886-B7C9-D54D-96B8-F660D322F214}" srcOrd="0" destOrd="0" presId="urn:microsoft.com/office/officeart/2005/8/layout/default"/>
    <dgm:cxn modelId="{0DFAB375-EC58-3148-BDFF-F9A5DEE1FF1E}" type="presOf" srcId="{6530F0A8-8FC9-4386-BA99-0CC92B357CB8}" destId="{FCA4FD15-F06D-9A40-B0B8-FE9DFA28619C}" srcOrd="0" destOrd="0" presId="urn:microsoft.com/office/officeart/2005/8/layout/default"/>
    <dgm:cxn modelId="{D37A959D-633E-834F-9442-981CC173AED2}" type="presOf" srcId="{E1B92615-D2C1-40F8-85B0-A148B616C328}" destId="{3DA60E1A-E005-094E-A8DE-A88A69CE8EB8}" srcOrd="0" destOrd="0" presId="urn:microsoft.com/office/officeart/2005/8/layout/default"/>
    <dgm:cxn modelId="{B4C16AAE-5B58-BA41-BE0F-6B49E355A302}" type="presOf" srcId="{B8270482-842E-43A9-A2EB-25BEAE435AF8}" destId="{A8D67ED9-461A-CD44-8A6D-776175278D31}" srcOrd="0" destOrd="0" presId="urn:microsoft.com/office/officeart/2005/8/layout/default"/>
    <dgm:cxn modelId="{6D1F579E-6817-D849-82A1-59642C947BC9}" type="presParOf" srcId="{FCA4FD15-F06D-9A40-B0B8-FE9DFA28619C}" destId="{3DA60E1A-E005-094E-A8DE-A88A69CE8EB8}" srcOrd="0" destOrd="0" presId="urn:microsoft.com/office/officeart/2005/8/layout/default"/>
    <dgm:cxn modelId="{5196E53A-40C7-BB4F-A3C6-324DE12D5795}" type="presParOf" srcId="{FCA4FD15-F06D-9A40-B0B8-FE9DFA28619C}" destId="{FBF334F4-7F8E-F549-BAC1-86B2E78B3050}" srcOrd="1" destOrd="0" presId="urn:microsoft.com/office/officeart/2005/8/layout/default"/>
    <dgm:cxn modelId="{E76C1780-26E9-5F4D-8483-12F61F42D563}" type="presParOf" srcId="{FCA4FD15-F06D-9A40-B0B8-FE9DFA28619C}" destId="{A8D67ED9-461A-CD44-8A6D-776175278D31}" srcOrd="2" destOrd="0" presId="urn:microsoft.com/office/officeart/2005/8/layout/default"/>
    <dgm:cxn modelId="{48297D7D-4D8C-6743-B25D-F690FAA80CEC}" type="presParOf" srcId="{FCA4FD15-F06D-9A40-B0B8-FE9DFA28619C}" destId="{4B81DA7D-1B06-7044-BBFF-DAC33D2E672D}" srcOrd="3" destOrd="0" presId="urn:microsoft.com/office/officeart/2005/8/layout/default"/>
    <dgm:cxn modelId="{A01A5564-C90D-AC47-9469-F6DFAEEDBAEA}" type="presParOf" srcId="{FCA4FD15-F06D-9A40-B0B8-FE9DFA28619C}" destId="{7EFB2886-B7C9-D54D-96B8-F660D322F214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F8E8EB-C8C4-E848-B1F9-23E8E92754A3}">
      <dsp:nvSpPr>
        <dsp:cNvPr id="0" name=""/>
        <dsp:cNvSpPr/>
      </dsp:nvSpPr>
      <dsp:spPr>
        <a:xfrm>
          <a:off x="0" y="512067"/>
          <a:ext cx="2975455" cy="18894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50EB8A-95E3-C640-A16B-1EB2401B8C2B}">
      <dsp:nvSpPr>
        <dsp:cNvPr id="0" name=""/>
        <dsp:cNvSpPr/>
      </dsp:nvSpPr>
      <dsp:spPr>
        <a:xfrm>
          <a:off x="330606" y="826143"/>
          <a:ext cx="2975455" cy="188941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Annual Reports</a:t>
          </a:r>
        </a:p>
      </dsp:txBody>
      <dsp:txXfrm>
        <a:off x="385945" y="881482"/>
        <a:ext cx="2864777" cy="1778736"/>
      </dsp:txXfrm>
    </dsp:sp>
    <dsp:sp modelId="{01A23CA6-B082-314B-A8F8-27C1DA92C8C2}">
      <dsp:nvSpPr>
        <dsp:cNvPr id="0" name=""/>
        <dsp:cNvSpPr/>
      </dsp:nvSpPr>
      <dsp:spPr>
        <a:xfrm>
          <a:off x="3636668" y="512067"/>
          <a:ext cx="2975455" cy="18894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4F2013-EE56-6543-9A77-A65099FFC020}">
      <dsp:nvSpPr>
        <dsp:cNvPr id="0" name=""/>
        <dsp:cNvSpPr/>
      </dsp:nvSpPr>
      <dsp:spPr>
        <a:xfrm>
          <a:off x="3967274" y="826143"/>
          <a:ext cx="2975455" cy="188941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Final Project Reports</a:t>
          </a:r>
        </a:p>
      </dsp:txBody>
      <dsp:txXfrm>
        <a:off x="4022613" y="881482"/>
        <a:ext cx="2864777" cy="1778736"/>
      </dsp:txXfrm>
    </dsp:sp>
    <dsp:sp modelId="{2ACD2241-AA9B-544D-94A3-DC479AEDB7E6}">
      <dsp:nvSpPr>
        <dsp:cNvPr id="0" name=""/>
        <dsp:cNvSpPr/>
      </dsp:nvSpPr>
      <dsp:spPr>
        <a:xfrm>
          <a:off x="7273336" y="512067"/>
          <a:ext cx="2975455" cy="18894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15436BC-02ED-E846-9C99-B38D86BB37AB}">
      <dsp:nvSpPr>
        <dsp:cNvPr id="0" name=""/>
        <dsp:cNvSpPr/>
      </dsp:nvSpPr>
      <dsp:spPr>
        <a:xfrm>
          <a:off x="7603943" y="826143"/>
          <a:ext cx="2975455" cy="188941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0" kern="1200"/>
            <a:t>Project Outcomes Report</a:t>
          </a:r>
        </a:p>
      </dsp:txBody>
      <dsp:txXfrm>
        <a:off x="7659282" y="881482"/>
        <a:ext cx="2864777" cy="17787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8C2FEE-742A-C84A-BC6E-440E48254FD0}">
      <dsp:nvSpPr>
        <dsp:cNvPr id="0" name=""/>
        <dsp:cNvSpPr/>
      </dsp:nvSpPr>
      <dsp:spPr>
        <a:xfrm>
          <a:off x="0" y="0"/>
          <a:ext cx="5324094" cy="1651406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NSF </a:t>
          </a:r>
        </a:p>
      </dsp:txBody>
      <dsp:txXfrm>
        <a:off x="48368" y="48368"/>
        <a:ext cx="3542097" cy="1554670"/>
      </dsp:txXfrm>
    </dsp:sp>
    <dsp:sp modelId="{B64ADBAA-B22E-4E4C-85E3-7C48E52CCBD5}">
      <dsp:nvSpPr>
        <dsp:cNvPr id="0" name=""/>
        <dsp:cNvSpPr/>
      </dsp:nvSpPr>
      <dsp:spPr>
        <a:xfrm>
          <a:off x="469772" y="1926640"/>
          <a:ext cx="5324094" cy="1651406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Prime Awardee</a:t>
          </a:r>
        </a:p>
      </dsp:txBody>
      <dsp:txXfrm>
        <a:off x="518140" y="1975008"/>
        <a:ext cx="3684170" cy="1554670"/>
      </dsp:txXfrm>
    </dsp:sp>
    <dsp:sp modelId="{D3177B68-F434-9A4E-BF92-E7CBDF6EF432}">
      <dsp:nvSpPr>
        <dsp:cNvPr id="0" name=""/>
        <dsp:cNvSpPr/>
      </dsp:nvSpPr>
      <dsp:spPr>
        <a:xfrm>
          <a:off x="939545" y="3853281"/>
          <a:ext cx="5324094" cy="165140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Sub-Awardee</a:t>
          </a:r>
        </a:p>
      </dsp:txBody>
      <dsp:txXfrm>
        <a:off x="987913" y="3901649"/>
        <a:ext cx="3684170" cy="1554670"/>
      </dsp:txXfrm>
    </dsp:sp>
    <dsp:sp modelId="{F8493431-EE29-8644-BFD1-C0E7CD30158F}">
      <dsp:nvSpPr>
        <dsp:cNvPr id="0" name=""/>
        <dsp:cNvSpPr/>
      </dsp:nvSpPr>
      <dsp:spPr>
        <a:xfrm>
          <a:off x="4250679" y="1252316"/>
          <a:ext cx="1073414" cy="107341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492197" y="1252316"/>
        <a:ext cx="590378" cy="807744"/>
      </dsp:txXfrm>
    </dsp:sp>
    <dsp:sp modelId="{C4A9B667-CB77-4447-B468-C7BF667108C7}">
      <dsp:nvSpPr>
        <dsp:cNvPr id="0" name=""/>
        <dsp:cNvSpPr/>
      </dsp:nvSpPr>
      <dsp:spPr>
        <a:xfrm>
          <a:off x="4720452" y="3167947"/>
          <a:ext cx="1073414" cy="107341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961970" y="3167947"/>
        <a:ext cx="590378" cy="8077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FE0F5B-E49B-B143-9FD2-91747154BB1D}">
      <dsp:nvSpPr>
        <dsp:cNvPr id="0" name=""/>
        <dsp:cNvSpPr/>
      </dsp:nvSpPr>
      <dsp:spPr>
        <a:xfrm>
          <a:off x="4477" y="59554"/>
          <a:ext cx="2930487" cy="1921000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Programmatic site visits</a:t>
          </a:r>
        </a:p>
      </dsp:txBody>
      <dsp:txXfrm>
        <a:off x="4477" y="59554"/>
        <a:ext cx="2930487" cy="1921000"/>
      </dsp:txXfrm>
    </dsp:sp>
    <dsp:sp modelId="{A0C321D4-5AAF-4E42-B564-03267FEFF69C}">
      <dsp:nvSpPr>
        <dsp:cNvPr id="0" name=""/>
        <dsp:cNvSpPr/>
      </dsp:nvSpPr>
      <dsp:spPr>
        <a:xfrm>
          <a:off x="3125173" y="99452"/>
          <a:ext cx="4578797" cy="1841204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Division of Institution &amp; Award Support (DIAS) contracted desk reviews</a:t>
          </a:r>
        </a:p>
      </dsp:txBody>
      <dsp:txXfrm>
        <a:off x="3125173" y="99452"/>
        <a:ext cx="4578797" cy="1841204"/>
      </dsp:txXfrm>
    </dsp:sp>
    <dsp:sp modelId="{26A6EBC4-BE26-3143-8AD5-AD70DF9ADBA9}">
      <dsp:nvSpPr>
        <dsp:cNvPr id="0" name=""/>
        <dsp:cNvSpPr/>
      </dsp:nvSpPr>
      <dsp:spPr>
        <a:xfrm>
          <a:off x="7894180" y="99452"/>
          <a:ext cx="3643484" cy="1841204"/>
        </a:xfrm>
        <a:prstGeom prst="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DIAS Advanced Monitoring</a:t>
          </a:r>
          <a:br>
            <a:rPr lang="en-US" sz="2000" kern="1200" dirty="0"/>
          </a:br>
          <a:r>
            <a:rPr lang="en-US" sz="2000" kern="1200" dirty="0"/>
            <a:t>Program site visits in conjunction with the Division of Grants &amp; Agreements (DGA)</a:t>
          </a:r>
        </a:p>
      </dsp:txBody>
      <dsp:txXfrm>
        <a:off x="7894180" y="99452"/>
        <a:ext cx="3643484" cy="1841204"/>
      </dsp:txXfrm>
    </dsp:sp>
    <dsp:sp modelId="{CD8B3C2D-5BF2-A549-B381-D07850183E5B}">
      <dsp:nvSpPr>
        <dsp:cNvPr id="0" name=""/>
        <dsp:cNvSpPr/>
      </dsp:nvSpPr>
      <dsp:spPr>
        <a:xfrm>
          <a:off x="902433" y="2170764"/>
          <a:ext cx="4474030" cy="1762560"/>
        </a:xfrm>
        <a:prstGeom prst="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Division of Financial </a:t>
          </a:r>
          <a:br>
            <a:rPr lang="en-US" sz="2000" kern="1200" dirty="0"/>
          </a:br>
          <a:r>
            <a:rPr lang="en-US" sz="2000" kern="1200" dirty="0"/>
            <a:t>Management (DFM) baseline </a:t>
          </a:r>
          <a:br>
            <a:rPr lang="en-US" sz="2000" kern="1200" dirty="0"/>
          </a:br>
          <a:r>
            <a:rPr lang="en-US" sz="2000" kern="1200" dirty="0"/>
            <a:t>monitoring including active </a:t>
          </a:r>
          <a:br>
            <a:rPr lang="en-US" sz="2000" kern="1200" dirty="0"/>
          </a:br>
          <a:r>
            <a:rPr lang="en-US" sz="2000" kern="1200" dirty="0"/>
            <a:t>payment monitoring and post </a:t>
          </a:r>
          <a:br>
            <a:rPr lang="en-US" sz="2000" kern="1200" dirty="0"/>
          </a:br>
          <a:r>
            <a:rPr lang="en-US" sz="2000" kern="1200" dirty="0"/>
            <a:t>award financial activity reviews</a:t>
          </a:r>
        </a:p>
      </dsp:txBody>
      <dsp:txXfrm>
        <a:off x="902433" y="2170764"/>
        <a:ext cx="4474030" cy="1762560"/>
      </dsp:txXfrm>
    </dsp:sp>
    <dsp:sp modelId="{E02AB25C-BE7C-7845-B7BD-4532F351807F}">
      <dsp:nvSpPr>
        <dsp:cNvPr id="0" name=""/>
        <dsp:cNvSpPr/>
      </dsp:nvSpPr>
      <dsp:spPr>
        <a:xfrm>
          <a:off x="5566673" y="2186068"/>
          <a:ext cx="5073036" cy="1731952"/>
        </a:xfrm>
        <a:prstGeom prst="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Office of Inspector General (OIG) audits</a:t>
          </a:r>
        </a:p>
      </dsp:txBody>
      <dsp:txXfrm>
        <a:off x="5566673" y="2186068"/>
        <a:ext cx="5073036" cy="17319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A60E1A-E005-094E-A8DE-A88A69CE8EB8}">
      <dsp:nvSpPr>
        <dsp:cNvPr id="0" name=""/>
        <dsp:cNvSpPr/>
      </dsp:nvSpPr>
      <dsp:spPr>
        <a:xfrm>
          <a:off x="1787707" y="221364"/>
          <a:ext cx="7832072" cy="139864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 dirty="0">
              <a:solidFill>
                <a:srgbClr val="002060"/>
              </a:solidFill>
            </a:rPr>
            <a:t>Denise Martin (</a:t>
          </a:r>
          <a:r>
            <a:rPr lang="en-US" sz="3900" b="1" i="1" kern="1200" dirty="0">
              <a:solidFill>
                <a:srgbClr val="002060"/>
              </a:solidFill>
            </a:rPr>
            <a:t>Branch Chief</a:t>
          </a:r>
          <a:r>
            <a:rPr lang="en-US" sz="3900" b="1" kern="1200" dirty="0">
              <a:solidFill>
                <a:srgbClr val="002060"/>
              </a:solidFill>
            </a:rPr>
            <a:t>) </a:t>
          </a:r>
          <a:r>
            <a:rPr lang="en-US" sz="3900" kern="1200" dirty="0">
              <a:solidFill>
                <a:srgbClr val="002060"/>
              </a:solidFill>
            </a:rPr>
            <a:t>DMARTIN@NSF.GOV </a:t>
          </a:r>
        </a:p>
      </dsp:txBody>
      <dsp:txXfrm>
        <a:off x="1787707" y="221364"/>
        <a:ext cx="7832072" cy="1398642"/>
      </dsp:txXfrm>
    </dsp:sp>
    <dsp:sp modelId="{A8D67ED9-461A-CD44-8A6D-776175278D31}">
      <dsp:nvSpPr>
        <dsp:cNvPr id="0" name=""/>
        <dsp:cNvSpPr/>
      </dsp:nvSpPr>
      <dsp:spPr>
        <a:xfrm>
          <a:off x="1755701" y="1853114"/>
          <a:ext cx="7896083" cy="1398642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 dirty="0">
              <a:solidFill>
                <a:srgbClr val="002060"/>
              </a:solidFill>
            </a:rPr>
            <a:t>L. Rashawn Farrior (</a:t>
          </a:r>
          <a:r>
            <a:rPr lang="en-US" sz="3900" b="1" i="1" kern="1200" dirty="0">
              <a:solidFill>
                <a:srgbClr val="002060"/>
              </a:solidFill>
            </a:rPr>
            <a:t>Team Lead</a:t>
          </a:r>
          <a:r>
            <a:rPr lang="en-US" sz="3900" b="1" kern="1200" dirty="0">
              <a:solidFill>
                <a:srgbClr val="002060"/>
              </a:solidFill>
            </a:rPr>
            <a:t>) </a:t>
          </a:r>
          <a:r>
            <a:rPr lang="en-US" sz="3900" kern="1200" dirty="0">
              <a:solidFill>
                <a:srgbClr val="002060"/>
              </a:solidFill>
            </a:rPr>
            <a:t>LFARRIOR@NSF.GOV </a:t>
          </a:r>
        </a:p>
      </dsp:txBody>
      <dsp:txXfrm>
        <a:off x="1755701" y="1853114"/>
        <a:ext cx="7896083" cy="1398642"/>
      </dsp:txXfrm>
    </dsp:sp>
    <dsp:sp modelId="{7EFB2886-B7C9-D54D-96B8-F660D322F214}">
      <dsp:nvSpPr>
        <dsp:cNvPr id="0" name=""/>
        <dsp:cNvSpPr/>
      </dsp:nvSpPr>
      <dsp:spPr>
        <a:xfrm>
          <a:off x="4484" y="3484863"/>
          <a:ext cx="11398517" cy="1398642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>
              <a:solidFill>
                <a:srgbClr val="002060"/>
              </a:solidFill>
            </a:rPr>
            <a:t>Cartia Brown-Morgan (</a:t>
          </a:r>
          <a:r>
            <a:rPr lang="en-US" sz="2900" b="1" i="1" kern="1200" dirty="0">
              <a:solidFill>
                <a:srgbClr val="002060"/>
              </a:solidFill>
            </a:rPr>
            <a:t>Grant Management Specialist</a:t>
          </a:r>
          <a:r>
            <a:rPr lang="en-US" sz="2900" b="1" kern="1200" dirty="0">
              <a:solidFill>
                <a:srgbClr val="002060"/>
              </a:solidFill>
            </a:rPr>
            <a:t>) </a:t>
          </a:r>
          <a:r>
            <a:rPr lang="en-US" sz="2900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CBROWNMO@NSF.GOV</a:t>
          </a:r>
        </a:p>
      </dsp:txBody>
      <dsp:txXfrm>
        <a:off x="4484" y="3484863"/>
        <a:ext cx="11398517" cy="13986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5E19424-99DC-4A45-B242-332B4B661D8B}" type="datetimeFigureOut">
              <a:rPr lang="en-US" smtClean="0"/>
              <a:t>9/28/2021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413DE43-0495-4866-B985-9EC5DA72E5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326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3DE43-0495-4866-B985-9EC5DA72E59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992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3DE43-0495-4866-B985-9EC5DA72E59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8490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3DE43-0495-4866-B985-9EC5DA72E59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666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3DE43-0495-4866-B985-9EC5DA72E59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7243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3DE43-0495-4866-B985-9EC5DA72E59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747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3DE43-0495-4866-B985-9EC5DA72E59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138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3DE43-0495-4866-B985-9EC5DA72E59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4920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3DE43-0495-4866-B985-9EC5DA72E59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865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3DE43-0495-4866-B985-9EC5DA72E59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396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3DE43-0495-4866-B985-9EC5DA72E59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57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3DE43-0495-4866-B985-9EC5DA72E59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050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3DE43-0495-4866-B985-9EC5DA72E59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022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3DE43-0495-4866-B985-9EC5DA72E59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461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3DE43-0495-4866-B985-9EC5DA72E59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640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3DE43-0495-4866-B985-9EC5DA72E59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86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3DE43-0495-4866-B985-9EC5DA72E59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411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22C34-F522-2647-88E9-9CA527CBD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01CE82-A2EF-244F-9CE5-6E0BEDE57E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36AAB-8E98-1040-B91C-AFC29B1B5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1971-A30A-42DA-85EB-E9D178569E88}" type="datetimeFigureOut">
              <a:rPr lang="en-US" smtClean="0"/>
              <a:t>9/28/2021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9CC1F-4C34-7B4C-8B04-38382063B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CBA4A-2512-DF49-A0D1-7B0F1A85B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4EB86-6449-4ED3-B6A8-81AA3EAC56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734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EA6E5-1F11-2544-AAD6-0165C180B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0C545-48F6-5845-8CC4-966CFDAB27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0516D-C2DB-0F41-98A0-7C20DDD01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1971-A30A-42DA-85EB-E9D178569E88}" type="datetimeFigureOut">
              <a:rPr lang="en-US" smtClean="0"/>
              <a:t>9/28/2021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62E4C-72C6-C849-8267-0117AF995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1EB1C-A55F-6847-A59E-BFB861831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4EB86-6449-4ED3-B6A8-81AA3EAC56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56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F56875-6910-BE4D-AE46-528ED5ED85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F1148A-2A0B-C141-8C5E-8C489ADC3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AB94E-D53A-A44E-9048-87402FAE1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1971-A30A-42DA-85EB-E9D178569E88}" type="datetimeFigureOut">
              <a:rPr lang="en-US" smtClean="0"/>
              <a:t>9/28/2021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C9177-4B8A-B54E-96F8-E65BA204C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F818A-C79F-2942-88E4-A17D6DEE0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4EB86-6449-4ED3-B6A8-81AA3EAC56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297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2AA2-F896-4346-9B32-710D0149E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1AF6B-A981-844A-815A-F11FEE7DD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1ED59-AE32-EF48-BE6F-195FD4A5A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1971-A30A-42DA-85EB-E9D178569E88}" type="datetimeFigureOut">
              <a:rPr lang="en-US" smtClean="0"/>
              <a:t>9/28/2021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29B49-92B6-4E47-B22B-A17099C7F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CAFF8-2EF0-D949-A4C5-B50655908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4EB86-6449-4ED3-B6A8-81AA3EAC56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608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B6AB5-D4B2-0242-9EEF-F7671A67A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23955-427A-6A49-82B7-C6024BB65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97B7A-1B0F-1F49-972E-32A817357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1971-A30A-42DA-85EB-E9D178569E88}" type="datetimeFigureOut">
              <a:rPr lang="en-US" smtClean="0"/>
              <a:t>9/28/2021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C3FB3-AD90-1D42-B481-87FE06F72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70056-0188-394D-883C-8A5D0DFD3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4EB86-6449-4ED3-B6A8-81AA3EAC56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378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726BC-760B-8F46-BEC5-9065F29FC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522C0-6E5C-4043-9C81-28C5D02D93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2FE0D0-4763-5B4D-9F88-1DDD5472B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AFCF79-506F-0445-B03F-1637C993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1971-A30A-42DA-85EB-E9D178569E88}" type="datetimeFigureOut">
              <a:rPr lang="en-US" smtClean="0"/>
              <a:t>9/28/2021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AE8978-C37D-8443-A11B-71DFBADAC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C2B524-4B73-5E41-B25E-B3D59EB0D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4EB86-6449-4ED3-B6A8-81AA3EAC56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9261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360A5-D1CA-7A4F-851D-B1E9DA142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EFF55D-AD88-5F45-AEF5-7196B9BBF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BE27E2-E2E4-9B4F-84F0-9DDF233C18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AA57C8-F058-864E-8189-3A18E077C4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03E9C1-497E-9F40-8EAF-AF31EEF54A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3E4F9B-2262-7A41-AB0E-43FCCCF6A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1971-A30A-42DA-85EB-E9D178569E88}" type="datetimeFigureOut">
              <a:rPr lang="en-US" smtClean="0"/>
              <a:t>9/28/2021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7F38BB-4F07-1E49-9392-2F06BD386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2C5A8D-23F4-D343-8578-D223FCB63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4EB86-6449-4ED3-B6A8-81AA3EAC56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223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32AC0-7FDD-D94B-A7F9-AA3D53B1F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554EC2-4B4A-C349-8AED-E3334AA52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1971-A30A-42DA-85EB-E9D178569E88}" type="datetimeFigureOut">
              <a:rPr lang="en-US" smtClean="0"/>
              <a:t>9/28/2021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8AD17F-EBD3-9C48-8158-6D64B4CF7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83FD97-5C7D-4F44-BC3E-7D3E8D3C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4EB86-6449-4ED3-B6A8-81AA3EAC56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160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84197F-8294-1248-92B4-18AD3C09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1971-A30A-42DA-85EB-E9D178569E88}" type="datetimeFigureOut">
              <a:rPr lang="en-US" smtClean="0"/>
              <a:t>9/28/2021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0EFF51-1D64-7B4A-8765-1074994A9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46E452-52F6-1643-83FB-9A9DAB01F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4EB86-6449-4ED3-B6A8-81AA3EAC56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409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490BF-9403-6F4A-BF00-0E153F0A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02FC1-EAB5-CC4B-B886-AD5753ED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7682E7-A682-6645-831D-52FB7A7226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6676EF-E0F3-0041-AAC3-E763513D6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1971-A30A-42DA-85EB-E9D178569E88}" type="datetimeFigureOut">
              <a:rPr lang="en-US" smtClean="0"/>
              <a:t>9/28/2021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C5FB5F-C84A-D944-AEAE-69FF06CEE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1EB55-2D94-8443-B0F7-380A895BC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4EB86-6449-4ED3-B6A8-81AA3EAC56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0842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0D32E-F548-9C4B-A7D7-E69021BF7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251026-C818-884A-B3BF-1CF092EABA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81937C-C0B7-CC40-B91F-8D826F5EBA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E1AD80-FB20-7B44-9D57-8A82F6DD3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1971-A30A-42DA-85EB-E9D178569E88}" type="datetimeFigureOut">
              <a:rPr lang="en-US" smtClean="0"/>
              <a:t>9/28/2021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23918-78ED-0945-877D-FC0DE1C6D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BEDC2A-FAF9-5B4E-8943-FCF2D3F7E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4EB86-6449-4ED3-B6A8-81AA3EAC56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741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1D9FBE-7397-3644-AA02-E7E44EB84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E324FD-6950-B34F-A688-0E4D3DEEE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696E9-4D10-4B4B-9FF8-623B4B5ED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A1971-A30A-42DA-85EB-E9D178569E88}" type="datetimeFigureOut">
              <a:rPr lang="en-US" smtClean="0"/>
              <a:t>9/28/2021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99D7D-9871-0B4E-9D1A-89F7A59E43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113B3-2DD6-5440-8395-CB130CDDB4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4EB86-6449-4ED3-B6A8-81AA3EAC56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679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1" r:id="rId1"/>
    <p:sldLayoutId id="2147484672" r:id="rId2"/>
    <p:sldLayoutId id="2147484673" r:id="rId3"/>
    <p:sldLayoutId id="2147484674" r:id="rId4"/>
    <p:sldLayoutId id="2147484675" r:id="rId5"/>
    <p:sldLayoutId id="2147484676" r:id="rId6"/>
    <p:sldLayoutId id="2147484677" r:id="rId7"/>
    <p:sldLayoutId id="2147484678" r:id="rId8"/>
    <p:sldLayoutId id="2147484679" r:id="rId9"/>
    <p:sldLayoutId id="2147484680" r:id="rId10"/>
    <p:sldLayoutId id="2147484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slide" Target="slide2.xml"/><Relationship Id="rId26" Type="http://schemas.openxmlformats.org/officeDocument/2006/relationships/slide" Target="slide10.xml"/><Relationship Id="rId3" Type="http://schemas.openxmlformats.org/officeDocument/2006/relationships/image" Target="../media/image1.png"/><Relationship Id="rId21" Type="http://schemas.openxmlformats.org/officeDocument/2006/relationships/slide" Target="slide5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slide" Target="slide9.xml"/><Relationship Id="rId3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slide" Target="slide4.xml"/><Relationship Id="rId29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slide" Target="slide8.xml"/><Relationship Id="rId32" Type="http://schemas.openxmlformats.org/officeDocument/2006/relationships/slide" Target="slide16.xml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slide" Target="slide7.xml"/><Relationship Id="rId28" Type="http://schemas.openxmlformats.org/officeDocument/2006/relationships/slide" Target="slide12.xml"/><Relationship Id="rId10" Type="http://schemas.openxmlformats.org/officeDocument/2006/relationships/image" Target="../media/image8.png"/><Relationship Id="rId19" Type="http://schemas.openxmlformats.org/officeDocument/2006/relationships/slide" Target="slide3.xml"/><Relationship Id="rId31" Type="http://schemas.openxmlformats.org/officeDocument/2006/relationships/slide" Target="slide15.xml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slide" Target="slide6.xml"/><Relationship Id="rId27" Type="http://schemas.openxmlformats.org/officeDocument/2006/relationships/slide" Target="slide11.xml"/><Relationship Id="rId30" Type="http://schemas.openxmlformats.org/officeDocument/2006/relationships/slide" Target="slide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1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1.xml"/><Relationship Id="rId9" Type="http://schemas.microsoft.com/office/2007/relationships/diagramDrawing" Target="../diagrams/drawing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sv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Data" Target="../diagrams/data3.xml"/><Relationship Id="rId11" Type="http://schemas.openxmlformats.org/officeDocument/2006/relationships/image" Target="../media/image21.png"/><Relationship Id="rId5" Type="http://schemas.openxmlformats.org/officeDocument/2006/relationships/image" Target="../media/image30.png"/><Relationship Id="rId10" Type="http://schemas.microsoft.com/office/2007/relationships/diagramDrawing" Target="../diagrams/drawing3.xml"/><Relationship Id="rId4" Type="http://schemas.openxmlformats.org/officeDocument/2006/relationships/notesSlide" Target="../notesSlides/notesSlide13.xml"/><Relationship Id="rId9" Type="http://schemas.openxmlformats.org/officeDocument/2006/relationships/diagramColors" Target="../diagrams/colors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1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5.xml"/><Relationship Id="rId9" Type="http://schemas.microsoft.com/office/2007/relationships/diagramDrawing" Target="../diagrams/drawing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sf.gov/bfa/dga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nsf.gov/pubs/policydocs/pappg22_1/nsf22_1.pdf" TargetMode="Externa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https://www.nsf.gov/funding/pgm_summ.jsp?pims_id=504793" TargetMode="External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sv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sv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sv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sv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sv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sv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Data" Target="../diagrams/data1.xml"/><Relationship Id="rId11" Type="http://schemas.openxmlformats.org/officeDocument/2006/relationships/image" Target="../media/image21.png"/><Relationship Id="rId5" Type="http://schemas.openxmlformats.org/officeDocument/2006/relationships/image" Target="../media/image30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9.xml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D6ADD-3AE4-4D9C-B506-005CAE625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9432" y="500062"/>
            <a:ext cx="63754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AISL Awardee Meeting </a:t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>
                <a:solidFill>
                  <a:srgbClr val="002060"/>
                </a:solidFill>
              </a:rPr>
              <a:t>Grant &amp; Fiscal Management</a:t>
            </a:r>
            <a:endParaRPr lang="en-US" dirty="0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Summary Zoom 4">
                <a:extLst>
                  <a:ext uri="{FF2B5EF4-FFF2-40B4-BE49-F238E27FC236}">
                    <a16:creationId xmlns:a16="http://schemas.microsoft.com/office/drawing/2014/main" id="{5A401457-A7DB-409F-9DDA-138492F812F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27604868"/>
                  </p:ext>
                </p:extLst>
              </p:nvPr>
            </p:nvGraphicFramePr>
            <p:xfrm>
              <a:off x="838199" y="2101391"/>
              <a:ext cx="10356670" cy="4351338"/>
            </p:xfrm>
            <a:graphic>
              <a:graphicData uri="http://schemas.microsoft.com/office/powerpoint/2016/summaryzoom">
                <psuz:summaryZm>
                  <psuz:summaryZmObj sectionId="{85BFE476-30A8-4D2F-A532-D38036392EE9}">
                    <psuz:zmPr id="{E190C8E5-62D6-4162-A20D-A47C6754E7E8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78017" y="532842"/>
                          <a:ext cx="1864201" cy="1048613"/>
                        </a:xfrm>
                        <a:prstGeom prst="rect">
                          <a:avLst/>
                        </a:prstGeom>
                        <a:ln w="3175">
                          <a:solidFill>
                            <a:srgbClr val="002060"/>
                          </a:solidFill>
                        </a:ln>
                      </p166:spPr>
                    </psuz:zmPr>
                  </psuz:summaryZmObj>
                  <psuz:summaryZmObj sectionId="{E8A6017A-9204-4FDC-8280-F335D97BDF23}">
                    <psuz:zmPr id="{9899745A-64B3-4CF6-8FA9-087A5CB110C6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312126" y="532842"/>
                          <a:ext cx="1864201" cy="1048613"/>
                        </a:xfrm>
                        <a:prstGeom prst="rect">
                          <a:avLst/>
                        </a:prstGeom>
                        <a:ln w="3175">
                          <a:solidFill>
                            <a:srgbClr val="002060"/>
                          </a:solidFill>
                        </a:ln>
                      </p166:spPr>
                    </psuz:zmPr>
                  </psuz:summaryZmObj>
                  <psuz:summaryZmObj sectionId="{FAFFD77A-5A83-41F3-8B05-1C0608AF3D18}">
                    <psuz:zmPr id="{51CD3472-B7DE-46ED-AB95-594033486530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246235" y="532842"/>
                          <a:ext cx="1864201" cy="1048613"/>
                        </a:xfrm>
                        <a:prstGeom prst="rect">
                          <a:avLst/>
                        </a:prstGeom>
                        <a:ln w="3175">
                          <a:solidFill>
                            <a:srgbClr val="002060"/>
                          </a:solidFill>
                        </a:ln>
                      </p166:spPr>
                    </psuz:zmPr>
                  </psuz:summaryZmObj>
                  <psuz:summaryZmObj sectionId="{E468ED01-CE47-4229-9E84-AE7A543ED747}">
                    <psuz:zmPr id="{F7DB0232-D702-44DE-8593-2C433E7C77F8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180344" y="532842"/>
                          <a:ext cx="1864201" cy="1048613"/>
                        </a:xfrm>
                        <a:prstGeom prst="rect">
                          <a:avLst/>
                        </a:prstGeom>
                        <a:ln w="3175">
                          <a:solidFill>
                            <a:srgbClr val="002060"/>
                          </a:solidFill>
                        </a:ln>
                      </p166:spPr>
                    </psuz:zmPr>
                  </psuz:summaryZmObj>
                  <psuz:summaryZmObj sectionId="{124B44B7-048A-4981-A541-FEEA4C7473F7}">
                    <psuz:zmPr id="{02144A2D-8FA6-4B54-86E0-0A3FB295185A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8114453" y="532842"/>
                          <a:ext cx="1864201" cy="1048613"/>
                        </a:xfrm>
                        <a:prstGeom prst="rect">
                          <a:avLst/>
                        </a:prstGeom>
                        <a:ln w="3175">
                          <a:solidFill>
                            <a:srgbClr val="002060"/>
                          </a:solidFill>
                        </a:ln>
                      </p166:spPr>
                    </psuz:zmPr>
                  </psuz:summaryZmObj>
                  <psuz:summaryZmObj sectionId="{C6E1CBE8-AACF-4A21-8F7C-844B6864B149}">
                    <psuz:zmPr id="{9564471E-F4AC-4622-B823-7C7B1BCA4A3C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78017" y="1651363"/>
                          <a:ext cx="1864201" cy="1048613"/>
                        </a:xfrm>
                        <a:prstGeom prst="rect">
                          <a:avLst/>
                        </a:prstGeom>
                        <a:ln w="3175">
                          <a:solidFill>
                            <a:srgbClr val="002060"/>
                          </a:solidFill>
                        </a:ln>
                      </p166:spPr>
                    </psuz:zmPr>
                  </psuz:summaryZmObj>
                  <psuz:summaryZmObj sectionId="{7CA04FB3-421C-48ED-BB48-A7CF6DB566A4}">
                    <psuz:zmPr id="{5DB9C6A7-0D65-43CF-983E-AC33AE191EA1}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312126" y="1651363"/>
                          <a:ext cx="1864201" cy="1048613"/>
                        </a:xfrm>
                        <a:prstGeom prst="rect">
                          <a:avLst/>
                        </a:prstGeom>
                        <a:ln w="3175">
                          <a:solidFill>
                            <a:srgbClr val="002060"/>
                          </a:solidFill>
                        </a:ln>
                      </p166:spPr>
                    </psuz:zmPr>
                  </psuz:summaryZmObj>
                  <psuz:summaryZmObj sectionId="{A748E233-F660-4D21-94C4-8E85A4A715B1}">
                    <psuz:zmPr id="{F1CEB6FB-9335-4F02-9595-6D1750F1771A}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246235" y="1651363"/>
                          <a:ext cx="1864201" cy="1048613"/>
                        </a:xfrm>
                        <a:prstGeom prst="rect">
                          <a:avLst/>
                        </a:prstGeom>
                        <a:ln w="3175">
                          <a:solidFill>
                            <a:srgbClr val="002060"/>
                          </a:solidFill>
                        </a:ln>
                      </p166:spPr>
                    </psuz:zmPr>
                  </psuz:summaryZmObj>
                  <psuz:summaryZmObj sectionId="{8330A290-F66E-4C4E-87B0-8A890661B162}">
                    <psuz:zmPr id="{4C526E31-852A-48A7-B4A5-1FFEE4CA4760}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180344" y="1651363"/>
                          <a:ext cx="1864201" cy="1048613"/>
                        </a:xfrm>
                        <a:prstGeom prst="rect">
                          <a:avLst/>
                        </a:prstGeom>
                        <a:ln w="3175">
                          <a:solidFill>
                            <a:srgbClr val="002060"/>
                          </a:solidFill>
                        </a:ln>
                      </p166:spPr>
                    </psuz:zmPr>
                  </psuz:summaryZmObj>
                  <psuz:summaryZmObj sectionId="{8DEB7D08-52CA-43F5-B951-58BFB9D09507}">
                    <psuz:zmPr id="{0C6C4B66-A4C5-4937-8388-E44ED9A8A6CA}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8114453" y="1651363"/>
                          <a:ext cx="1864201" cy="1048613"/>
                        </a:xfrm>
                        <a:prstGeom prst="rect">
                          <a:avLst/>
                        </a:prstGeom>
                        <a:ln w="3175">
                          <a:solidFill>
                            <a:srgbClr val="002060"/>
                          </a:solidFill>
                        </a:ln>
                      </p166:spPr>
                    </psuz:zmPr>
                  </psuz:summaryZmObj>
                  <psuz:summaryZmObj sectionId="{80CEF3A6-E9EB-418D-A0EC-60D62701C1F5}">
                    <psuz:zmPr id="{DAE9EFFC-9563-4959-BBA5-0172CA6C29E4}" transitionDur="1000">
                      <p166:blipFill xmlns:p166="http://schemas.microsoft.com/office/powerpoint/2016/6/main">
                        <a:blip r:embed="rId1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78017" y="2769884"/>
                          <a:ext cx="1864201" cy="1048613"/>
                        </a:xfrm>
                        <a:prstGeom prst="rect">
                          <a:avLst/>
                        </a:prstGeom>
                        <a:ln w="3175">
                          <a:solidFill>
                            <a:srgbClr val="002060"/>
                          </a:solidFill>
                        </a:ln>
                      </p166:spPr>
                    </psuz:zmPr>
                  </psuz:summaryZmObj>
                  <psuz:summaryZmObj sectionId="{8FC25036-CE0C-4DFE-B867-A9F3CF84FFBA}">
                    <psuz:zmPr id="{A6AC0EE7-97FC-4E05-8EFD-93250B462469}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312126" y="2769884"/>
                          <a:ext cx="1864201" cy="1048613"/>
                        </a:xfrm>
                        <a:prstGeom prst="rect">
                          <a:avLst/>
                        </a:prstGeom>
                        <a:ln w="3175">
                          <a:solidFill>
                            <a:srgbClr val="002060"/>
                          </a:solidFill>
                        </a:ln>
                      </p166:spPr>
                    </psuz:zmPr>
                  </psuz:summaryZmObj>
                  <psuz:summaryZmObj sectionId="{029A1101-6F12-4552-99DA-59CC273C2FB7}">
                    <psuz:zmPr id="{0783C268-660C-487C-8E5C-5A161D8B53D8}" transitionDur="1000">
                      <p166:blipFill xmlns:p166="http://schemas.microsoft.com/office/powerpoint/2016/6/main">
                        <a:blip r:embed="rId1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246235" y="2769884"/>
                          <a:ext cx="1864201" cy="1048613"/>
                        </a:xfrm>
                        <a:prstGeom prst="rect">
                          <a:avLst/>
                        </a:prstGeom>
                        <a:ln w="3175">
                          <a:solidFill>
                            <a:srgbClr val="002060"/>
                          </a:solidFill>
                        </a:ln>
                      </p166:spPr>
                    </psuz:zmPr>
                  </psuz:summaryZmObj>
                  <psuz:summaryZmObj sectionId="{BCD5A269-A8B5-43C2-9867-B7FE9C6BDFD4}">
                    <psuz:zmPr id="{AE7FFAF5-87EB-44FF-BD15-43361B6843C3}" transitionDur="1000">
                      <p166:blipFill xmlns:p166="http://schemas.microsoft.com/office/powerpoint/2016/6/main">
                        <a:blip r:embed="rId1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180344" y="2769884"/>
                          <a:ext cx="1864201" cy="1048613"/>
                        </a:xfrm>
                        <a:prstGeom prst="rect">
                          <a:avLst/>
                        </a:prstGeom>
                        <a:ln w="3175">
                          <a:solidFill>
                            <a:srgbClr val="002060"/>
                          </a:solidFill>
                        </a:ln>
                      </p166:spPr>
                    </psuz:zmPr>
                  </psuz:summaryZmObj>
                  <psuz:summaryZmObj sectionId="{B7276A82-D969-4E24-9042-B5195A223F82}">
                    <psuz:zmPr id="{D4A9CB9F-6903-4F94-BBF9-AF77FB1CDF9E}" transitionDur="1000">
                      <p166:blipFill xmlns:p166="http://schemas.microsoft.com/office/powerpoint/2016/6/main">
                        <a:blip r:embed="rId1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8114453" y="2769884"/>
                          <a:ext cx="1864201" cy="1048613"/>
                        </a:xfrm>
                        <a:prstGeom prst="rect">
                          <a:avLst/>
                        </a:prstGeom>
                        <a:ln w="3175">
                          <a:solidFill>
                            <a:srgbClr val="002060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Summary Zoom 4">
                <a:extLst>
                  <a:ext uri="{FF2B5EF4-FFF2-40B4-BE49-F238E27FC236}">
                    <a16:creationId xmlns:a16="http://schemas.microsoft.com/office/drawing/2014/main" id="{5A401457-A7DB-409F-9DDA-138492F812FB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838199" y="2101391"/>
                <a:ext cx="10356670" cy="4351338"/>
                <a:chOff x="838199" y="2101391"/>
                <a:chExt cx="10356670" cy="4351338"/>
              </a:xfrm>
            </p:grpSpPr>
            <p:pic>
              <p:nvPicPr>
                <p:cNvPr id="3" name="Picture 3">
                  <a:hlinkClick r:id="rId1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216216" y="2634233"/>
                  <a:ext cx="1864201" cy="1048613"/>
                </a:xfrm>
                <a:prstGeom prst="rect">
                  <a:avLst/>
                </a:prstGeom>
                <a:ln w="3175">
                  <a:solidFill>
                    <a:srgbClr val="002060"/>
                  </a:solidFill>
                </a:ln>
              </p:spPr>
            </p:pic>
            <p:pic>
              <p:nvPicPr>
                <p:cNvPr id="4" name="Picture 4">
                  <a:hlinkClick r:id="rId1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150325" y="2634233"/>
                  <a:ext cx="1864201" cy="1048613"/>
                </a:xfrm>
                <a:prstGeom prst="rect">
                  <a:avLst/>
                </a:prstGeom>
                <a:ln w="3175">
                  <a:solidFill>
                    <a:srgbClr val="002060"/>
                  </a:solidFill>
                </a:ln>
              </p:spPr>
            </p:pic>
            <p:pic>
              <p:nvPicPr>
                <p:cNvPr id="7" name="Picture 7">
                  <a:hlinkClick r:id="rId2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084434" y="2634233"/>
                  <a:ext cx="1864201" cy="1048613"/>
                </a:xfrm>
                <a:prstGeom prst="rect">
                  <a:avLst/>
                </a:prstGeom>
                <a:ln w="3175">
                  <a:solidFill>
                    <a:srgbClr val="002060"/>
                  </a:solidFill>
                </a:ln>
              </p:spPr>
            </p:pic>
            <p:pic>
              <p:nvPicPr>
                <p:cNvPr id="8" name="Picture 8">
                  <a:hlinkClick r:id="rId2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018543" y="2634233"/>
                  <a:ext cx="1864201" cy="1048613"/>
                </a:xfrm>
                <a:prstGeom prst="rect">
                  <a:avLst/>
                </a:prstGeom>
                <a:ln w="3175">
                  <a:solidFill>
                    <a:srgbClr val="002060"/>
                  </a:solidFill>
                </a:ln>
              </p:spPr>
            </p:pic>
            <p:pic>
              <p:nvPicPr>
                <p:cNvPr id="9" name="Picture 9">
                  <a:hlinkClick r:id="rId2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952652" y="2634233"/>
                  <a:ext cx="1864201" cy="1048613"/>
                </a:xfrm>
                <a:prstGeom prst="rect">
                  <a:avLst/>
                </a:prstGeom>
                <a:ln w="3175">
                  <a:solidFill>
                    <a:srgbClr val="002060"/>
                  </a:solidFill>
                </a:ln>
              </p:spPr>
            </p:pic>
            <p:pic>
              <p:nvPicPr>
                <p:cNvPr id="10" name="Picture 10">
                  <a:hlinkClick r:id="rId2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216216" y="3752754"/>
                  <a:ext cx="1864201" cy="1048613"/>
                </a:xfrm>
                <a:prstGeom prst="rect">
                  <a:avLst/>
                </a:prstGeom>
                <a:ln w="3175">
                  <a:solidFill>
                    <a:srgbClr val="002060"/>
                  </a:solidFill>
                </a:ln>
              </p:spPr>
            </p:pic>
            <p:pic>
              <p:nvPicPr>
                <p:cNvPr id="11" name="Picture 11">
                  <a:hlinkClick r:id="rId24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150325" y="3752754"/>
                  <a:ext cx="1864201" cy="1048613"/>
                </a:xfrm>
                <a:prstGeom prst="rect">
                  <a:avLst/>
                </a:prstGeom>
                <a:ln w="3175">
                  <a:solidFill>
                    <a:srgbClr val="002060"/>
                  </a:solidFill>
                </a:ln>
              </p:spPr>
            </p:pic>
            <p:pic>
              <p:nvPicPr>
                <p:cNvPr id="12" name="Picture 12">
                  <a:hlinkClick r:id="rId2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084434" y="3752754"/>
                  <a:ext cx="1864201" cy="1048613"/>
                </a:xfrm>
                <a:prstGeom prst="rect">
                  <a:avLst/>
                </a:prstGeom>
                <a:ln w="3175">
                  <a:solidFill>
                    <a:srgbClr val="002060"/>
                  </a:solidFill>
                </a:ln>
              </p:spPr>
            </p:pic>
            <p:pic>
              <p:nvPicPr>
                <p:cNvPr id="13" name="Picture 13">
                  <a:hlinkClick r:id="rId2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018543" y="3752754"/>
                  <a:ext cx="1864201" cy="1048613"/>
                </a:xfrm>
                <a:prstGeom prst="rect">
                  <a:avLst/>
                </a:prstGeom>
                <a:ln w="3175">
                  <a:solidFill>
                    <a:srgbClr val="002060"/>
                  </a:solidFill>
                </a:ln>
              </p:spPr>
            </p:pic>
            <p:pic>
              <p:nvPicPr>
                <p:cNvPr id="14" name="Picture 14">
                  <a:hlinkClick r:id="rId2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952652" y="3752754"/>
                  <a:ext cx="1864201" cy="1048613"/>
                </a:xfrm>
                <a:prstGeom prst="rect">
                  <a:avLst/>
                </a:prstGeom>
                <a:ln w="3175">
                  <a:solidFill>
                    <a:srgbClr val="002060"/>
                  </a:solidFill>
                </a:ln>
              </p:spPr>
            </p:pic>
            <p:pic>
              <p:nvPicPr>
                <p:cNvPr id="15" name="Picture 15">
                  <a:hlinkClick r:id="rId2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216216" y="4871275"/>
                  <a:ext cx="1864201" cy="1048613"/>
                </a:xfrm>
                <a:prstGeom prst="rect">
                  <a:avLst/>
                </a:prstGeom>
                <a:ln w="3175">
                  <a:solidFill>
                    <a:srgbClr val="002060"/>
                  </a:solidFill>
                </a:ln>
              </p:spPr>
            </p:pic>
            <p:pic>
              <p:nvPicPr>
                <p:cNvPr id="16" name="Picture 16">
                  <a:hlinkClick r:id="rId2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150325" y="4871275"/>
                  <a:ext cx="1864201" cy="1048613"/>
                </a:xfrm>
                <a:prstGeom prst="rect">
                  <a:avLst/>
                </a:prstGeom>
                <a:ln w="3175">
                  <a:solidFill>
                    <a:srgbClr val="002060"/>
                  </a:solidFill>
                </a:ln>
              </p:spPr>
            </p:pic>
            <p:pic>
              <p:nvPicPr>
                <p:cNvPr id="17" name="Picture 17">
                  <a:hlinkClick r:id="rId3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084434" y="4871275"/>
                  <a:ext cx="1864201" cy="1048613"/>
                </a:xfrm>
                <a:prstGeom prst="rect">
                  <a:avLst/>
                </a:prstGeom>
                <a:ln w="3175">
                  <a:solidFill>
                    <a:srgbClr val="002060"/>
                  </a:solidFill>
                </a:ln>
              </p:spPr>
            </p:pic>
            <p:pic>
              <p:nvPicPr>
                <p:cNvPr id="18" name="Picture 18">
                  <a:hlinkClick r:id="rId3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018543" y="4871275"/>
                  <a:ext cx="1864201" cy="1048613"/>
                </a:xfrm>
                <a:prstGeom prst="rect">
                  <a:avLst/>
                </a:prstGeom>
                <a:ln w="3175">
                  <a:solidFill>
                    <a:srgbClr val="002060"/>
                  </a:solidFill>
                </a:ln>
              </p:spPr>
            </p:pic>
            <p:pic>
              <p:nvPicPr>
                <p:cNvPr id="19" name="Picture 19">
                  <a:hlinkClick r:id="rId3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952652" y="4871275"/>
                  <a:ext cx="1864201" cy="1048613"/>
                </a:xfrm>
                <a:prstGeom prst="rect">
                  <a:avLst/>
                </a:prstGeom>
                <a:ln w="3175">
                  <a:solidFill>
                    <a:srgbClr val="002060"/>
                  </a:solidFill>
                </a:ln>
              </p:spPr>
            </p:pic>
          </p:grpSp>
        </mc:Fallback>
      </mc:AlternateContent>
      <p:pic>
        <p:nvPicPr>
          <p:cNvPr id="6" name="Picture 6" descr="https://www.nsf.gov/images/logos/nsf1.jpg">
            <a:extLst>
              <a:ext uri="{FF2B5EF4-FFF2-40B4-BE49-F238E27FC236}">
                <a16:creationId xmlns:a16="http://schemas.microsoft.com/office/drawing/2014/main" id="{6E134A84-41F8-4B9A-B5A4-7F5F1C8255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" r="-4" b="470"/>
          <a:stretch/>
        </p:blipFill>
        <p:spPr bwMode="auto">
          <a:xfrm>
            <a:off x="2347221" y="223414"/>
            <a:ext cx="1602211" cy="1602211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583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25000">
                <a:schemeClr val="accent1"/>
              </a:gs>
              <a:gs pos="94000">
                <a:schemeClr val="accent5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13" y="2048951"/>
            <a:ext cx="3669161" cy="276009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No Cost Extensions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2111" y="2048951"/>
            <a:ext cx="5878909" cy="338621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002060"/>
                </a:solidFill>
              </a:rPr>
              <a:t>Grantee-Approved No Cost Extension</a:t>
            </a:r>
          </a:p>
          <a:p>
            <a:pPr marL="0" indent="0" algn="ctr">
              <a:buNone/>
            </a:pPr>
            <a:endParaRPr lang="en-US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en-US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002060"/>
                </a:solidFill>
              </a:rPr>
              <a:t>NSF-Approved No Cost Extension(s)</a:t>
            </a:r>
          </a:p>
          <a:p>
            <a:pPr marL="0" indent="0">
              <a:buNone/>
            </a:pP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EB2082C-9B67-4925-973F-A6B5A8EA54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20552" y="5386552"/>
            <a:ext cx="1319048" cy="13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1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14"/>
    </mc:Choice>
    <mc:Fallback xmlns="">
      <p:transition spd="slow" advTm="70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9FBD6-2EE6-4D20-9A2D-C93DA7B65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20392"/>
            <a:ext cx="3818467" cy="550468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Flow Through Responsibilities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C904964-8D6F-4FAA-B975-CFB5E24EF0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1343595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E38D056-D8F2-4C40-BEDD-B472633C7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20552" y="5386552"/>
            <a:ext cx="1319048" cy="13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9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68"/>
    </mc:Choice>
    <mc:Fallback xmlns="">
      <p:transition spd="slow" advTm="38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Sub-Awards v. Contracts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174" y="2753934"/>
            <a:ext cx="5312348" cy="2381943"/>
          </a:xfrm>
          <a:ln w="6350">
            <a:solidFill>
              <a:srgbClr val="002060"/>
            </a:solidFill>
            <a:prstDash val="sysDot"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000" b="1" dirty="0">
                <a:solidFill>
                  <a:srgbClr val="002060"/>
                </a:solidFill>
              </a:rPr>
              <a:t>Sub-Awards</a:t>
            </a:r>
            <a:endParaRPr lang="en-US" sz="20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rgbClr val="002060"/>
                </a:solidFill>
              </a:rPr>
              <a:t>A subaward is for the purpose of carrying out a portion of a Federal award and creates a Federal assistance relationship with the subrecipient.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2153B73-1ED6-EB4E-AC96-A89CAEB82F90}"/>
              </a:ext>
            </a:extLst>
          </p:cNvPr>
          <p:cNvSpPr txBox="1">
            <a:spLocks/>
          </p:cNvSpPr>
          <p:nvPr/>
        </p:nvSpPr>
        <p:spPr>
          <a:xfrm>
            <a:off x="6082123" y="2753936"/>
            <a:ext cx="5312348" cy="2381944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000" b="1" dirty="0">
                <a:solidFill>
                  <a:srgbClr val="002060"/>
                </a:solidFill>
              </a:rPr>
              <a:t>Contracts</a:t>
            </a:r>
            <a:endParaRPr lang="en-US" sz="20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rgbClr val="002060"/>
                </a:solidFill>
              </a:rPr>
              <a:t>A contract is for the purpose of obtaining goods and services for the non-Federal entity’s own use and creates a procurement relationship with the contractor.</a:t>
            </a:r>
          </a:p>
          <a:p>
            <a:endParaRPr lang="en-US" sz="1800" b="1" dirty="0">
              <a:solidFill>
                <a:srgbClr val="002060"/>
              </a:solidFill>
            </a:endParaRPr>
          </a:p>
        </p:txBody>
      </p:sp>
      <p:pic>
        <p:nvPicPr>
          <p:cNvPr id="8" name="Graphic 7" descr="Head with gears">
            <a:extLst>
              <a:ext uri="{FF2B5EF4-FFF2-40B4-BE49-F238E27FC236}">
                <a16:creationId xmlns:a16="http://schemas.microsoft.com/office/drawing/2014/main" id="{51C87213-994B-4DD1-B695-B2273DD13E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70348" y="5737568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2DF61B-E2F2-46E3-8426-7D8E66F440F6}"/>
              </a:ext>
            </a:extLst>
          </p:cNvPr>
          <p:cNvSpPr txBox="1"/>
          <p:nvPr/>
        </p:nvSpPr>
        <p:spPr>
          <a:xfrm>
            <a:off x="4150950" y="5933158"/>
            <a:ext cx="53123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u="sng" strike="noStrike" baseline="0" dirty="0">
                <a:solidFill>
                  <a:srgbClr val="002060"/>
                </a:solidFill>
              </a:rPr>
              <a:t>2 CFR 200.330 &amp; 2 CFR 200.414</a:t>
            </a: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65C75D24-4BF0-4985-A69A-836343C0F6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67848" y="5433848"/>
            <a:ext cx="1271752" cy="127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0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13"/>
    </mc:Choice>
    <mc:Fallback xmlns="">
      <p:transition spd="slow" advTm="58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C5E409A5-CF1D-458A-9663-2151ED82F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282549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19F297E-B60D-4F97-8148-C5F192A54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33968"/>
          <a:stretch/>
        </p:blipFill>
        <p:spPr>
          <a:xfrm>
            <a:off x="0" y="1217573"/>
            <a:ext cx="12192000" cy="1393277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A0F98A-DBBF-40DF-88C1-9C192E0FB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57200"/>
            <a:ext cx="10579608" cy="118872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NSF Monitoring Activities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0143844-CA1B-4124-9147-25EAB6ABC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2466471"/>
            <a:ext cx="12188952" cy="43915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1D04DED6-FE3F-4170-99CA-6DFE1FE4D0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3262204"/>
              </p:ext>
            </p:extLst>
          </p:nvPr>
        </p:nvGraphicFramePr>
        <p:xfrm>
          <a:off x="327803" y="2560320"/>
          <a:ext cx="11542143" cy="3992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4C3CFF9-76BD-4EE1-978E-0ED08BF51E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83614" y="5449614"/>
            <a:ext cx="1255986" cy="125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9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40"/>
    </mc:Choice>
    <mc:Fallback xmlns="">
      <p:transition spd="slow" advTm="52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879" y="2048951"/>
            <a:ext cx="3669161" cy="276009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Pathways to Success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751334"/>
          </a:xfrm>
        </p:spPr>
        <p:txBody>
          <a:bodyPr anchor="ctr">
            <a:normAutofit fontScale="85000" lnSpcReduction="10000"/>
          </a:bodyPr>
          <a:lstStyle/>
          <a:p>
            <a:endParaRPr lang="en-US" sz="24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2060"/>
                </a:solidFill>
              </a:rPr>
              <a:t>Utilize effective communication</a:t>
            </a:r>
          </a:p>
          <a:p>
            <a:pPr marL="0" indent="0">
              <a:buNone/>
            </a:pPr>
            <a:endParaRPr lang="en-US" sz="24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2060"/>
                </a:solidFill>
              </a:rPr>
              <a:t>Know requirements (award letter, award terms and conditions, Uniform Guidance).</a:t>
            </a:r>
          </a:p>
          <a:p>
            <a:pPr marL="0" indent="0">
              <a:spcBef>
                <a:spcPct val="45000"/>
              </a:spcBef>
              <a:buNone/>
              <a:defRPr/>
            </a:pPr>
            <a:endParaRPr lang="en-US" sz="24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0" indent="0">
              <a:spcBef>
                <a:spcPct val="45000"/>
              </a:spcBef>
              <a:buNone/>
              <a:defRPr/>
            </a:pPr>
            <a:r>
              <a:rPr 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Focus on the solicitation budgetary guidelines.</a:t>
            </a:r>
          </a:p>
          <a:p>
            <a:pPr marL="0" indent="0">
              <a:spcBef>
                <a:spcPct val="45000"/>
              </a:spcBef>
              <a:buNone/>
              <a:defRPr/>
            </a:pPr>
            <a:endParaRPr lang="en-US" sz="24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0" indent="0">
              <a:spcBef>
                <a:spcPct val="45000"/>
              </a:spcBef>
              <a:buNone/>
              <a:defRPr/>
            </a:pPr>
            <a:r>
              <a:rPr 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Review budget with SRO prior to submission.</a:t>
            </a:r>
          </a:p>
          <a:p>
            <a:pPr marL="0" indent="0">
              <a:spcBef>
                <a:spcPct val="45000"/>
              </a:spcBef>
              <a:buNone/>
              <a:defRPr/>
            </a:pPr>
            <a:endParaRPr lang="en-US" sz="24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0" indent="0">
              <a:spcBef>
                <a:spcPct val="45000"/>
              </a:spcBef>
              <a:buNone/>
              <a:defRPr/>
            </a:pPr>
            <a:r>
              <a:rPr 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Document approvals and conversations between the awardee and NSF program and grant officials.</a:t>
            </a:r>
          </a:p>
          <a:p>
            <a:pPr marL="0" indent="0">
              <a:buNone/>
            </a:pPr>
            <a:endParaRPr lang="en-US" sz="24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2060"/>
                </a:solidFill>
              </a:rPr>
              <a:t>Encourage good accounting practices – accumulation &amp; segregation of costs.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C3B974B-12E8-408A-A248-DB00810CD8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83614" y="5449614"/>
            <a:ext cx="1255986" cy="125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5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46"/>
    </mc:Choice>
    <mc:Fallback xmlns="">
      <p:transition spd="slow" advTm="30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111936-550A-48AA-8539-3068919FC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378" y="320675"/>
            <a:ext cx="11407487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ASK EARLY!   ASK OFTEN!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8AB7448A-92D1-48AD-ACDA-23F6F257F9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3555284"/>
              </p:ext>
            </p:extLst>
          </p:nvPr>
        </p:nvGraphicFramePr>
        <p:xfrm>
          <a:off x="391377" y="1432454"/>
          <a:ext cx="11407487" cy="5104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C7FB262-FC59-47BF-8356-E72D21A4BC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15145" y="5313084"/>
            <a:ext cx="1224455" cy="139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1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60"/>
    </mc:Choice>
    <mc:Fallback xmlns="">
      <p:transition spd="slow" advTm="16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7F981B-8F53-4F86-9BBB-BF8DED30D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67BD4-A118-41FE-8C6E-62128BFDC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52" y="2271934"/>
            <a:ext cx="11759895" cy="44467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0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rgbClr val="002060"/>
                </a:solidFill>
              </a:rPr>
              <a:t>NSF AISL Program Information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000000"/>
                </a:solidFill>
                <a:hlinkClick r:id="rId6"/>
              </a:rPr>
              <a:t>https://www.nsf.gov/funding/pgm_summ.jsp?pims_id=504793</a:t>
            </a:r>
            <a:endParaRPr lang="en-US" sz="2400" dirty="0">
              <a:solidFill>
                <a:srgbClr val="000000"/>
              </a:solidFill>
            </a:endParaRPr>
          </a:p>
          <a:p>
            <a:pPr algn="ctr"/>
            <a:endParaRPr lang="en-US" sz="180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rgbClr val="002060"/>
                </a:solidFill>
              </a:rPr>
              <a:t>NSF Proposal and Award Policies and Procedures Guide (PAPPG)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000000"/>
                </a:solidFill>
                <a:hlinkClick r:id="rId7"/>
              </a:rPr>
              <a:t>https://www.nsf.gov/pubs/policydocs/pappg22_1/nsf22_1.pdf</a:t>
            </a:r>
            <a:endParaRPr lang="en-US" sz="240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rgbClr val="002060"/>
                </a:solidFill>
              </a:rPr>
              <a:t>Effective October 4, 2021</a:t>
            </a:r>
          </a:p>
          <a:p>
            <a:pPr marL="0" indent="0" algn="ctr">
              <a:buNone/>
            </a:pPr>
            <a:endParaRPr lang="en-US" sz="180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rgbClr val="002060"/>
                </a:solidFill>
              </a:rPr>
              <a:t>NSF Division of Grants and Agreements (DGA)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000000"/>
                </a:solidFill>
                <a:hlinkClick r:id="rId8"/>
              </a:rPr>
              <a:t>https://www.nsf.gov/bfa/dga/</a:t>
            </a:r>
            <a:endParaRPr lang="en-US" sz="2400" dirty="0">
              <a:solidFill>
                <a:srgbClr val="000000"/>
              </a:solidFill>
            </a:endParaRPr>
          </a:p>
          <a:p>
            <a:endParaRPr lang="en-US" sz="800" dirty="0">
              <a:solidFill>
                <a:srgbClr val="0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49745CE-D258-4F49-BEDD-3D3A887CF1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99379" y="5465379"/>
            <a:ext cx="1240221" cy="124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4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44"/>
    </mc:Choice>
    <mc:Fallback xmlns="">
      <p:transition spd="slow" advTm="18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B05E4F47-B148-49E0-B472-BBF149315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9972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A2CE8EB-F719-4F84-9E91-F538438CA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4EA14C-22A2-4FCA-BC14-921905947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335" y="1039090"/>
            <a:ext cx="5769665" cy="23899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Cartia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Brown-Morgan</a:t>
            </a:r>
            <a:br>
              <a:rPr lang="en-US" b="1" dirty="0">
                <a:solidFill>
                  <a:srgbClr val="002060"/>
                </a:solidFill>
              </a:rPr>
            </a:br>
            <a:r>
              <a:rPr lang="en-US" sz="2700" dirty="0">
                <a:solidFill>
                  <a:srgbClr val="002060"/>
                </a:solidFill>
              </a:rPr>
              <a:t>Division of Grants and Agreements (DGA)</a:t>
            </a:r>
            <a:br>
              <a:rPr lang="en-US" sz="2700" dirty="0">
                <a:solidFill>
                  <a:srgbClr val="002060"/>
                </a:solidFill>
              </a:rPr>
            </a:br>
            <a:br>
              <a:rPr lang="en-US" sz="2700" dirty="0">
                <a:solidFill>
                  <a:srgbClr val="002060"/>
                </a:solidFill>
              </a:rPr>
            </a:br>
            <a:r>
              <a:rPr lang="en-US" sz="2700" dirty="0">
                <a:solidFill>
                  <a:srgbClr val="002060"/>
                </a:solidFill>
              </a:rPr>
              <a:t>Grant Management Specialist for the Division of Research and Learning  in Formal and Informal Settings (DRL)</a:t>
            </a:r>
            <a:br>
              <a:rPr lang="en-US" sz="2700" dirty="0">
                <a:solidFill>
                  <a:srgbClr val="002060"/>
                </a:solidFill>
              </a:rPr>
            </a:br>
            <a:br>
              <a:rPr lang="en-US" sz="2700" dirty="0">
                <a:solidFill>
                  <a:srgbClr val="002060"/>
                </a:solidFill>
              </a:rPr>
            </a:br>
            <a:br>
              <a:rPr lang="en-US" sz="2700" dirty="0">
                <a:solidFill>
                  <a:srgbClr val="002060"/>
                </a:solidFill>
              </a:rPr>
            </a:b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38" name="Freeform 50">
            <a:extLst>
              <a:ext uri="{FF2B5EF4-FFF2-40B4-BE49-F238E27FC236}">
                <a16:creationId xmlns:a16="http://schemas.microsoft.com/office/drawing/2014/main" id="{684BF3E1-C321-4F38-85CF-FEBBEEC15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7121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Handshake">
            <a:extLst>
              <a:ext uri="{FF2B5EF4-FFF2-40B4-BE49-F238E27FC236}">
                <a16:creationId xmlns:a16="http://schemas.microsoft.com/office/drawing/2014/main" id="{55E6C014-6C8F-4703-B738-ADFAE0D90E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08392" y="1819656"/>
            <a:ext cx="4142232" cy="4142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361F0A-5FD5-44D8-AC85-614FFDDD0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68" y="2815771"/>
            <a:ext cx="3922636" cy="404222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F8AA25D-2A59-4C44-92F5-711EBA9FDE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62693" y="4998667"/>
            <a:ext cx="1411277" cy="141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6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10"/>
    </mc:Choice>
    <mc:Fallback xmlns="">
      <p:transition spd="slow" advTm="45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394393-0665-430C-A628-F3225CB6D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3796" y="136919"/>
            <a:ext cx="5647641" cy="1454051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Topics</a:t>
            </a:r>
          </a:p>
        </p:txBody>
      </p:sp>
      <p:sp>
        <p:nvSpPr>
          <p:cNvPr id="35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Checklist">
            <a:extLst>
              <a:ext uri="{FF2B5EF4-FFF2-40B4-BE49-F238E27FC236}">
                <a16:creationId xmlns:a16="http://schemas.microsoft.com/office/drawing/2014/main" id="{7E4EBF9B-FF7A-43EE-8719-1789F20B6F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54864D-9F5E-8744-9F3A-2EFE03B1ADC2}"/>
              </a:ext>
            </a:extLst>
          </p:cNvPr>
          <p:cNvSpPr txBox="1">
            <a:spLocks/>
          </p:cNvSpPr>
          <p:nvPr/>
        </p:nvSpPr>
        <p:spPr>
          <a:xfrm>
            <a:off x="5441591" y="1769698"/>
            <a:ext cx="5647641" cy="40809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en-US" sz="3500" dirty="0">
                <a:solidFill>
                  <a:srgbClr val="002060"/>
                </a:solidFill>
              </a:rPr>
              <a:t> Award Administration Roles</a:t>
            </a:r>
          </a:p>
          <a:p>
            <a:pPr>
              <a:buFont typeface="Wingdings" pitchFamily="2" charset="2"/>
              <a:buChar char="q"/>
            </a:pPr>
            <a:r>
              <a:rPr lang="en-US" sz="3500" dirty="0">
                <a:solidFill>
                  <a:srgbClr val="002060"/>
                </a:solidFill>
              </a:rPr>
              <a:t> Award Notification</a:t>
            </a:r>
          </a:p>
          <a:p>
            <a:pPr>
              <a:buFont typeface="Wingdings" pitchFamily="2" charset="2"/>
              <a:buChar char="q"/>
            </a:pPr>
            <a:r>
              <a:rPr lang="en-US" sz="3500" dirty="0">
                <a:solidFill>
                  <a:srgbClr val="002060"/>
                </a:solidFill>
              </a:rPr>
              <a:t> Participant Support</a:t>
            </a:r>
          </a:p>
          <a:p>
            <a:pPr>
              <a:buFont typeface="Wingdings" pitchFamily="2" charset="2"/>
              <a:buChar char="q"/>
            </a:pPr>
            <a:r>
              <a:rPr lang="en-US" sz="3500" dirty="0">
                <a:solidFill>
                  <a:srgbClr val="002060"/>
                </a:solidFill>
              </a:rPr>
              <a:t> Incentive Payments</a:t>
            </a:r>
          </a:p>
          <a:p>
            <a:pPr>
              <a:buFont typeface="Wingdings" pitchFamily="2" charset="2"/>
              <a:buChar char="q"/>
            </a:pPr>
            <a:r>
              <a:rPr lang="en-US" sz="3500" dirty="0">
                <a:solidFill>
                  <a:srgbClr val="002060"/>
                </a:solidFill>
              </a:rPr>
              <a:t> Indirect Costs</a:t>
            </a:r>
          </a:p>
          <a:p>
            <a:pPr>
              <a:buFont typeface="Wingdings" pitchFamily="2" charset="2"/>
              <a:buChar char="q"/>
            </a:pPr>
            <a:r>
              <a:rPr lang="en-US" sz="3500" dirty="0">
                <a:solidFill>
                  <a:srgbClr val="002060"/>
                </a:solidFill>
              </a:rPr>
              <a:t> Reporting Requirements</a:t>
            </a:r>
          </a:p>
          <a:p>
            <a:pPr>
              <a:buFont typeface="Wingdings" pitchFamily="2" charset="2"/>
              <a:buChar char="q"/>
            </a:pPr>
            <a:r>
              <a:rPr lang="en-US" sz="3500" dirty="0">
                <a:solidFill>
                  <a:srgbClr val="002060"/>
                </a:solidFill>
              </a:rPr>
              <a:t> No Cost Extensions</a:t>
            </a:r>
          </a:p>
          <a:p>
            <a:pPr>
              <a:buFont typeface="Wingdings" pitchFamily="2" charset="2"/>
              <a:buChar char="q"/>
            </a:pPr>
            <a:r>
              <a:rPr lang="en-US" sz="3500" dirty="0">
                <a:solidFill>
                  <a:srgbClr val="002060"/>
                </a:solidFill>
              </a:rPr>
              <a:t> Sub-Awards</a:t>
            </a:r>
          </a:p>
          <a:p>
            <a:pPr>
              <a:buFont typeface="Wingdings" pitchFamily="2" charset="2"/>
              <a:buChar char="q"/>
            </a:pPr>
            <a:r>
              <a:rPr lang="en-US" sz="3500" dirty="0">
                <a:solidFill>
                  <a:srgbClr val="002060"/>
                </a:solidFill>
              </a:rPr>
              <a:t> NSF Monitoring Activities</a:t>
            </a: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5897D51-4A04-4B6B-9F8F-DD96E94DC4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1437" y="5227437"/>
            <a:ext cx="1478163" cy="147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19"/>
    </mc:Choice>
    <mc:Fallback xmlns="">
      <p:transition spd="slow" advTm="16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9074" y="642014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Award Administration Roles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1" y="2753936"/>
            <a:ext cx="11480494" cy="35448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</a:rPr>
              <a:t>(PI) </a:t>
            </a:r>
            <a:r>
              <a:rPr lang="en-US" dirty="0">
                <a:solidFill>
                  <a:srgbClr val="002060"/>
                </a:solidFill>
              </a:rPr>
              <a:t>Accepts full responsibility for the conduct of project/activity and for adhering to the award conditions. 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</a:rPr>
              <a:t>(SRO) </a:t>
            </a:r>
            <a:r>
              <a:rPr lang="en-US" dirty="0">
                <a:solidFill>
                  <a:srgbClr val="002060"/>
                </a:solidFill>
              </a:rPr>
              <a:t>Ensures that all expenditures are allowable, allocable, reasonable and necessary.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</a:rPr>
              <a:t>(All) </a:t>
            </a:r>
            <a:r>
              <a:rPr lang="en-US" dirty="0">
                <a:solidFill>
                  <a:srgbClr val="002060"/>
                </a:solidFill>
              </a:rPr>
              <a:t>Complies with all federal guidelines and statutes.</a:t>
            </a:r>
          </a:p>
          <a:p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726227-1471-6149-91D7-DA6BCAC697D1}"/>
              </a:ext>
            </a:extLst>
          </p:cNvPr>
          <p:cNvSpPr/>
          <p:nvPr/>
        </p:nvSpPr>
        <p:spPr>
          <a:xfrm>
            <a:off x="4065837" y="1633372"/>
            <a:ext cx="40600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The award belongs to the </a:t>
            </a:r>
            <a:r>
              <a:rPr lang="en-US" sz="2000" b="1" u="sng" dirty="0">
                <a:solidFill>
                  <a:schemeClr val="bg1"/>
                </a:solidFill>
              </a:rPr>
              <a:t>institution.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D044DFF-A2D3-4473-B202-E0EB815BBF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6317" y="5402317"/>
            <a:ext cx="1303283" cy="130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77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74"/>
    </mc:Choice>
    <mc:Fallback xmlns="">
      <p:transition spd="slow" advTm="23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CB6C291-6CAF-46DF-ACFF-AADF0FD03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EBADBCA-DA20-4279-93C6-011DEF18A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3" t="3964" b="3964"/>
          <a:stretch>
            <a:fillRect/>
          </a:stretch>
        </p:blipFill>
        <p:spPr>
          <a:xfrm>
            <a:off x="0" y="1"/>
            <a:ext cx="7554138" cy="6857999"/>
          </a:xfrm>
          <a:custGeom>
            <a:avLst/>
            <a:gdLst>
              <a:gd name="connsiteX0" fmla="*/ 0 w 7554138"/>
              <a:gd name="connsiteY0" fmla="*/ 0 h 6857999"/>
              <a:gd name="connsiteX1" fmla="*/ 7554138 w 7554138"/>
              <a:gd name="connsiteY1" fmla="*/ 0 h 6857999"/>
              <a:gd name="connsiteX2" fmla="*/ 7554138 w 7554138"/>
              <a:gd name="connsiteY2" fmla="*/ 6857999 h 6857999"/>
              <a:gd name="connsiteX3" fmla="*/ 0 w 7554138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4138" h="6857999">
                <a:moveTo>
                  <a:pt x="0" y="0"/>
                </a:moveTo>
                <a:lnTo>
                  <a:pt x="7554138" y="0"/>
                </a:lnTo>
                <a:lnTo>
                  <a:pt x="7554138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624EB0-99DA-4D62-A940-2CC2C8319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147" y="1038226"/>
            <a:ext cx="3855720" cy="4371974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Award Notification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35DC46-5663-471D-AADB-81E00E65B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0850" y="0"/>
            <a:ext cx="539115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9F055-2570-4FDE-9E8D-5A5468723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5442" y="1625172"/>
            <a:ext cx="5454372" cy="2340321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002060"/>
                </a:solidFill>
              </a:rPr>
              <a:t>Review the </a:t>
            </a:r>
            <a:r>
              <a:rPr lang="en-US" b="1" dirty="0">
                <a:solidFill>
                  <a:srgbClr val="002060"/>
                </a:solidFill>
              </a:rPr>
              <a:t>Research Terms &amp; Conditions </a:t>
            </a:r>
            <a:r>
              <a:rPr lang="en-US" dirty="0">
                <a:solidFill>
                  <a:srgbClr val="002060"/>
                </a:solidFill>
              </a:rPr>
              <a:t>(RTC) of the </a:t>
            </a:r>
            <a:r>
              <a:rPr lang="en-US" b="1" dirty="0">
                <a:solidFill>
                  <a:srgbClr val="002060"/>
                </a:solidFill>
              </a:rPr>
              <a:t>NSF Solicitation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b="1" dirty="0">
                <a:solidFill>
                  <a:srgbClr val="002060"/>
                </a:solidFill>
              </a:rPr>
              <a:t>Award Notification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b="1" dirty="0">
                <a:solidFill>
                  <a:srgbClr val="002060"/>
                </a:solidFill>
              </a:rPr>
              <a:t>NSF Policy</a:t>
            </a:r>
            <a:r>
              <a:rPr lang="en-US" dirty="0">
                <a:solidFill>
                  <a:srgbClr val="002060"/>
                </a:solidFill>
              </a:rPr>
              <a:t> as well as your </a:t>
            </a:r>
            <a:r>
              <a:rPr lang="en-US" b="1" dirty="0">
                <a:solidFill>
                  <a:srgbClr val="002060"/>
                </a:solidFill>
              </a:rPr>
              <a:t>Institution's Policies and Procedures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13E247-5F7F-4844-885B-9B9B0C89C8B9}"/>
              </a:ext>
            </a:extLst>
          </p:cNvPr>
          <p:cNvSpPr/>
          <p:nvPr/>
        </p:nvSpPr>
        <p:spPr>
          <a:xfrm>
            <a:off x="6882077" y="3895454"/>
            <a:ext cx="49407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Be sure to read the award letter!</a:t>
            </a:r>
          </a:p>
        </p:txBody>
      </p:sp>
      <p:pic>
        <p:nvPicPr>
          <p:cNvPr id="6" name="Graphic 5" descr="Head with gears">
            <a:extLst>
              <a:ext uri="{FF2B5EF4-FFF2-40B4-BE49-F238E27FC236}">
                <a16:creationId xmlns:a16="http://schemas.microsoft.com/office/drawing/2014/main" id="{4732C707-1962-FC49-BBFB-5F69FD8F01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67677" y="3699864"/>
            <a:ext cx="914400" cy="9144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36F6420-391D-401D-A469-9008A7E4CA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41724" y="5307724"/>
            <a:ext cx="1397876" cy="139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650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2236"/>
    </mc:Choice>
    <mc:Fallback xmlns="">
      <p:transition spd="slow" advTm="22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757680-F329-4707-80E4-A10EBC84A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12" y="2048951"/>
            <a:ext cx="3669161" cy="276009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Participant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12F8-F41E-48BF-8CD8-B989E6BE2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1512" y="1212928"/>
            <a:ext cx="6082110" cy="400718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002060"/>
                </a:solidFill>
              </a:rPr>
              <a:t>What is Participant Support?</a:t>
            </a: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002060"/>
                </a:solidFill>
              </a:rPr>
              <a:t>Direct costs for items such as stipends or subsistence allowances, travel allowances, and registration fees paid to or on behalf of participants or trainees (</a:t>
            </a:r>
            <a:r>
              <a:rPr lang="en-US" b="1" i="1" dirty="0">
                <a:solidFill>
                  <a:srgbClr val="002060"/>
                </a:solidFill>
              </a:rPr>
              <a:t>not </a:t>
            </a:r>
            <a:r>
              <a:rPr lang="en-US" b="1" dirty="0">
                <a:solidFill>
                  <a:srgbClr val="002060"/>
                </a:solidFill>
              </a:rPr>
              <a:t>employees</a:t>
            </a:r>
            <a:r>
              <a:rPr lang="en-US" dirty="0">
                <a:solidFill>
                  <a:srgbClr val="002060"/>
                </a:solidFill>
              </a:rPr>
              <a:t>) in connection with NSF-sponsored conferences or training projects. 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7" name="Graphic 6" descr="Head with gears">
            <a:extLst>
              <a:ext uri="{FF2B5EF4-FFF2-40B4-BE49-F238E27FC236}">
                <a16:creationId xmlns:a16="http://schemas.microsoft.com/office/drawing/2014/main" id="{975E78B8-B9EF-F340-B0F4-6EFC02671C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57619" y="4613459"/>
            <a:ext cx="914400" cy="914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C72A3F-8547-B14F-ABEE-8D74F5D3992F}"/>
              </a:ext>
            </a:extLst>
          </p:cNvPr>
          <p:cNvSpPr/>
          <p:nvPr/>
        </p:nvSpPr>
        <p:spPr>
          <a:xfrm>
            <a:off x="7839151" y="4809049"/>
            <a:ext cx="20874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u="sng" dirty="0">
                <a:solidFill>
                  <a:srgbClr val="002060"/>
                </a:solidFill>
              </a:rPr>
              <a:t>2 CFR 200.75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AEED762-DF25-4B37-A564-E02666D713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89021" y="5355021"/>
            <a:ext cx="1350579" cy="135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5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15"/>
    </mc:Choice>
    <mc:Fallback xmlns="">
      <p:transition spd="slow" advTm="93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164D969-46F1-44FC-B488-3FA68C6775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707"/>
            <a:ext cx="12188952" cy="6656293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003D4E-E9FF-4669-90E7-7CED08158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20008" r="8214" b="57101"/>
          <a:stretch/>
        </p:blipFill>
        <p:spPr>
          <a:xfrm flipV="1">
            <a:off x="2" y="1"/>
            <a:ext cx="12191999" cy="1878950"/>
          </a:xfrm>
          <a:custGeom>
            <a:avLst/>
            <a:gdLst>
              <a:gd name="connsiteX0" fmla="*/ 0 w 12191999"/>
              <a:gd name="connsiteY0" fmla="*/ 1878950 h 1878950"/>
              <a:gd name="connsiteX1" fmla="*/ 12191999 w 12191999"/>
              <a:gd name="connsiteY1" fmla="*/ 1878950 h 1878950"/>
              <a:gd name="connsiteX2" fmla="*/ 12191999 w 12191999"/>
              <a:gd name="connsiteY2" fmla="*/ 0 h 1878950"/>
              <a:gd name="connsiteX3" fmla="*/ 0 w 12191999"/>
              <a:gd name="connsiteY3" fmla="*/ 0 h 187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878950">
                <a:moveTo>
                  <a:pt x="0" y="1878950"/>
                </a:moveTo>
                <a:lnTo>
                  <a:pt x="12191999" y="187895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D98261-3895-4FB5-B9CE-26FAF6357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-1" r="8214" b="80325"/>
          <a:stretch/>
        </p:blipFill>
        <p:spPr>
          <a:xfrm flipV="1">
            <a:off x="0" y="4914024"/>
            <a:ext cx="12191999" cy="1614974"/>
          </a:xfrm>
          <a:custGeom>
            <a:avLst/>
            <a:gdLst>
              <a:gd name="connsiteX0" fmla="*/ 0 w 12191999"/>
              <a:gd name="connsiteY0" fmla="*/ 1614974 h 1614974"/>
              <a:gd name="connsiteX1" fmla="*/ 12191999 w 12191999"/>
              <a:gd name="connsiteY1" fmla="*/ 1614974 h 1614974"/>
              <a:gd name="connsiteX2" fmla="*/ 12191999 w 12191999"/>
              <a:gd name="connsiteY2" fmla="*/ 0 h 1614974"/>
              <a:gd name="connsiteX3" fmla="*/ 0 w 12191999"/>
              <a:gd name="connsiteY3" fmla="*/ 0 h 161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614974">
                <a:moveTo>
                  <a:pt x="0" y="1614974"/>
                </a:moveTo>
                <a:lnTo>
                  <a:pt x="12191999" y="1614974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015" y="1081627"/>
            <a:ext cx="4212092" cy="4054282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Incentive Payments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7800" y="1384177"/>
            <a:ext cx="6128539" cy="37517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When </a:t>
            </a:r>
            <a:r>
              <a:rPr lang="en-US" b="1" dirty="0">
                <a:solidFill>
                  <a:srgbClr val="FFFFFF"/>
                </a:solidFill>
              </a:rPr>
              <a:t>necessary</a:t>
            </a:r>
            <a:r>
              <a:rPr lang="en-US" dirty="0">
                <a:solidFill>
                  <a:srgbClr val="FFFFFF"/>
                </a:solidFill>
              </a:rPr>
              <a:t> to accomplish program objectives, and if </a:t>
            </a:r>
            <a:r>
              <a:rPr lang="en-US" b="1" dirty="0">
                <a:solidFill>
                  <a:srgbClr val="FFFFFF"/>
                </a:solidFill>
              </a:rPr>
              <a:t>reasonable</a:t>
            </a:r>
            <a:r>
              <a:rPr lang="en-US" dirty="0">
                <a:solidFill>
                  <a:srgbClr val="FFFFFF"/>
                </a:solidFill>
              </a:rPr>
              <a:t> in amount, incentive costs can be </a:t>
            </a:r>
            <a:r>
              <a:rPr lang="en-US" b="1" dirty="0">
                <a:solidFill>
                  <a:srgbClr val="FFFFFF"/>
                </a:solidFill>
              </a:rPr>
              <a:t>allowable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Remember, they must be documented and easily tracked. For example, gift cards with trackable numbers may be allowable.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0A01E6-95B9-424D-93AE-19F4928DF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44454"/>
            <a:ext cx="12188952" cy="8135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28777" y="3894826"/>
            <a:ext cx="8229600" cy="228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1" name="Graphic 10" descr="Head with gears">
            <a:extLst>
              <a:ext uri="{FF2B5EF4-FFF2-40B4-BE49-F238E27FC236}">
                <a16:creationId xmlns:a16="http://schemas.microsoft.com/office/drawing/2014/main" id="{034F14D5-3A85-4690-B597-99BF04B939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4476" y="5861179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6FEEE9-C33D-45D6-B290-CF4CDC32729E}"/>
              </a:ext>
            </a:extLst>
          </p:cNvPr>
          <p:cNvSpPr txBox="1"/>
          <p:nvPr/>
        </p:nvSpPr>
        <p:spPr>
          <a:xfrm>
            <a:off x="7213366" y="6081696"/>
            <a:ext cx="31700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u="sng" strike="noStrike" baseline="0" dirty="0">
                <a:solidFill>
                  <a:srgbClr val="002060"/>
                </a:solidFill>
              </a:rPr>
              <a:t>2 CFR 200.430(f)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8FEC610-3D15-4D3A-8F8A-BD388143B6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67848" y="5433848"/>
            <a:ext cx="1271752" cy="127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7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62"/>
    </mc:Choice>
    <mc:Fallback xmlns="">
      <p:transition spd="slow" advTm="52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3FFFA32-D9F4-4AF9-A025-CD128AC85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0967"/>
            <a:ext cx="12192000" cy="5497033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23A416-999C-4FA3-A853-0AE48404B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0" y="0"/>
            <a:ext cx="12192000" cy="3049325"/>
            <a:chOff x="0" y="3808676"/>
            <a:chExt cx="12192000" cy="304932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362F656-1A8D-4BA3-BA72-92332E75D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716" b="9820"/>
            <a:stretch>
              <a:fillRect/>
            </a:stretch>
          </p:blipFill>
          <p:spPr>
            <a:xfrm>
              <a:off x="0" y="3808676"/>
              <a:ext cx="12192000" cy="3049325"/>
            </a:xfrm>
            <a:custGeom>
              <a:avLst/>
              <a:gdLst>
                <a:gd name="connsiteX0" fmla="*/ 0 w 12192000"/>
                <a:gd name="connsiteY0" fmla="*/ 0 h 3049325"/>
                <a:gd name="connsiteX1" fmla="*/ 12192000 w 12192000"/>
                <a:gd name="connsiteY1" fmla="*/ 0 h 3049325"/>
                <a:gd name="connsiteX2" fmla="*/ 12192000 w 12192000"/>
                <a:gd name="connsiteY2" fmla="*/ 3049325 h 3049325"/>
                <a:gd name="connsiteX3" fmla="*/ 0 w 12192000"/>
                <a:gd name="connsiteY3" fmla="*/ 3049325 h 3049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3049325">
                  <a:moveTo>
                    <a:pt x="0" y="0"/>
                  </a:moveTo>
                  <a:lnTo>
                    <a:pt x="12192000" y="0"/>
                  </a:lnTo>
                  <a:lnTo>
                    <a:pt x="12192000" y="3049325"/>
                  </a:lnTo>
                  <a:lnTo>
                    <a:pt x="0" y="3049325"/>
                  </a:lnTo>
                  <a:close/>
                </a:path>
              </a:pathLst>
            </a:cu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38807D-FB66-4E3A-9CF0-786662C4A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7339" y="5375082"/>
              <a:ext cx="373711" cy="4055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9226" y="448056"/>
            <a:ext cx="9833548" cy="1066802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Indirect Costs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067" y="2419978"/>
            <a:ext cx="11209866" cy="3360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Costs that are not readily identifiable with a particular cost objective but are still necessary for the general operation of a project</a:t>
            </a:r>
          </a:p>
          <a:p>
            <a:pPr algn="ctr"/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Must use current federally negotiated rate on proposals</a:t>
            </a:r>
          </a:p>
          <a:p>
            <a:pPr marL="0" indent="0" algn="ctr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Supplemental funding must use IDC rate from the Agreement in place at the time of original award</a:t>
            </a:r>
          </a:p>
        </p:txBody>
      </p:sp>
      <p:pic>
        <p:nvPicPr>
          <p:cNvPr id="9" name="Graphic 8" descr="Head with gears">
            <a:extLst>
              <a:ext uri="{FF2B5EF4-FFF2-40B4-BE49-F238E27FC236}">
                <a16:creationId xmlns:a16="http://schemas.microsoft.com/office/drawing/2014/main" id="{D66B97F0-8B27-AE40-B38A-50A7C6B4FC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90617" y="5831174"/>
            <a:ext cx="914400" cy="914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ED16E5-5A45-C647-9C0F-DE4BD128756E}"/>
              </a:ext>
            </a:extLst>
          </p:cNvPr>
          <p:cNvSpPr/>
          <p:nvPr/>
        </p:nvSpPr>
        <p:spPr>
          <a:xfrm>
            <a:off x="5466955" y="6026764"/>
            <a:ext cx="22701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2 CFR 200.414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140A0E3-78AA-4885-9EB3-AA62552303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30910" y="5496910"/>
            <a:ext cx="1208690" cy="120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619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81699"/>
    </mc:Choice>
    <mc:Fallback xmlns="">
      <p:transition spd="slow" advTm="81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3E859E-BCBF-4E66-BDB2-B45C40789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30581"/>
            <a:ext cx="12192000" cy="2827419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A9AEE7E-B925-446D-8A61-75BFE40B8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33968"/>
          <a:stretch/>
        </p:blipFill>
        <p:spPr>
          <a:xfrm flipV="1">
            <a:off x="0" y="4228848"/>
            <a:ext cx="12192000" cy="1393277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5225538"/>
            <a:ext cx="10579398" cy="118970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Reporting Requirements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45D527E-542C-44E0-8FC2-F03B24CFA2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43732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0C84032-3788-4F2D-AA82-82DDE6F938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2207709"/>
              </p:ext>
            </p:extLst>
          </p:nvPr>
        </p:nvGraphicFramePr>
        <p:xfrm>
          <a:off x="804672" y="660767"/>
          <a:ext cx="10579399" cy="3227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FEC9EF5-3FFD-4F55-8FCC-695DBFE169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78662" y="5244662"/>
            <a:ext cx="1460938" cy="146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436"/>
    </mc:Choice>
    <mc:Fallback xmlns="">
      <p:transition spd="slow" advTm="131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899</TotalTime>
  <Words>678</Words>
  <Application>Microsoft Office PowerPoint</Application>
  <PresentationFormat>Widescreen</PresentationFormat>
  <Paragraphs>111</Paragraphs>
  <Slides>16</Slides>
  <Notes>16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Office Theme</vt:lpstr>
      <vt:lpstr>AISL Awardee Meeting  Grant &amp; Fiscal Management</vt:lpstr>
      <vt:lpstr>Cartia Brown-Morgan Division of Grants and Agreements (DGA)  Grant Management Specialist for the Division of Research and Learning  in Formal and Informal Settings (DRL)   </vt:lpstr>
      <vt:lpstr>Topics</vt:lpstr>
      <vt:lpstr>Award Administration Roles</vt:lpstr>
      <vt:lpstr>Award Notification</vt:lpstr>
      <vt:lpstr>Participant Support</vt:lpstr>
      <vt:lpstr>Incentive Payments </vt:lpstr>
      <vt:lpstr>Indirect Costs</vt:lpstr>
      <vt:lpstr>Reporting Requirements</vt:lpstr>
      <vt:lpstr>No Cost Extensions</vt:lpstr>
      <vt:lpstr>Flow Through Responsibilities</vt:lpstr>
      <vt:lpstr>Sub-Awards v. Contracts</vt:lpstr>
      <vt:lpstr>NSF Monitoring Activities</vt:lpstr>
      <vt:lpstr>Pathways to Success</vt:lpstr>
      <vt:lpstr>ASK EARLY!   ASK OFTEN!</vt:lpstr>
      <vt:lpstr>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AISL PI Meeting Grant &amp; Fiscal Management  May 27, 2020</dc:title>
  <dc:creator>Cartia Brown-Morgan</dc:creator>
  <cp:lastModifiedBy>McCallie, Ellen</cp:lastModifiedBy>
  <cp:revision>19</cp:revision>
  <dcterms:created xsi:type="dcterms:W3CDTF">2020-05-16T20:13:25Z</dcterms:created>
  <dcterms:modified xsi:type="dcterms:W3CDTF">2021-09-28T13:52:28Z</dcterms:modified>
</cp:coreProperties>
</file>