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6"/>
  </p:notesMasterIdLst>
  <p:handoutMasterIdLst>
    <p:handoutMasterId r:id="rId27"/>
  </p:handout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0" d="100"/>
          <a:sy n="110" d="100"/>
        </p:scale>
        <p:origin x="-10" y="26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ECBD165F-803F-4B7F-8FDB-5A1260D3CB1E}" type="datetimeFigureOut">
              <a:rPr lang="en-US" smtClean="0"/>
              <a:t>1/8/2013</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C94425C6-468D-4A9A-BC84-775C050571E6}" type="slidenum">
              <a:rPr lang="en-US" smtClean="0"/>
              <a:t>‹#›</a:t>
            </a:fld>
            <a:endParaRPr lang="en-US"/>
          </a:p>
        </p:txBody>
      </p:sp>
    </p:spTree>
    <p:extLst>
      <p:ext uri="{BB962C8B-B14F-4D97-AF65-F5344CB8AC3E}">
        <p14:creationId xmlns:p14="http://schemas.microsoft.com/office/powerpoint/2010/main" val="30200520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01106CE6-6AC9-4674-B6A4-0FD6134F0799}" type="datetimeFigureOut">
              <a:rPr lang="en-US" smtClean="0"/>
              <a:t>1/8/2013</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DCF3B17A-1A1E-4841-9D4E-209A4FF9306E}" type="slidenum">
              <a:rPr lang="en-US" smtClean="0"/>
              <a:t>‹#›</a:t>
            </a:fld>
            <a:endParaRPr lang="en-US"/>
          </a:p>
        </p:txBody>
      </p:sp>
    </p:spTree>
    <p:extLst>
      <p:ext uri="{BB962C8B-B14F-4D97-AF65-F5344CB8AC3E}">
        <p14:creationId xmlns:p14="http://schemas.microsoft.com/office/powerpoint/2010/main" val="621933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CF3B17A-1A1E-4841-9D4E-209A4FF9306E}" type="slidenum">
              <a:rPr lang="en-US" smtClean="0"/>
              <a:t>3</a:t>
            </a:fld>
            <a:endParaRPr lang="en-US"/>
          </a:p>
        </p:txBody>
      </p:sp>
    </p:spTree>
    <p:extLst>
      <p:ext uri="{BB962C8B-B14F-4D97-AF65-F5344CB8AC3E}">
        <p14:creationId xmlns:p14="http://schemas.microsoft.com/office/powerpoint/2010/main" val="2026101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6"/>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a:solidFill>
                <a:schemeClr val="lt1"/>
              </a:solidFill>
              <a:latin typeface="+mn-lt"/>
              <a:ea typeface="+mn-ea"/>
              <a:cs typeface="+mn-cs"/>
            </a:endParaRPr>
          </a:p>
        </p:txBody>
      </p:sp>
      <p:sp>
        <p:nvSpPr>
          <p:cNvPr id="9" name="Freeform 8"/>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endParaRPr lang="en-US" b="1"/>
          </a:p>
        </p:txBody>
      </p:sp>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3DD08917-1976-4F3D-AEEA-70AA1D76B091}" type="datetimeFigureOut">
              <a:rPr lang="en-US" smtClean="0"/>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normAutofit/>
          </a:bodyPr>
          <a:lstStyle/>
          <a:p>
            <a:fld id="{C832E332-F012-4389-9247-904C7179B27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D08917-1976-4F3D-AEEA-70AA1D76B091}" type="datetimeFigureOut">
              <a:rPr lang="en-US" smtClean="0"/>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32E332-F012-4389-9247-904C7179B27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D08917-1976-4F3D-AEEA-70AA1D76B091}" type="datetimeFigureOut">
              <a:rPr lang="en-US" smtClean="0"/>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32E332-F012-4389-9247-904C7179B27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85800" y="1600201"/>
            <a:ext cx="77724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3DD08917-1976-4F3D-AEEA-70AA1D76B091}" type="datetimeFigureOut">
              <a:rPr lang="en-US" smtClean="0"/>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32E332-F012-4389-9247-904C7179B27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Freeform 6"/>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9" name="Freeform 8"/>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3DD08917-1976-4F3D-AEEA-70AA1D76B091}" type="datetimeFigureOut">
              <a:rPr lang="en-US" smtClean="0"/>
              <a:t>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32E332-F012-4389-9247-904C7179B27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DD08917-1976-4F3D-AEEA-70AA1D76B091}" type="datetimeFigureOut">
              <a:rPr lang="en-US" smtClean="0"/>
              <a:t>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32E332-F012-4389-9247-904C7179B27E}" type="slidenum">
              <a:rPr lang="en-US" smtClean="0"/>
              <a:t>‹#›</a:t>
            </a:fld>
            <a:endParaRPr lang="en-US"/>
          </a:p>
        </p:txBody>
      </p:sp>
      <p:sp>
        <p:nvSpPr>
          <p:cNvPr id="13" name="Content Placeholder 12"/>
          <p:cNvSpPr>
            <a:spLocks noGrp="1"/>
          </p:cNvSpPr>
          <p:nvPr>
            <p:ph sz="quarter" idx="13"/>
          </p:nvPr>
        </p:nvSpPr>
        <p:spPr>
          <a:xfrm>
            <a:off x="6858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9"/>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1" name="Freeform 10"/>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Freeform 11"/>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3DD08917-1976-4F3D-AEEA-70AA1D76B091}" type="datetimeFigureOut">
              <a:rPr lang="en-US" smtClean="0"/>
              <a:t>1/8/2013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32E332-F012-4389-9247-904C7179B27E}" type="slidenum">
              <a:rPr lang="en-US" smtClean="0"/>
              <a:t>‹#›</a:t>
            </a:fld>
            <a:endParaRPr lang="en-US"/>
          </a:p>
        </p:txBody>
      </p:sp>
      <p:sp>
        <p:nvSpPr>
          <p:cNvPr id="15" name="Content Placeholder 14"/>
          <p:cNvSpPr>
            <a:spLocks noGrp="1"/>
          </p:cNvSpPr>
          <p:nvPr>
            <p:ph sz="quarter" idx="13"/>
          </p:nvPr>
        </p:nvSpPr>
        <p:spPr>
          <a:xfrm>
            <a:off x="6858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Content Placeholder 16"/>
          <p:cNvSpPr>
            <a:spLocks noGrp="1"/>
          </p:cNvSpPr>
          <p:nvPr>
            <p:ph sz="quarter" idx="14"/>
          </p:nvPr>
        </p:nvSpPr>
        <p:spPr>
          <a:xfrm>
            <a:off x="48006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5"/>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8" name="Freeform 7"/>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Date Placeholder 2"/>
          <p:cNvSpPr>
            <a:spLocks noGrp="1"/>
          </p:cNvSpPr>
          <p:nvPr>
            <p:ph type="dt" sz="half" idx="10"/>
          </p:nvPr>
        </p:nvSpPr>
        <p:spPr/>
        <p:txBody>
          <a:bodyPr/>
          <a:lstStyle/>
          <a:p>
            <a:fld id="{3DD08917-1976-4F3D-AEEA-70AA1D76B091}" type="datetimeFigureOut">
              <a:rPr lang="en-US" smtClean="0"/>
              <a:t>1/8/2013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32E332-F012-4389-9247-904C7179B27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reeform 4"/>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6" name="Freeform 5"/>
          <p:cNvSpPr/>
          <p:nvPr/>
        </p:nvSpPr>
        <p:spPr>
          <a:xfrm>
            <a:off x="0" y="5381627"/>
            <a:ext cx="3286124" cy="1207294"/>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6"/>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196" y="5347020"/>
            <a:ext cx="3426231" cy="944725"/>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3DD08917-1976-4F3D-AEEA-70AA1D76B091}" type="datetimeFigureOut">
              <a:rPr lang="en-US" smtClean="0"/>
              <a:t>1/8/2013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32E332-F012-4389-9247-904C7179B27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7"/>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0" name="Freeform 9"/>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DD08917-1976-4F3D-AEEA-70AA1D76B091}" type="datetimeFigureOut">
              <a:rPr lang="en-US" smtClean="0"/>
              <a:t>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32E332-F012-4389-9247-904C7179B27E}" type="slidenum">
              <a:rPr lang="en-US" smtClean="0"/>
              <a:t>‹#›</a:t>
            </a:fld>
            <a:endParaRPr lang="en-US"/>
          </a:p>
        </p:txBody>
      </p:sp>
      <p:sp>
        <p:nvSpPr>
          <p:cNvPr id="13" name="Content Placeholder 12"/>
          <p:cNvSpPr>
            <a:spLocks noGrp="1"/>
          </p:cNvSpPr>
          <p:nvPr>
            <p:ph sz="quarter" idx="13"/>
          </p:nvPr>
        </p:nvSpPr>
        <p:spPr>
          <a:xfrm>
            <a:off x="4572000" y="609600"/>
            <a:ext cx="38862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DD08917-1976-4F3D-AEEA-70AA1D76B091}" type="datetimeFigureOut">
              <a:rPr lang="en-US" smtClean="0"/>
              <a:t>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32E332-F012-4389-9247-904C7179B27E}" type="slidenum">
              <a:rPr lang="en-US" smtClean="0"/>
              <a:t>‹#›</a:t>
            </a:fld>
            <a:endParaRPr lang="en-US"/>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dpi="0" rotWithShape="1">
            <a:blip r:embed="rId13">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1600200"/>
            <a:ext cx="7772400" cy="4525963"/>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00800" y="6416675"/>
            <a:ext cx="1981200" cy="365125"/>
          </a:xfrm>
          <a:prstGeom prst="rect">
            <a:avLst/>
          </a:prstGeom>
        </p:spPr>
        <p:txBody>
          <a:bodyPr vert="horz" lIns="0" tIns="45720" rIns="0" bIns="0" rtlCol="0" anchor="b" anchorCtr="0"/>
          <a:lstStyle>
            <a:lvl1pPr algn="r">
              <a:defRPr lang="en-US" sz="900" kern="1200" cap="all" spc="110" baseline="0" smtClean="0">
                <a:solidFill>
                  <a:srgbClr val="4D4D4D"/>
                </a:solidFill>
                <a:latin typeface="+mn-lt"/>
                <a:ea typeface="+mn-ea"/>
                <a:cs typeface="+mn-cs"/>
              </a:defRPr>
            </a:lvl1pPr>
          </a:lstStyle>
          <a:p>
            <a:fld id="{3DD08917-1976-4F3D-AEEA-70AA1D76B091}" type="datetimeFigureOut">
              <a:rPr lang="en-US" smtClean="0"/>
              <a:t>1/8/2013</a:t>
            </a:fld>
            <a:endParaRPr lang="en-US"/>
          </a:p>
        </p:txBody>
      </p:sp>
      <p:sp>
        <p:nvSpPr>
          <p:cNvPr id="5" name="Footer Placeholder 4"/>
          <p:cNvSpPr>
            <a:spLocks noGrp="1"/>
          </p:cNvSpPr>
          <p:nvPr>
            <p:ph type="ftr" sz="quarter" idx="3"/>
          </p:nvPr>
        </p:nvSpPr>
        <p:spPr>
          <a:xfrm>
            <a:off x="228600" y="6416675"/>
            <a:ext cx="2895600" cy="365125"/>
          </a:xfrm>
          <a:prstGeom prst="rect">
            <a:avLst/>
          </a:prstGeom>
        </p:spPr>
        <p:txBody>
          <a:bodyPr vert="horz" lIns="0" tIns="45720" rIns="0" bIns="0" rtlCol="0" anchor="b" anchorCtr="0"/>
          <a:lstStyle>
            <a:lvl1pPr algn="l">
              <a:defRPr sz="900" cap="all" spc="110" baseline="0">
                <a:solidFill>
                  <a:srgbClr val="4D4D4D"/>
                </a:solidFill>
              </a:defRPr>
            </a:lvl1pPr>
          </a:lstStyle>
          <a:p>
            <a:endParaRPr lang="en-US"/>
          </a:p>
        </p:txBody>
      </p:sp>
      <p:sp>
        <p:nvSpPr>
          <p:cNvPr id="6" name="Slide Number Placeholder 5"/>
          <p:cNvSpPr>
            <a:spLocks noGrp="1"/>
          </p:cNvSpPr>
          <p:nvPr>
            <p:ph type="sldNum" sz="quarter" idx="4"/>
          </p:nvPr>
        </p:nvSpPr>
        <p:spPr>
          <a:xfrm>
            <a:off x="8458200" y="6416675"/>
            <a:ext cx="457200" cy="365125"/>
          </a:xfrm>
          <a:prstGeom prst="rect">
            <a:avLst/>
          </a:prstGeom>
        </p:spPr>
        <p:txBody>
          <a:bodyPr vert="horz" lIns="0" tIns="45720" rIns="0" bIns="0" rtlCol="0" anchor="b" anchorCtr="0"/>
          <a:lstStyle>
            <a:lvl1pPr algn="r">
              <a:defRPr sz="1100" b="1" baseline="0">
                <a:solidFill>
                  <a:srgbClr val="4D4D4D"/>
                </a:solidFill>
              </a:defRPr>
            </a:lvl1pPr>
          </a:lstStyle>
          <a:p>
            <a:fld id="{C832E332-F012-4389-9247-904C7179B27E}"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engr.psu.edu/AWE/ARPresources.aspx"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219200"/>
            <a:ext cx="7772400" cy="1470025"/>
          </a:xfrm>
        </p:spPr>
        <p:txBody>
          <a:bodyPr>
            <a:normAutofit fontScale="90000"/>
          </a:bodyPr>
          <a:lstStyle/>
          <a:p>
            <a:r>
              <a:rPr lang="en-US" b="1" dirty="0"/>
              <a:t>The Role of a Single Sex Informal Education Program on Young women’s Long-Term Interest and Persistence in STEM</a:t>
            </a:r>
            <a:endParaRPr lang="en-US" dirty="0"/>
          </a:p>
        </p:txBody>
      </p:sp>
      <p:sp>
        <p:nvSpPr>
          <p:cNvPr id="3" name="Subtitle 2"/>
          <p:cNvSpPr>
            <a:spLocks noGrp="1"/>
          </p:cNvSpPr>
          <p:nvPr>
            <p:ph type="subTitle" idx="1"/>
          </p:nvPr>
        </p:nvSpPr>
        <p:spPr>
          <a:xfrm>
            <a:off x="228600" y="3048000"/>
            <a:ext cx="8534400" cy="2133600"/>
          </a:xfrm>
        </p:spPr>
        <p:txBody>
          <a:bodyPr>
            <a:normAutofit/>
          </a:bodyPr>
          <a:lstStyle/>
          <a:p>
            <a:r>
              <a:rPr lang="en-US" dirty="0" smtClean="0"/>
              <a:t>2013 Annual Association for Science Teacher Education Conference </a:t>
            </a:r>
          </a:p>
          <a:p>
            <a:r>
              <a:rPr lang="en-US" dirty="0" smtClean="0"/>
              <a:t>Charleston, SC</a:t>
            </a:r>
          </a:p>
          <a:p>
            <a:endParaRPr lang="en-US" dirty="0" smtClean="0"/>
          </a:p>
          <a:p>
            <a:r>
              <a:rPr lang="en-US" dirty="0" smtClean="0"/>
              <a:t>Roxanne Hughes, Ph.D.</a:t>
            </a:r>
          </a:p>
          <a:p>
            <a:r>
              <a:rPr lang="en-US" dirty="0" smtClean="0"/>
              <a:t>National High Magnetic Field Laboratory</a:t>
            </a:r>
            <a:endParaRPr lang="en-US" dirty="0"/>
          </a:p>
        </p:txBody>
      </p:sp>
    </p:spTree>
    <p:extLst>
      <p:ext uri="{BB962C8B-B14F-4D97-AF65-F5344CB8AC3E}">
        <p14:creationId xmlns:p14="http://schemas.microsoft.com/office/powerpoint/2010/main" val="7246966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Methods</a:t>
            </a:r>
            <a:endParaRPr lang="en-US" dirty="0"/>
          </a:p>
        </p:txBody>
      </p:sp>
      <p:sp>
        <p:nvSpPr>
          <p:cNvPr id="3" name="Content Placeholder 2"/>
          <p:cNvSpPr>
            <a:spLocks noGrp="1"/>
          </p:cNvSpPr>
          <p:nvPr>
            <p:ph idx="1"/>
          </p:nvPr>
        </p:nvSpPr>
        <p:spPr>
          <a:xfrm>
            <a:off x="685800" y="1447800"/>
            <a:ext cx="7772400" cy="4343399"/>
          </a:xfrm>
        </p:spPr>
        <p:txBody>
          <a:bodyPr>
            <a:normAutofit/>
          </a:bodyPr>
          <a:lstStyle/>
          <a:p>
            <a:r>
              <a:rPr lang="en-US" dirty="0" smtClean="0"/>
              <a:t>Pre/post survey each camp: </a:t>
            </a:r>
          </a:p>
          <a:p>
            <a:pPr lvl="1"/>
            <a:r>
              <a:rPr lang="en-US" sz="2000" dirty="0" smtClean="0"/>
              <a:t>Quantitative: understanding of NOS (Lederman et al., 2002); STEM interest, attitudes toward STEM; perceptions of STEM careers and professionals; and self-efficacy in STEM (AWE, 2010).</a:t>
            </a:r>
          </a:p>
          <a:p>
            <a:pPr lvl="1"/>
            <a:r>
              <a:rPr lang="en-US" sz="2000" dirty="0" smtClean="0"/>
              <a:t>Qualitative: open ended questions</a:t>
            </a:r>
          </a:p>
          <a:p>
            <a:r>
              <a:rPr lang="en-US" dirty="0" smtClean="0"/>
              <a:t>Every three years a follow-up survey is emailed to past participants (2009, 2012).</a:t>
            </a:r>
          </a:p>
          <a:p>
            <a:pPr lvl="1"/>
            <a:r>
              <a:rPr lang="en-US" sz="2000" dirty="0" smtClean="0"/>
              <a:t>STEM interest; perceptions of STEM professionals and careers; engagement in STEM.</a:t>
            </a:r>
          </a:p>
          <a:p>
            <a:pPr marL="457200" lvl="1" indent="0">
              <a:buNone/>
            </a:pPr>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31772909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7772400" cy="868362"/>
          </a:xfrm>
        </p:spPr>
        <p:txBody>
          <a:bodyPr/>
          <a:lstStyle/>
          <a:p>
            <a:r>
              <a:rPr lang="en-US" dirty="0" smtClean="0"/>
              <a:t>Coding</a:t>
            </a:r>
            <a:endParaRPr lang="en-US" dirty="0"/>
          </a:p>
        </p:txBody>
      </p:sp>
      <p:sp>
        <p:nvSpPr>
          <p:cNvPr id="3" name="Content Placeholder 2"/>
          <p:cNvSpPr>
            <a:spLocks noGrp="1"/>
          </p:cNvSpPr>
          <p:nvPr>
            <p:ph idx="1"/>
          </p:nvPr>
        </p:nvSpPr>
        <p:spPr>
          <a:xfrm>
            <a:off x="457200" y="1066800"/>
            <a:ext cx="8229600" cy="4572001"/>
          </a:xfrm>
        </p:spPr>
        <p:txBody>
          <a:bodyPr>
            <a:normAutofit fontScale="92500" lnSpcReduction="10000"/>
          </a:bodyPr>
          <a:lstStyle/>
          <a:p>
            <a:r>
              <a:rPr lang="en-US" dirty="0"/>
              <a:t>To determine STEM interest over time, the following questions were coded to determine level of STEM interest: favorite subject, career interest, college major. </a:t>
            </a:r>
            <a:endParaRPr lang="en-US" dirty="0" smtClean="0"/>
          </a:p>
          <a:p>
            <a:pPr lvl="1"/>
            <a:r>
              <a:rPr lang="en-US" dirty="0" smtClean="0"/>
              <a:t>Students </a:t>
            </a:r>
            <a:r>
              <a:rPr lang="en-US" dirty="0"/>
              <a:t>who identified a STEM subject as their favorite were given a STEM code. STEM career and major interests were categorized according to definite interest (it was specifically mentioned) or possible interest (it was one of many interests including non-STEM). </a:t>
            </a:r>
            <a:endParaRPr lang="en-US" dirty="0" smtClean="0"/>
          </a:p>
          <a:p>
            <a:r>
              <a:rPr lang="en-US" dirty="0" smtClean="0"/>
              <a:t>The </a:t>
            </a:r>
            <a:r>
              <a:rPr lang="en-US" dirty="0"/>
              <a:t>questions that attempted to understand how GIRLS affected participants’ interest over time were: </a:t>
            </a:r>
            <a:r>
              <a:rPr lang="en-US" i="1" dirty="0"/>
              <a:t>How has your interest in STEM changed since participating in GIRLS?</a:t>
            </a:r>
            <a:r>
              <a:rPr lang="en-US" dirty="0"/>
              <a:t> And, </a:t>
            </a:r>
            <a:r>
              <a:rPr lang="en-US" i="1" dirty="0"/>
              <a:t>What effect do you think GIRLs has had on you?</a:t>
            </a:r>
            <a:r>
              <a:rPr lang="en-US" dirty="0"/>
              <a:t> </a:t>
            </a:r>
            <a:endParaRPr lang="en-US" dirty="0" smtClean="0"/>
          </a:p>
          <a:p>
            <a:pPr lvl="1"/>
            <a:r>
              <a:rPr lang="en-US" dirty="0" smtClean="0"/>
              <a:t>Responses </a:t>
            </a:r>
            <a:r>
              <a:rPr lang="en-US" dirty="0"/>
              <a:t>were first coded to identify whether the camp has a positive impact. These responses fell into two categories: No change because already interested; increased interest in STEM. </a:t>
            </a:r>
            <a:endParaRPr lang="en-US" dirty="0" smtClean="0"/>
          </a:p>
          <a:p>
            <a:pPr lvl="1"/>
            <a:r>
              <a:rPr lang="en-US" dirty="0" smtClean="0"/>
              <a:t>In </a:t>
            </a:r>
            <a:r>
              <a:rPr lang="en-US" dirty="0"/>
              <a:t>terms of how the camp affected each person, there were five common themes that arose from the open-ended responses: </a:t>
            </a:r>
            <a:endParaRPr lang="en-US" dirty="0" smtClean="0"/>
          </a:p>
          <a:p>
            <a:pPr lvl="2"/>
            <a:r>
              <a:rPr lang="en-US" dirty="0" smtClean="0"/>
              <a:t>learned </a:t>
            </a:r>
            <a:r>
              <a:rPr lang="en-US" dirty="0"/>
              <a:t>more about STEM careers; </a:t>
            </a:r>
            <a:endParaRPr lang="en-US" dirty="0" smtClean="0"/>
          </a:p>
          <a:p>
            <a:pPr lvl="2"/>
            <a:r>
              <a:rPr lang="en-US" dirty="0" smtClean="0"/>
              <a:t>improved </a:t>
            </a:r>
            <a:r>
              <a:rPr lang="en-US" dirty="0"/>
              <a:t>confidence in pursuing STEM; </a:t>
            </a:r>
            <a:endParaRPr lang="en-US" dirty="0" smtClean="0"/>
          </a:p>
          <a:p>
            <a:pPr lvl="2"/>
            <a:r>
              <a:rPr lang="en-US" dirty="0" smtClean="0"/>
              <a:t>i</a:t>
            </a:r>
            <a:r>
              <a:rPr lang="en-US" dirty="0" smtClean="0"/>
              <a:t>mproved </a:t>
            </a:r>
            <a:r>
              <a:rPr lang="en-US" dirty="0"/>
              <a:t>team work and collaboration abilities; </a:t>
            </a:r>
            <a:endParaRPr lang="en-US" dirty="0" smtClean="0"/>
          </a:p>
          <a:p>
            <a:pPr lvl="2"/>
            <a:r>
              <a:rPr lang="en-US" dirty="0" smtClean="0"/>
              <a:t>increased </a:t>
            </a:r>
            <a:r>
              <a:rPr lang="en-US" dirty="0"/>
              <a:t>understanding of STEM and reduced stereotypes about STEM; </a:t>
            </a:r>
            <a:endParaRPr lang="en-US" dirty="0" smtClean="0"/>
          </a:p>
          <a:p>
            <a:pPr lvl="2"/>
            <a:r>
              <a:rPr lang="en-US" dirty="0" smtClean="0"/>
              <a:t>and </a:t>
            </a:r>
            <a:r>
              <a:rPr lang="en-US" dirty="0"/>
              <a:t>motivated student to pursue STEM.</a:t>
            </a:r>
          </a:p>
          <a:p>
            <a:endParaRPr lang="en-US" dirty="0"/>
          </a:p>
        </p:txBody>
      </p:sp>
    </p:spTree>
    <p:extLst>
      <p:ext uri="{BB962C8B-B14F-4D97-AF65-F5344CB8AC3E}">
        <p14:creationId xmlns:p14="http://schemas.microsoft.com/office/powerpoint/2010/main" val="32260722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Participants</a:t>
            </a:r>
            <a:endParaRPr lang="en-US" dirty="0"/>
          </a:p>
        </p:txBody>
      </p:sp>
      <p:sp>
        <p:nvSpPr>
          <p:cNvPr id="3" name="Content Placeholder 2"/>
          <p:cNvSpPr>
            <a:spLocks noGrp="1"/>
          </p:cNvSpPr>
          <p:nvPr>
            <p:ph idx="1"/>
          </p:nvPr>
        </p:nvSpPr>
        <p:spPr/>
        <p:txBody>
          <a:bodyPr/>
          <a:lstStyle/>
          <a:p>
            <a:r>
              <a:rPr lang="en-US" dirty="0" smtClean="0"/>
              <a:t>Campers who participated in one summer or more of the camp from 2006 to 2011 (n=144, 38 of these students participated two summers).</a:t>
            </a:r>
          </a:p>
          <a:p>
            <a:r>
              <a:rPr lang="en-US" dirty="0" smtClean="0"/>
              <a:t>Of the 144 unique individuals, 60 (42%) have responded to one or both follow up surveys</a:t>
            </a:r>
          </a:p>
          <a:p>
            <a:r>
              <a:rPr lang="en-US" dirty="0" smtClean="0"/>
              <a:t>The lead researcher has been a participant observe since 2007</a:t>
            </a:r>
            <a:endParaRPr lang="en-US" dirty="0"/>
          </a:p>
        </p:txBody>
      </p:sp>
    </p:spTree>
    <p:extLst>
      <p:ext uri="{BB962C8B-B14F-4D97-AF65-F5344CB8AC3E}">
        <p14:creationId xmlns:p14="http://schemas.microsoft.com/office/powerpoint/2010/main" val="1509546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Demographics</a:t>
            </a:r>
            <a:endParaRPr lang="en-US" dirty="0"/>
          </a:p>
        </p:txBody>
      </p:sp>
      <p:sp>
        <p:nvSpPr>
          <p:cNvPr id="8" name="Text Placeholder 7"/>
          <p:cNvSpPr>
            <a:spLocks noGrp="1"/>
          </p:cNvSpPr>
          <p:nvPr>
            <p:ph type="body" idx="1"/>
          </p:nvPr>
        </p:nvSpPr>
        <p:spPr>
          <a:xfrm>
            <a:off x="685800" y="1143000"/>
            <a:ext cx="3657600" cy="639762"/>
          </a:xfrm>
        </p:spPr>
        <p:txBody>
          <a:bodyPr/>
          <a:lstStyle/>
          <a:p>
            <a:r>
              <a:rPr lang="en-US" dirty="0" smtClean="0"/>
              <a:t>Demographics of All Campers</a:t>
            </a:r>
            <a:endParaRPr lang="en-US" dirty="0"/>
          </a:p>
        </p:txBody>
      </p:sp>
      <p:sp>
        <p:nvSpPr>
          <p:cNvPr id="10" name="Text Placeholder 9"/>
          <p:cNvSpPr>
            <a:spLocks noGrp="1"/>
          </p:cNvSpPr>
          <p:nvPr>
            <p:ph type="body" sz="quarter" idx="3"/>
          </p:nvPr>
        </p:nvSpPr>
        <p:spPr>
          <a:xfrm>
            <a:off x="4800600" y="1143000"/>
            <a:ext cx="3657600" cy="457200"/>
          </a:xfrm>
        </p:spPr>
        <p:txBody>
          <a:bodyPr>
            <a:normAutofit fontScale="92500"/>
          </a:bodyPr>
          <a:lstStyle/>
          <a:p>
            <a:r>
              <a:rPr lang="en-US" dirty="0" smtClean="0"/>
              <a:t>Demographics of Follow-up Campers</a:t>
            </a:r>
            <a:endParaRPr lang="en-US" dirty="0"/>
          </a:p>
        </p:txBody>
      </p:sp>
      <p:graphicFrame>
        <p:nvGraphicFramePr>
          <p:cNvPr id="12" name="Content Placeholder 11"/>
          <p:cNvGraphicFramePr>
            <a:graphicFrameLocks noGrp="1"/>
          </p:cNvGraphicFramePr>
          <p:nvPr>
            <p:ph sz="quarter" idx="13"/>
            <p:extLst>
              <p:ext uri="{D42A27DB-BD31-4B8C-83A1-F6EECF244321}">
                <p14:modId xmlns:p14="http://schemas.microsoft.com/office/powerpoint/2010/main" val="3349699664"/>
              </p:ext>
            </p:extLst>
          </p:nvPr>
        </p:nvGraphicFramePr>
        <p:xfrm>
          <a:off x="457200" y="1981200"/>
          <a:ext cx="3810000" cy="1692409"/>
        </p:xfrm>
        <a:graphic>
          <a:graphicData uri="http://schemas.openxmlformats.org/drawingml/2006/table">
            <a:tbl>
              <a:tblPr firstRow="1" firstCol="1" bandRow="1">
                <a:tableStyleId>{5C22544A-7EE6-4342-B048-85BDC9FD1C3A}</a:tableStyleId>
              </a:tblPr>
              <a:tblGrid>
                <a:gridCol w="1270000"/>
                <a:gridCol w="1270000"/>
                <a:gridCol w="1270000"/>
              </a:tblGrid>
              <a:tr h="286543">
                <a:tc>
                  <a:txBody>
                    <a:bodyPr/>
                    <a:lstStyle/>
                    <a:p>
                      <a:pPr marL="0" marR="0">
                        <a:spcBef>
                          <a:spcPts val="0"/>
                        </a:spcBef>
                        <a:spcAft>
                          <a:spcPts val="0"/>
                        </a:spcAft>
                      </a:pPr>
                      <a:r>
                        <a:rPr lang="en-US" sz="1200" dirty="0">
                          <a:effectLst/>
                        </a:rPr>
                        <a:t>Race/ethnicity</a:t>
                      </a:r>
                      <a:endParaRPr lang="en-US" sz="1200" dirty="0">
                        <a:effectLst/>
                        <a:latin typeface="Times New Roman"/>
                        <a:ea typeface="Calibri"/>
                      </a:endParaRPr>
                    </a:p>
                  </a:txBody>
                  <a:tcPr marL="45566" marR="45566" marT="0" marB="0"/>
                </a:tc>
                <a:tc>
                  <a:txBody>
                    <a:bodyPr/>
                    <a:lstStyle/>
                    <a:p>
                      <a:pPr marL="0" marR="0">
                        <a:spcBef>
                          <a:spcPts val="0"/>
                        </a:spcBef>
                        <a:spcAft>
                          <a:spcPts val="0"/>
                        </a:spcAft>
                      </a:pPr>
                      <a:r>
                        <a:rPr lang="en-US" sz="1200">
                          <a:effectLst/>
                        </a:rPr>
                        <a:t>N</a:t>
                      </a:r>
                      <a:endParaRPr lang="en-US" sz="1200">
                        <a:effectLst/>
                        <a:latin typeface="Times New Roman"/>
                        <a:ea typeface="Calibri"/>
                      </a:endParaRPr>
                    </a:p>
                  </a:txBody>
                  <a:tcPr marL="45566" marR="45566" marT="0" marB="0"/>
                </a:tc>
                <a:tc>
                  <a:txBody>
                    <a:bodyPr/>
                    <a:lstStyle/>
                    <a:p>
                      <a:pPr marL="0" marR="0">
                        <a:spcBef>
                          <a:spcPts val="0"/>
                        </a:spcBef>
                        <a:spcAft>
                          <a:spcPts val="0"/>
                        </a:spcAft>
                      </a:pPr>
                      <a:r>
                        <a:rPr lang="en-US" sz="1200">
                          <a:effectLst/>
                        </a:rPr>
                        <a:t>Percent of total</a:t>
                      </a:r>
                      <a:endParaRPr lang="en-US" sz="1200">
                        <a:effectLst/>
                        <a:latin typeface="Times New Roman"/>
                        <a:ea typeface="Calibri"/>
                      </a:endParaRPr>
                    </a:p>
                  </a:txBody>
                  <a:tcPr marL="45566" marR="45566" marT="0" marB="0"/>
                </a:tc>
              </a:tr>
              <a:tr h="328414">
                <a:tc>
                  <a:txBody>
                    <a:bodyPr/>
                    <a:lstStyle/>
                    <a:p>
                      <a:pPr marL="0" marR="0">
                        <a:lnSpc>
                          <a:spcPct val="115000"/>
                        </a:lnSpc>
                        <a:spcBef>
                          <a:spcPts val="0"/>
                        </a:spcBef>
                        <a:spcAft>
                          <a:spcPts val="0"/>
                        </a:spcAft>
                      </a:pPr>
                      <a:r>
                        <a:rPr lang="en-US" sz="1200" dirty="0">
                          <a:effectLst/>
                        </a:rPr>
                        <a:t>African American</a:t>
                      </a:r>
                      <a:endParaRPr lang="en-US" sz="1200" dirty="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dirty="0">
                          <a:effectLst/>
                        </a:rPr>
                        <a:t>26</a:t>
                      </a:r>
                      <a:endParaRPr lang="en-US" sz="1200" dirty="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dirty="0">
                          <a:effectLst/>
                        </a:rPr>
                        <a:t>18%</a:t>
                      </a:r>
                      <a:endParaRPr lang="en-US" sz="1200" dirty="0">
                        <a:effectLst/>
                        <a:latin typeface="Times New Roman"/>
                        <a:ea typeface="Calibri"/>
                      </a:endParaRPr>
                    </a:p>
                  </a:txBody>
                  <a:tcPr marL="45566" marR="45566" marT="0" marB="0"/>
                </a:tc>
              </a:tr>
              <a:tr h="328414">
                <a:tc>
                  <a:txBody>
                    <a:bodyPr/>
                    <a:lstStyle/>
                    <a:p>
                      <a:pPr marL="0" marR="0">
                        <a:lnSpc>
                          <a:spcPct val="115000"/>
                        </a:lnSpc>
                        <a:spcBef>
                          <a:spcPts val="0"/>
                        </a:spcBef>
                        <a:spcAft>
                          <a:spcPts val="0"/>
                        </a:spcAft>
                      </a:pPr>
                      <a:r>
                        <a:rPr lang="en-US" sz="1200">
                          <a:effectLst/>
                        </a:rPr>
                        <a:t>Asian American</a:t>
                      </a:r>
                      <a:endParaRPr lang="en-US" sz="120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dirty="0">
                          <a:effectLst/>
                        </a:rPr>
                        <a:t>13</a:t>
                      </a:r>
                      <a:endParaRPr lang="en-US" sz="1200" dirty="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a:effectLst/>
                        </a:rPr>
                        <a:t>9%</a:t>
                      </a:r>
                      <a:endParaRPr lang="en-US" sz="1200">
                        <a:effectLst/>
                        <a:latin typeface="Times New Roman"/>
                        <a:ea typeface="Calibri"/>
                      </a:endParaRPr>
                    </a:p>
                  </a:txBody>
                  <a:tcPr marL="45566" marR="45566" marT="0" marB="0"/>
                </a:tc>
              </a:tr>
              <a:tr h="328414">
                <a:tc>
                  <a:txBody>
                    <a:bodyPr/>
                    <a:lstStyle/>
                    <a:p>
                      <a:pPr marL="0" marR="0">
                        <a:lnSpc>
                          <a:spcPct val="115000"/>
                        </a:lnSpc>
                        <a:spcBef>
                          <a:spcPts val="0"/>
                        </a:spcBef>
                        <a:spcAft>
                          <a:spcPts val="0"/>
                        </a:spcAft>
                      </a:pPr>
                      <a:r>
                        <a:rPr lang="en-US" sz="1200">
                          <a:effectLst/>
                        </a:rPr>
                        <a:t>Hispanic</a:t>
                      </a:r>
                      <a:endParaRPr lang="en-US" sz="120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dirty="0">
                          <a:effectLst/>
                        </a:rPr>
                        <a:t>7</a:t>
                      </a:r>
                      <a:endParaRPr lang="en-US" sz="1200" dirty="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dirty="0">
                          <a:effectLst/>
                        </a:rPr>
                        <a:t>5%</a:t>
                      </a:r>
                      <a:endParaRPr lang="en-US" sz="1200" dirty="0">
                        <a:effectLst/>
                        <a:latin typeface="Times New Roman"/>
                        <a:ea typeface="Calibri"/>
                      </a:endParaRPr>
                    </a:p>
                  </a:txBody>
                  <a:tcPr marL="45566" marR="45566" marT="0" marB="0"/>
                </a:tc>
              </a:tr>
              <a:tr h="328414">
                <a:tc>
                  <a:txBody>
                    <a:bodyPr/>
                    <a:lstStyle/>
                    <a:p>
                      <a:pPr marL="0" marR="0">
                        <a:lnSpc>
                          <a:spcPct val="115000"/>
                        </a:lnSpc>
                        <a:spcBef>
                          <a:spcPts val="0"/>
                        </a:spcBef>
                        <a:spcAft>
                          <a:spcPts val="0"/>
                        </a:spcAft>
                      </a:pPr>
                      <a:r>
                        <a:rPr lang="en-US" sz="1200">
                          <a:effectLst/>
                        </a:rPr>
                        <a:t>White </a:t>
                      </a:r>
                      <a:endParaRPr lang="en-US" sz="120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dirty="0">
                          <a:effectLst/>
                        </a:rPr>
                        <a:t>98</a:t>
                      </a:r>
                      <a:endParaRPr lang="en-US" sz="1200" dirty="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dirty="0">
                          <a:effectLst/>
                        </a:rPr>
                        <a:t>68%</a:t>
                      </a:r>
                      <a:endParaRPr lang="en-US" sz="1200" dirty="0">
                        <a:effectLst/>
                        <a:latin typeface="Times New Roman"/>
                        <a:ea typeface="Calibri"/>
                      </a:endParaRPr>
                    </a:p>
                  </a:txBody>
                  <a:tcPr marL="45566" marR="45566" marT="0" marB="0"/>
                </a:tc>
              </a:tr>
            </a:tbl>
          </a:graphicData>
        </a:graphic>
      </p:graphicFrame>
      <p:graphicFrame>
        <p:nvGraphicFramePr>
          <p:cNvPr id="13" name="Content Placeholder 12"/>
          <p:cNvGraphicFramePr>
            <a:graphicFrameLocks noGrp="1"/>
          </p:cNvGraphicFramePr>
          <p:nvPr>
            <p:ph sz="quarter" idx="14"/>
            <p:extLst>
              <p:ext uri="{D42A27DB-BD31-4B8C-83A1-F6EECF244321}">
                <p14:modId xmlns:p14="http://schemas.microsoft.com/office/powerpoint/2010/main" val="2124442011"/>
              </p:ext>
            </p:extLst>
          </p:nvPr>
        </p:nvGraphicFramePr>
        <p:xfrm>
          <a:off x="4495800" y="1676400"/>
          <a:ext cx="4194176" cy="2215896"/>
        </p:xfrm>
        <a:graphic>
          <a:graphicData uri="http://schemas.openxmlformats.org/drawingml/2006/table">
            <a:tbl>
              <a:tblPr firstRow="1" firstCol="1" bandRow="1">
                <a:tableStyleId>{5C22544A-7EE6-4342-B048-85BDC9FD1C3A}</a:tableStyleId>
              </a:tblPr>
              <a:tblGrid>
                <a:gridCol w="1048544"/>
                <a:gridCol w="1048544"/>
                <a:gridCol w="1048544"/>
                <a:gridCol w="1048544"/>
              </a:tblGrid>
              <a:tr h="533399">
                <a:tc>
                  <a:txBody>
                    <a:bodyPr/>
                    <a:lstStyle/>
                    <a:p>
                      <a:pPr marL="0" marR="0">
                        <a:lnSpc>
                          <a:spcPct val="115000"/>
                        </a:lnSpc>
                        <a:spcBef>
                          <a:spcPts val="0"/>
                        </a:spcBef>
                        <a:spcAft>
                          <a:spcPts val="0"/>
                        </a:spcAft>
                      </a:pPr>
                      <a:r>
                        <a:rPr lang="en-US" sz="1200" dirty="0">
                          <a:effectLst/>
                        </a:rPr>
                        <a:t> </a:t>
                      </a:r>
                      <a:r>
                        <a:rPr lang="en-US" sz="1200" dirty="0" smtClean="0">
                          <a:effectLst/>
                        </a:rPr>
                        <a:t>Race/ethnicity</a:t>
                      </a:r>
                      <a:endParaRPr lang="en-US" sz="1200" dirty="0">
                        <a:effectLst/>
                        <a:latin typeface="Times New Roman"/>
                        <a:ea typeface="Calibri"/>
                      </a:endParaRPr>
                    </a:p>
                  </a:txBody>
                  <a:tcPr marL="45584" marR="45584" marT="0" marB="0"/>
                </a:tc>
                <a:tc>
                  <a:txBody>
                    <a:bodyPr/>
                    <a:lstStyle/>
                    <a:p>
                      <a:pPr marL="0" marR="0">
                        <a:lnSpc>
                          <a:spcPct val="115000"/>
                        </a:lnSpc>
                        <a:spcBef>
                          <a:spcPts val="0"/>
                        </a:spcBef>
                        <a:spcAft>
                          <a:spcPts val="0"/>
                        </a:spcAft>
                      </a:pPr>
                      <a:r>
                        <a:rPr lang="en-US" sz="1200" dirty="0">
                          <a:effectLst/>
                        </a:rPr>
                        <a:t>N in cohort</a:t>
                      </a:r>
                      <a:endParaRPr lang="en-US" sz="1200" dirty="0">
                        <a:effectLst/>
                        <a:latin typeface="Times New Roman"/>
                        <a:ea typeface="Calibri"/>
                      </a:endParaRPr>
                    </a:p>
                  </a:txBody>
                  <a:tcPr marL="45584" marR="45584" marT="0" marB="0"/>
                </a:tc>
                <a:tc>
                  <a:txBody>
                    <a:bodyPr/>
                    <a:lstStyle/>
                    <a:p>
                      <a:pPr marL="0" marR="0">
                        <a:lnSpc>
                          <a:spcPct val="115000"/>
                        </a:lnSpc>
                        <a:spcBef>
                          <a:spcPts val="0"/>
                        </a:spcBef>
                        <a:spcAft>
                          <a:spcPts val="0"/>
                        </a:spcAft>
                      </a:pPr>
                      <a:r>
                        <a:rPr lang="en-US" sz="1200">
                          <a:effectLst/>
                        </a:rPr>
                        <a:t>Percent of Follow up cohort</a:t>
                      </a:r>
                      <a:endParaRPr lang="en-US" sz="1200">
                        <a:effectLst/>
                        <a:latin typeface="Times New Roman"/>
                        <a:ea typeface="Calibri"/>
                      </a:endParaRPr>
                    </a:p>
                  </a:txBody>
                  <a:tcPr marL="45584" marR="45584" marT="0" marB="0"/>
                </a:tc>
                <a:tc>
                  <a:txBody>
                    <a:bodyPr/>
                    <a:lstStyle/>
                    <a:p>
                      <a:pPr marL="0" marR="0">
                        <a:lnSpc>
                          <a:spcPct val="115000"/>
                        </a:lnSpc>
                        <a:spcBef>
                          <a:spcPts val="0"/>
                        </a:spcBef>
                        <a:spcAft>
                          <a:spcPts val="0"/>
                        </a:spcAft>
                      </a:pPr>
                      <a:r>
                        <a:rPr lang="en-US" sz="1200">
                          <a:effectLst/>
                        </a:rPr>
                        <a:t>Percent represented by camp overall</a:t>
                      </a:r>
                      <a:endParaRPr lang="en-US" sz="1200">
                        <a:effectLst/>
                        <a:latin typeface="Times New Roman"/>
                        <a:ea typeface="Calibri"/>
                      </a:endParaRPr>
                    </a:p>
                  </a:txBody>
                  <a:tcPr marL="45584" marR="45584" marT="0" marB="0"/>
                </a:tc>
              </a:tr>
              <a:tr h="266700">
                <a:tc>
                  <a:txBody>
                    <a:bodyPr/>
                    <a:lstStyle/>
                    <a:p>
                      <a:pPr marL="0" marR="0">
                        <a:lnSpc>
                          <a:spcPct val="115000"/>
                        </a:lnSpc>
                        <a:spcBef>
                          <a:spcPts val="0"/>
                        </a:spcBef>
                        <a:spcAft>
                          <a:spcPts val="0"/>
                        </a:spcAft>
                      </a:pPr>
                      <a:r>
                        <a:rPr lang="en-US" sz="1200">
                          <a:effectLst/>
                        </a:rPr>
                        <a:t>African Americans</a:t>
                      </a:r>
                      <a:endParaRPr lang="en-US" sz="1200">
                        <a:effectLst/>
                        <a:latin typeface="Times New Roman"/>
                        <a:ea typeface="Calibri"/>
                      </a:endParaRPr>
                    </a:p>
                  </a:txBody>
                  <a:tcPr marL="45584" marR="45584" marT="0" marB="0"/>
                </a:tc>
                <a:tc>
                  <a:txBody>
                    <a:bodyPr/>
                    <a:lstStyle/>
                    <a:p>
                      <a:pPr marL="0" marR="0">
                        <a:lnSpc>
                          <a:spcPct val="115000"/>
                        </a:lnSpc>
                        <a:spcBef>
                          <a:spcPts val="0"/>
                        </a:spcBef>
                        <a:spcAft>
                          <a:spcPts val="0"/>
                        </a:spcAft>
                      </a:pPr>
                      <a:r>
                        <a:rPr lang="en-US" sz="1200" dirty="0">
                          <a:effectLst/>
                        </a:rPr>
                        <a:t>10</a:t>
                      </a:r>
                      <a:endParaRPr lang="en-US" sz="1200" dirty="0">
                        <a:effectLst/>
                        <a:latin typeface="Times New Roman"/>
                        <a:ea typeface="Calibri"/>
                      </a:endParaRPr>
                    </a:p>
                  </a:txBody>
                  <a:tcPr marL="45584" marR="45584" marT="0" marB="0"/>
                </a:tc>
                <a:tc>
                  <a:txBody>
                    <a:bodyPr/>
                    <a:lstStyle/>
                    <a:p>
                      <a:pPr marL="0" marR="0">
                        <a:lnSpc>
                          <a:spcPct val="115000"/>
                        </a:lnSpc>
                        <a:spcBef>
                          <a:spcPts val="0"/>
                        </a:spcBef>
                        <a:spcAft>
                          <a:spcPts val="0"/>
                        </a:spcAft>
                      </a:pPr>
                      <a:r>
                        <a:rPr lang="en-US" sz="1200">
                          <a:effectLst/>
                        </a:rPr>
                        <a:t>17%</a:t>
                      </a:r>
                      <a:endParaRPr lang="en-US" sz="1200">
                        <a:effectLst/>
                        <a:latin typeface="Times New Roman"/>
                        <a:ea typeface="Calibri"/>
                      </a:endParaRPr>
                    </a:p>
                  </a:txBody>
                  <a:tcPr marL="45584" marR="45584" marT="0" marB="0"/>
                </a:tc>
                <a:tc>
                  <a:txBody>
                    <a:bodyPr/>
                    <a:lstStyle/>
                    <a:p>
                      <a:pPr marL="0" marR="0">
                        <a:lnSpc>
                          <a:spcPct val="115000"/>
                        </a:lnSpc>
                        <a:spcBef>
                          <a:spcPts val="0"/>
                        </a:spcBef>
                        <a:spcAft>
                          <a:spcPts val="0"/>
                        </a:spcAft>
                      </a:pPr>
                      <a:r>
                        <a:rPr lang="en-US" sz="1200">
                          <a:effectLst/>
                        </a:rPr>
                        <a:t>18%</a:t>
                      </a:r>
                      <a:endParaRPr lang="en-US" sz="1200">
                        <a:effectLst/>
                        <a:latin typeface="Times New Roman"/>
                        <a:ea typeface="Calibri"/>
                      </a:endParaRPr>
                    </a:p>
                  </a:txBody>
                  <a:tcPr marL="45584" marR="45584" marT="0" marB="0"/>
                </a:tc>
              </a:tr>
              <a:tr h="266700">
                <a:tc>
                  <a:txBody>
                    <a:bodyPr/>
                    <a:lstStyle/>
                    <a:p>
                      <a:pPr marL="0" marR="0">
                        <a:lnSpc>
                          <a:spcPct val="115000"/>
                        </a:lnSpc>
                        <a:spcBef>
                          <a:spcPts val="0"/>
                        </a:spcBef>
                        <a:spcAft>
                          <a:spcPts val="0"/>
                        </a:spcAft>
                      </a:pPr>
                      <a:r>
                        <a:rPr lang="en-US" sz="1200">
                          <a:effectLst/>
                        </a:rPr>
                        <a:t>Asian Americans</a:t>
                      </a:r>
                      <a:endParaRPr lang="en-US" sz="1200">
                        <a:effectLst/>
                        <a:latin typeface="Times New Roman"/>
                        <a:ea typeface="Calibri"/>
                      </a:endParaRPr>
                    </a:p>
                  </a:txBody>
                  <a:tcPr marL="45584" marR="45584" marT="0" marB="0"/>
                </a:tc>
                <a:tc>
                  <a:txBody>
                    <a:bodyPr/>
                    <a:lstStyle/>
                    <a:p>
                      <a:pPr marL="0" marR="0">
                        <a:lnSpc>
                          <a:spcPct val="115000"/>
                        </a:lnSpc>
                        <a:spcBef>
                          <a:spcPts val="0"/>
                        </a:spcBef>
                        <a:spcAft>
                          <a:spcPts val="0"/>
                        </a:spcAft>
                      </a:pPr>
                      <a:r>
                        <a:rPr lang="en-US" sz="1200" dirty="0">
                          <a:effectLst/>
                        </a:rPr>
                        <a:t>3</a:t>
                      </a:r>
                      <a:endParaRPr lang="en-US" sz="1200" dirty="0">
                        <a:effectLst/>
                        <a:latin typeface="Times New Roman"/>
                        <a:ea typeface="Calibri"/>
                      </a:endParaRPr>
                    </a:p>
                  </a:txBody>
                  <a:tcPr marL="45584" marR="45584" marT="0" marB="0"/>
                </a:tc>
                <a:tc>
                  <a:txBody>
                    <a:bodyPr/>
                    <a:lstStyle/>
                    <a:p>
                      <a:pPr marL="0" marR="0">
                        <a:lnSpc>
                          <a:spcPct val="115000"/>
                        </a:lnSpc>
                        <a:spcBef>
                          <a:spcPts val="0"/>
                        </a:spcBef>
                        <a:spcAft>
                          <a:spcPts val="0"/>
                        </a:spcAft>
                      </a:pPr>
                      <a:r>
                        <a:rPr lang="en-US" sz="1200" dirty="0">
                          <a:effectLst/>
                        </a:rPr>
                        <a:t>5%</a:t>
                      </a:r>
                      <a:endParaRPr lang="en-US" sz="1200" dirty="0">
                        <a:effectLst/>
                        <a:latin typeface="Times New Roman"/>
                        <a:ea typeface="Calibri"/>
                      </a:endParaRPr>
                    </a:p>
                  </a:txBody>
                  <a:tcPr marL="45584" marR="45584" marT="0" marB="0"/>
                </a:tc>
                <a:tc>
                  <a:txBody>
                    <a:bodyPr/>
                    <a:lstStyle/>
                    <a:p>
                      <a:pPr marL="0" marR="0">
                        <a:lnSpc>
                          <a:spcPct val="115000"/>
                        </a:lnSpc>
                        <a:spcBef>
                          <a:spcPts val="0"/>
                        </a:spcBef>
                        <a:spcAft>
                          <a:spcPts val="0"/>
                        </a:spcAft>
                      </a:pPr>
                      <a:r>
                        <a:rPr lang="en-US" sz="1200">
                          <a:effectLst/>
                        </a:rPr>
                        <a:t>9%</a:t>
                      </a:r>
                      <a:endParaRPr lang="en-US" sz="1200">
                        <a:effectLst/>
                        <a:latin typeface="Times New Roman"/>
                        <a:ea typeface="Calibri"/>
                      </a:endParaRPr>
                    </a:p>
                  </a:txBody>
                  <a:tcPr marL="45584" marR="45584" marT="0" marB="0"/>
                </a:tc>
              </a:tr>
              <a:tr h="266700">
                <a:tc>
                  <a:txBody>
                    <a:bodyPr/>
                    <a:lstStyle/>
                    <a:p>
                      <a:pPr marL="0" marR="0">
                        <a:lnSpc>
                          <a:spcPct val="115000"/>
                        </a:lnSpc>
                        <a:spcBef>
                          <a:spcPts val="0"/>
                        </a:spcBef>
                        <a:spcAft>
                          <a:spcPts val="0"/>
                        </a:spcAft>
                      </a:pPr>
                      <a:r>
                        <a:rPr lang="en-US" sz="1200">
                          <a:effectLst/>
                        </a:rPr>
                        <a:t>Hispanic</a:t>
                      </a:r>
                      <a:endParaRPr lang="en-US" sz="1200">
                        <a:effectLst/>
                        <a:latin typeface="Times New Roman"/>
                        <a:ea typeface="Calibri"/>
                      </a:endParaRPr>
                    </a:p>
                  </a:txBody>
                  <a:tcPr marL="45584" marR="45584" marT="0" marB="0"/>
                </a:tc>
                <a:tc>
                  <a:txBody>
                    <a:bodyPr/>
                    <a:lstStyle/>
                    <a:p>
                      <a:pPr marL="0" marR="0">
                        <a:lnSpc>
                          <a:spcPct val="115000"/>
                        </a:lnSpc>
                        <a:spcBef>
                          <a:spcPts val="0"/>
                        </a:spcBef>
                        <a:spcAft>
                          <a:spcPts val="0"/>
                        </a:spcAft>
                      </a:pPr>
                      <a:r>
                        <a:rPr lang="en-US" sz="1200">
                          <a:effectLst/>
                        </a:rPr>
                        <a:t>1</a:t>
                      </a:r>
                      <a:endParaRPr lang="en-US" sz="1200">
                        <a:effectLst/>
                        <a:latin typeface="Times New Roman"/>
                        <a:ea typeface="Calibri"/>
                      </a:endParaRPr>
                    </a:p>
                  </a:txBody>
                  <a:tcPr marL="45584" marR="45584" marT="0" marB="0"/>
                </a:tc>
                <a:tc>
                  <a:txBody>
                    <a:bodyPr/>
                    <a:lstStyle/>
                    <a:p>
                      <a:pPr marL="0" marR="0">
                        <a:lnSpc>
                          <a:spcPct val="115000"/>
                        </a:lnSpc>
                        <a:spcBef>
                          <a:spcPts val="0"/>
                        </a:spcBef>
                        <a:spcAft>
                          <a:spcPts val="0"/>
                        </a:spcAft>
                      </a:pPr>
                      <a:r>
                        <a:rPr lang="en-US" sz="1200" dirty="0">
                          <a:effectLst/>
                        </a:rPr>
                        <a:t>2%</a:t>
                      </a:r>
                      <a:endParaRPr lang="en-US" sz="1200" dirty="0">
                        <a:effectLst/>
                        <a:latin typeface="Times New Roman"/>
                        <a:ea typeface="Calibri"/>
                      </a:endParaRPr>
                    </a:p>
                  </a:txBody>
                  <a:tcPr marL="45584" marR="45584" marT="0" marB="0"/>
                </a:tc>
                <a:tc>
                  <a:txBody>
                    <a:bodyPr/>
                    <a:lstStyle/>
                    <a:p>
                      <a:pPr marL="0" marR="0">
                        <a:lnSpc>
                          <a:spcPct val="115000"/>
                        </a:lnSpc>
                        <a:spcBef>
                          <a:spcPts val="0"/>
                        </a:spcBef>
                        <a:spcAft>
                          <a:spcPts val="0"/>
                        </a:spcAft>
                      </a:pPr>
                      <a:r>
                        <a:rPr lang="en-US" sz="1200" dirty="0">
                          <a:effectLst/>
                        </a:rPr>
                        <a:t>5%</a:t>
                      </a:r>
                      <a:endParaRPr lang="en-US" sz="1200" dirty="0">
                        <a:effectLst/>
                        <a:latin typeface="Times New Roman"/>
                        <a:ea typeface="Calibri"/>
                      </a:endParaRPr>
                    </a:p>
                  </a:txBody>
                  <a:tcPr marL="45584" marR="45584" marT="0" marB="0"/>
                </a:tc>
              </a:tr>
              <a:tr h="266700">
                <a:tc>
                  <a:txBody>
                    <a:bodyPr/>
                    <a:lstStyle/>
                    <a:p>
                      <a:pPr marL="0" marR="0">
                        <a:lnSpc>
                          <a:spcPct val="115000"/>
                        </a:lnSpc>
                        <a:spcBef>
                          <a:spcPts val="0"/>
                        </a:spcBef>
                        <a:spcAft>
                          <a:spcPts val="0"/>
                        </a:spcAft>
                      </a:pPr>
                      <a:r>
                        <a:rPr lang="en-US" sz="1200">
                          <a:effectLst/>
                        </a:rPr>
                        <a:t>White</a:t>
                      </a:r>
                      <a:endParaRPr lang="en-US" sz="1200">
                        <a:effectLst/>
                        <a:latin typeface="Times New Roman"/>
                        <a:ea typeface="Calibri"/>
                      </a:endParaRPr>
                    </a:p>
                  </a:txBody>
                  <a:tcPr marL="45584" marR="45584" marT="0" marB="0"/>
                </a:tc>
                <a:tc>
                  <a:txBody>
                    <a:bodyPr/>
                    <a:lstStyle/>
                    <a:p>
                      <a:pPr marL="0" marR="0">
                        <a:lnSpc>
                          <a:spcPct val="115000"/>
                        </a:lnSpc>
                        <a:spcBef>
                          <a:spcPts val="0"/>
                        </a:spcBef>
                        <a:spcAft>
                          <a:spcPts val="0"/>
                        </a:spcAft>
                      </a:pPr>
                      <a:r>
                        <a:rPr lang="en-US" sz="1200">
                          <a:effectLst/>
                        </a:rPr>
                        <a:t>46</a:t>
                      </a:r>
                      <a:endParaRPr lang="en-US" sz="1200">
                        <a:effectLst/>
                        <a:latin typeface="Times New Roman"/>
                        <a:ea typeface="Calibri"/>
                      </a:endParaRPr>
                    </a:p>
                  </a:txBody>
                  <a:tcPr marL="45584" marR="45584" marT="0" marB="0"/>
                </a:tc>
                <a:tc>
                  <a:txBody>
                    <a:bodyPr/>
                    <a:lstStyle/>
                    <a:p>
                      <a:pPr marL="0" marR="0">
                        <a:lnSpc>
                          <a:spcPct val="115000"/>
                        </a:lnSpc>
                        <a:spcBef>
                          <a:spcPts val="0"/>
                        </a:spcBef>
                        <a:spcAft>
                          <a:spcPts val="0"/>
                        </a:spcAft>
                      </a:pPr>
                      <a:r>
                        <a:rPr lang="en-US" sz="1200" dirty="0">
                          <a:effectLst/>
                        </a:rPr>
                        <a:t>77%</a:t>
                      </a:r>
                      <a:endParaRPr lang="en-US" sz="1200" dirty="0">
                        <a:effectLst/>
                        <a:latin typeface="Times New Roman"/>
                        <a:ea typeface="Calibri"/>
                      </a:endParaRPr>
                    </a:p>
                  </a:txBody>
                  <a:tcPr marL="45584" marR="45584" marT="0" marB="0"/>
                </a:tc>
                <a:tc>
                  <a:txBody>
                    <a:bodyPr/>
                    <a:lstStyle/>
                    <a:p>
                      <a:pPr marL="0" marR="0">
                        <a:lnSpc>
                          <a:spcPct val="115000"/>
                        </a:lnSpc>
                        <a:spcBef>
                          <a:spcPts val="0"/>
                        </a:spcBef>
                        <a:spcAft>
                          <a:spcPts val="0"/>
                        </a:spcAft>
                      </a:pPr>
                      <a:r>
                        <a:rPr lang="en-US" sz="1200" dirty="0">
                          <a:effectLst/>
                        </a:rPr>
                        <a:t>68%</a:t>
                      </a:r>
                      <a:endParaRPr lang="en-US" sz="1200" dirty="0">
                        <a:effectLst/>
                        <a:latin typeface="Times New Roman"/>
                        <a:ea typeface="Calibri"/>
                      </a:endParaRPr>
                    </a:p>
                  </a:txBody>
                  <a:tcPr marL="45584" marR="45584" marT="0" marB="0"/>
                </a:tc>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386503954"/>
              </p:ext>
            </p:extLst>
          </p:nvPr>
        </p:nvGraphicFramePr>
        <p:xfrm>
          <a:off x="457200" y="3962400"/>
          <a:ext cx="3810000" cy="1828799"/>
        </p:xfrm>
        <a:graphic>
          <a:graphicData uri="http://schemas.openxmlformats.org/drawingml/2006/table">
            <a:tbl>
              <a:tblPr firstRow="1" firstCol="1" bandRow="1">
                <a:tableStyleId>{5C22544A-7EE6-4342-B048-85BDC9FD1C3A}</a:tableStyleId>
              </a:tblPr>
              <a:tblGrid>
                <a:gridCol w="1270000"/>
                <a:gridCol w="1270000"/>
                <a:gridCol w="1270000"/>
              </a:tblGrid>
              <a:tr h="261257">
                <a:tc>
                  <a:txBody>
                    <a:bodyPr/>
                    <a:lstStyle/>
                    <a:p>
                      <a:pPr marL="0" marR="0">
                        <a:spcBef>
                          <a:spcPts val="0"/>
                        </a:spcBef>
                        <a:spcAft>
                          <a:spcPts val="0"/>
                        </a:spcAft>
                      </a:pPr>
                      <a:r>
                        <a:rPr lang="en-US" sz="1200" dirty="0">
                          <a:effectLst/>
                        </a:rPr>
                        <a:t>School Type</a:t>
                      </a:r>
                      <a:endParaRPr lang="en-US" sz="1200" dirty="0">
                        <a:effectLst/>
                        <a:latin typeface="Times New Roman"/>
                        <a:ea typeface="Calibri"/>
                      </a:endParaRPr>
                    </a:p>
                  </a:txBody>
                  <a:tcPr marL="68580" marR="68580" marT="0" marB="0"/>
                </a:tc>
                <a:tc>
                  <a:txBody>
                    <a:bodyPr/>
                    <a:lstStyle/>
                    <a:p>
                      <a:pPr marL="0" marR="0">
                        <a:spcBef>
                          <a:spcPts val="0"/>
                        </a:spcBef>
                        <a:spcAft>
                          <a:spcPts val="0"/>
                        </a:spcAft>
                      </a:pPr>
                      <a:r>
                        <a:rPr lang="en-US" sz="1200" dirty="0">
                          <a:effectLst/>
                        </a:rPr>
                        <a:t>N</a:t>
                      </a:r>
                      <a:endParaRPr lang="en-US" sz="1200" dirty="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Percent of total</a:t>
                      </a:r>
                      <a:endParaRPr lang="en-US" sz="1200">
                        <a:effectLst/>
                        <a:latin typeface="Times New Roman"/>
                        <a:ea typeface="Calibri"/>
                      </a:endParaRPr>
                    </a:p>
                  </a:txBody>
                  <a:tcPr marL="68580" marR="68580" marT="0" marB="0"/>
                </a:tc>
              </a:tr>
              <a:tr h="261257">
                <a:tc>
                  <a:txBody>
                    <a:bodyPr/>
                    <a:lstStyle/>
                    <a:p>
                      <a:pPr marL="0" marR="0">
                        <a:spcBef>
                          <a:spcPts val="0"/>
                        </a:spcBef>
                        <a:spcAft>
                          <a:spcPts val="0"/>
                        </a:spcAft>
                      </a:pPr>
                      <a:r>
                        <a:rPr lang="en-US" sz="1200">
                          <a:effectLst/>
                        </a:rPr>
                        <a:t>Public</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92</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64%</a:t>
                      </a:r>
                      <a:endParaRPr lang="en-US" sz="1200">
                        <a:effectLst/>
                        <a:latin typeface="Times New Roman"/>
                        <a:ea typeface="Calibri"/>
                      </a:endParaRPr>
                    </a:p>
                  </a:txBody>
                  <a:tcPr marL="68580" marR="68580" marT="0" marB="0"/>
                </a:tc>
              </a:tr>
              <a:tr h="261257">
                <a:tc>
                  <a:txBody>
                    <a:bodyPr/>
                    <a:lstStyle/>
                    <a:p>
                      <a:pPr marL="0" marR="0">
                        <a:spcBef>
                          <a:spcPts val="0"/>
                        </a:spcBef>
                        <a:spcAft>
                          <a:spcPts val="0"/>
                        </a:spcAft>
                      </a:pPr>
                      <a:r>
                        <a:rPr lang="en-US" sz="1200">
                          <a:effectLst/>
                        </a:rPr>
                        <a:t>Public Charter</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20</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14%</a:t>
                      </a:r>
                      <a:endParaRPr lang="en-US" sz="1200">
                        <a:effectLst/>
                        <a:latin typeface="Times New Roman"/>
                        <a:ea typeface="Calibri"/>
                      </a:endParaRPr>
                    </a:p>
                  </a:txBody>
                  <a:tcPr marL="68580" marR="68580" marT="0" marB="0"/>
                </a:tc>
              </a:tr>
              <a:tr h="261257">
                <a:tc>
                  <a:txBody>
                    <a:bodyPr/>
                    <a:lstStyle/>
                    <a:p>
                      <a:pPr marL="0" marR="0">
                        <a:spcBef>
                          <a:spcPts val="0"/>
                        </a:spcBef>
                        <a:spcAft>
                          <a:spcPts val="0"/>
                        </a:spcAft>
                      </a:pPr>
                      <a:r>
                        <a:rPr lang="en-US" sz="1200">
                          <a:effectLst/>
                        </a:rPr>
                        <a:t>Private</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27</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dirty="0">
                          <a:effectLst/>
                        </a:rPr>
                        <a:t>18%</a:t>
                      </a:r>
                      <a:endParaRPr lang="en-US" sz="1200" dirty="0">
                        <a:effectLst/>
                        <a:latin typeface="Times New Roman"/>
                        <a:ea typeface="Calibri"/>
                      </a:endParaRPr>
                    </a:p>
                  </a:txBody>
                  <a:tcPr marL="68580" marR="68580" marT="0" marB="0"/>
                </a:tc>
              </a:tr>
              <a:tr h="522514">
                <a:tc>
                  <a:txBody>
                    <a:bodyPr/>
                    <a:lstStyle/>
                    <a:p>
                      <a:pPr marL="0" marR="0">
                        <a:spcBef>
                          <a:spcPts val="0"/>
                        </a:spcBef>
                        <a:spcAft>
                          <a:spcPts val="0"/>
                        </a:spcAft>
                      </a:pPr>
                      <a:r>
                        <a:rPr lang="en-US" sz="1200">
                          <a:effectLst/>
                        </a:rPr>
                        <a:t>Home-schooled/Other</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5</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4%</a:t>
                      </a:r>
                      <a:endParaRPr lang="en-US" sz="1200">
                        <a:effectLst/>
                        <a:latin typeface="Times New Roman"/>
                        <a:ea typeface="Calibri"/>
                      </a:endParaRPr>
                    </a:p>
                  </a:txBody>
                  <a:tcPr marL="68580" marR="68580" marT="0" marB="0"/>
                </a:tc>
              </a:tr>
              <a:tr h="261257">
                <a:tc>
                  <a:txBody>
                    <a:bodyPr/>
                    <a:lstStyle/>
                    <a:p>
                      <a:pPr marL="0" marR="0">
                        <a:spcBef>
                          <a:spcPts val="0"/>
                        </a:spcBef>
                        <a:spcAft>
                          <a:spcPts val="0"/>
                        </a:spcAft>
                      </a:pPr>
                      <a:r>
                        <a:rPr lang="en-US" sz="1200">
                          <a:effectLst/>
                        </a:rPr>
                        <a:t> </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dirty="0">
                          <a:effectLst/>
                        </a:rPr>
                        <a:t> </a:t>
                      </a:r>
                      <a:endParaRPr lang="en-US" sz="1200" dirty="0">
                        <a:effectLst/>
                        <a:latin typeface="Times New Roman"/>
                        <a:ea typeface="Calibri"/>
                      </a:endParaRPr>
                    </a:p>
                  </a:txBody>
                  <a:tcPr marL="68580" marR="68580" marT="0" marB="0"/>
                </a:tc>
                <a:tc>
                  <a:txBody>
                    <a:bodyPr/>
                    <a:lstStyle/>
                    <a:p>
                      <a:pPr marL="0" marR="0">
                        <a:spcBef>
                          <a:spcPts val="0"/>
                        </a:spcBef>
                        <a:spcAft>
                          <a:spcPts val="0"/>
                        </a:spcAft>
                      </a:pPr>
                      <a:r>
                        <a:rPr lang="en-US" sz="1200" dirty="0">
                          <a:effectLst/>
                        </a:rPr>
                        <a:t> </a:t>
                      </a:r>
                      <a:endParaRPr lang="en-US" sz="1200" dirty="0">
                        <a:effectLst/>
                        <a:latin typeface="Times New Roman"/>
                        <a:ea typeface="Calibri"/>
                      </a:endParaRPr>
                    </a:p>
                  </a:txBody>
                  <a:tcPr marL="68580" marR="68580" marT="0" marB="0"/>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1393683325"/>
              </p:ext>
            </p:extLst>
          </p:nvPr>
        </p:nvGraphicFramePr>
        <p:xfrm>
          <a:off x="4495800" y="3962400"/>
          <a:ext cx="4107180" cy="1938528"/>
        </p:xfrm>
        <a:graphic>
          <a:graphicData uri="http://schemas.openxmlformats.org/drawingml/2006/table">
            <a:tbl>
              <a:tblPr firstRow="1" firstCol="1" bandRow="1">
                <a:tableStyleId>{5C22544A-7EE6-4342-B048-85BDC9FD1C3A}</a:tableStyleId>
              </a:tblPr>
              <a:tblGrid>
                <a:gridCol w="1026795"/>
                <a:gridCol w="1026795"/>
                <a:gridCol w="1026795"/>
                <a:gridCol w="1026795"/>
              </a:tblGrid>
              <a:tr h="502920">
                <a:tc>
                  <a:txBody>
                    <a:bodyPr/>
                    <a:lstStyle/>
                    <a:p>
                      <a:pPr marL="0" marR="0">
                        <a:spcBef>
                          <a:spcPts val="0"/>
                        </a:spcBef>
                        <a:spcAft>
                          <a:spcPts val="0"/>
                        </a:spcAft>
                      </a:pPr>
                      <a:r>
                        <a:rPr lang="en-US" sz="1200" dirty="0">
                          <a:effectLst/>
                        </a:rPr>
                        <a:t> </a:t>
                      </a:r>
                      <a:r>
                        <a:rPr lang="en-US" sz="1200" dirty="0" smtClean="0">
                          <a:effectLst/>
                        </a:rPr>
                        <a:t>School type</a:t>
                      </a:r>
                      <a:endParaRPr lang="en-US" sz="1200" dirty="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N in cohort</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Percent of Follow up cohort</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Percent represented by camp overall</a:t>
                      </a:r>
                      <a:endParaRPr lang="en-US" sz="1200">
                        <a:effectLst/>
                        <a:latin typeface="Times New Roman"/>
                        <a:ea typeface="Calibri"/>
                      </a:endParaRPr>
                    </a:p>
                  </a:txBody>
                  <a:tcPr marL="68580" marR="68580" marT="0" marB="0"/>
                </a:tc>
              </a:tr>
              <a:tr h="0">
                <a:tc>
                  <a:txBody>
                    <a:bodyPr/>
                    <a:lstStyle/>
                    <a:p>
                      <a:pPr marL="0" marR="0">
                        <a:lnSpc>
                          <a:spcPct val="115000"/>
                        </a:lnSpc>
                        <a:spcBef>
                          <a:spcPts val="0"/>
                        </a:spcBef>
                        <a:spcAft>
                          <a:spcPts val="0"/>
                        </a:spcAft>
                      </a:pPr>
                      <a:r>
                        <a:rPr lang="en-US" sz="1200" dirty="0">
                          <a:effectLst/>
                        </a:rPr>
                        <a:t>Public</a:t>
                      </a:r>
                      <a:endParaRPr lang="en-US" sz="1200" dirty="0">
                        <a:effectLst/>
                        <a:latin typeface="Times New Roman"/>
                        <a:ea typeface="Calibri"/>
                      </a:endParaRPr>
                    </a:p>
                  </a:txBody>
                  <a:tcPr marL="68580" marR="68580" marT="0" marB="0"/>
                </a:tc>
                <a:tc>
                  <a:txBody>
                    <a:bodyPr/>
                    <a:lstStyle/>
                    <a:p>
                      <a:pPr marL="0" marR="0">
                        <a:lnSpc>
                          <a:spcPct val="115000"/>
                        </a:lnSpc>
                        <a:spcBef>
                          <a:spcPts val="0"/>
                        </a:spcBef>
                        <a:spcAft>
                          <a:spcPts val="0"/>
                        </a:spcAft>
                      </a:pPr>
                      <a:r>
                        <a:rPr lang="en-US" sz="1200">
                          <a:effectLst/>
                        </a:rPr>
                        <a:t>36</a:t>
                      </a:r>
                      <a:endParaRPr lang="en-US" sz="1200">
                        <a:effectLst/>
                        <a:latin typeface="Times New Roman"/>
                        <a:ea typeface="Calibri"/>
                      </a:endParaRPr>
                    </a:p>
                  </a:txBody>
                  <a:tcPr marL="68580" marR="68580" marT="0" marB="0"/>
                </a:tc>
                <a:tc>
                  <a:txBody>
                    <a:bodyPr/>
                    <a:lstStyle/>
                    <a:p>
                      <a:pPr marL="0" marR="0">
                        <a:lnSpc>
                          <a:spcPct val="115000"/>
                        </a:lnSpc>
                        <a:spcBef>
                          <a:spcPts val="0"/>
                        </a:spcBef>
                        <a:spcAft>
                          <a:spcPts val="0"/>
                        </a:spcAft>
                      </a:pPr>
                      <a:r>
                        <a:rPr lang="en-US" sz="1200">
                          <a:effectLst/>
                        </a:rPr>
                        <a:t>60%</a:t>
                      </a:r>
                      <a:endParaRPr lang="en-US" sz="1200">
                        <a:effectLst/>
                        <a:latin typeface="Times New Roman"/>
                        <a:ea typeface="Calibri"/>
                      </a:endParaRPr>
                    </a:p>
                  </a:txBody>
                  <a:tcPr marL="68580" marR="68580" marT="0" marB="0"/>
                </a:tc>
                <a:tc>
                  <a:txBody>
                    <a:bodyPr/>
                    <a:lstStyle/>
                    <a:p>
                      <a:pPr marL="0" marR="0">
                        <a:lnSpc>
                          <a:spcPct val="115000"/>
                        </a:lnSpc>
                        <a:spcBef>
                          <a:spcPts val="0"/>
                        </a:spcBef>
                        <a:spcAft>
                          <a:spcPts val="0"/>
                        </a:spcAft>
                      </a:pPr>
                      <a:r>
                        <a:rPr lang="en-US" sz="1200">
                          <a:effectLst/>
                        </a:rPr>
                        <a:t>64%</a:t>
                      </a:r>
                      <a:endParaRPr lang="en-US" sz="1200">
                        <a:effectLst/>
                        <a:latin typeface="Times New Roman"/>
                        <a:ea typeface="Calibri"/>
                      </a:endParaRPr>
                    </a:p>
                  </a:txBody>
                  <a:tcPr marL="68580" marR="68580" marT="0" marB="0"/>
                </a:tc>
              </a:tr>
              <a:tr h="0">
                <a:tc>
                  <a:txBody>
                    <a:bodyPr/>
                    <a:lstStyle/>
                    <a:p>
                      <a:pPr marL="0" marR="0">
                        <a:lnSpc>
                          <a:spcPct val="115000"/>
                        </a:lnSpc>
                        <a:spcBef>
                          <a:spcPts val="0"/>
                        </a:spcBef>
                        <a:spcAft>
                          <a:spcPts val="0"/>
                        </a:spcAft>
                      </a:pPr>
                      <a:r>
                        <a:rPr lang="en-US" sz="1200">
                          <a:effectLst/>
                        </a:rPr>
                        <a:t>Public Charter</a:t>
                      </a:r>
                      <a:endParaRPr lang="en-US" sz="1200">
                        <a:effectLst/>
                        <a:latin typeface="Times New Roman"/>
                        <a:ea typeface="Calibri"/>
                      </a:endParaRPr>
                    </a:p>
                  </a:txBody>
                  <a:tcPr marL="68580" marR="68580" marT="0" marB="0"/>
                </a:tc>
                <a:tc>
                  <a:txBody>
                    <a:bodyPr/>
                    <a:lstStyle/>
                    <a:p>
                      <a:pPr marL="0" marR="0">
                        <a:lnSpc>
                          <a:spcPct val="115000"/>
                        </a:lnSpc>
                        <a:spcBef>
                          <a:spcPts val="0"/>
                        </a:spcBef>
                        <a:spcAft>
                          <a:spcPts val="0"/>
                        </a:spcAft>
                      </a:pPr>
                      <a:r>
                        <a:rPr lang="en-US" sz="1200">
                          <a:effectLst/>
                        </a:rPr>
                        <a:t>10</a:t>
                      </a:r>
                      <a:endParaRPr lang="en-US" sz="1200">
                        <a:effectLst/>
                        <a:latin typeface="Times New Roman"/>
                        <a:ea typeface="Calibri"/>
                      </a:endParaRPr>
                    </a:p>
                  </a:txBody>
                  <a:tcPr marL="68580" marR="68580" marT="0" marB="0"/>
                </a:tc>
                <a:tc>
                  <a:txBody>
                    <a:bodyPr/>
                    <a:lstStyle/>
                    <a:p>
                      <a:pPr marL="0" marR="0">
                        <a:lnSpc>
                          <a:spcPct val="115000"/>
                        </a:lnSpc>
                        <a:spcBef>
                          <a:spcPts val="0"/>
                        </a:spcBef>
                        <a:spcAft>
                          <a:spcPts val="0"/>
                        </a:spcAft>
                      </a:pPr>
                      <a:r>
                        <a:rPr lang="en-US" sz="1200">
                          <a:effectLst/>
                        </a:rPr>
                        <a:t>17%</a:t>
                      </a:r>
                      <a:endParaRPr lang="en-US" sz="1200">
                        <a:effectLst/>
                        <a:latin typeface="Times New Roman"/>
                        <a:ea typeface="Calibri"/>
                      </a:endParaRPr>
                    </a:p>
                  </a:txBody>
                  <a:tcPr marL="68580" marR="68580" marT="0" marB="0"/>
                </a:tc>
                <a:tc>
                  <a:txBody>
                    <a:bodyPr/>
                    <a:lstStyle/>
                    <a:p>
                      <a:pPr marL="0" marR="0">
                        <a:lnSpc>
                          <a:spcPct val="115000"/>
                        </a:lnSpc>
                        <a:spcBef>
                          <a:spcPts val="0"/>
                        </a:spcBef>
                        <a:spcAft>
                          <a:spcPts val="0"/>
                        </a:spcAft>
                      </a:pPr>
                      <a:r>
                        <a:rPr lang="en-US" sz="1200">
                          <a:effectLst/>
                        </a:rPr>
                        <a:t>14%</a:t>
                      </a:r>
                      <a:endParaRPr lang="en-US" sz="1200">
                        <a:effectLst/>
                        <a:latin typeface="Times New Roman"/>
                        <a:ea typeface="Calibri"/>
                      </a:endParaRPr>
                    </a:p>
                  </a:txBody>
                  <a:tcPr marL="68580" marR="68580" marT="0" marB="0"/>
                </a:tc>
              </a:tr>
              <a:tr h="0">
                <a:tc>
                  <a:txBody>
                    <a:bodyPr/>
                    <a:lstStyle/>
                    <a:p>
                      <a:pPr marL="0" marR="0">
                        <a:lnSpc>
                          <a:spcPct val="115000"/>
                        </a:lnSpc>
                        <a:spcBef>
                          <a:spcPts val="0"/>
                        </a:spcBef>
                        <a:spcAft>
                          <a:spcPts val="0"/>
                        </a:spcAft>
                      </a:pPr>
                      <a:r>
                        <a:rPr lang="en-US" sz="1200">
                          <a:effectLst/>
                        </a:rPr>
                        <a:t>Private</a:t>
                      </a:r>
                      <a:endParaRPr lang="en-US" sz="1200">
                        <a:effectLst/>
                        <a:latin typeface="Times New Roman"/>
                        <a:ea typeface="Calibri"/>
                      </a:endParaRPr>
                    </a:p>
                  </a:txBody>
                  <a:tcPr marL="68580" marR="68580" marT="0" marB="0"/>
                </a:tc>
                <a:tc>
                  <a:txBody>
                    <a:bodyPr/>
                    <a:lstStyle/>
                    <a:p>
                      <a:pPr marL="0" marR="0">
                        <a:lnSpc>
                          <a:spcPct val="115000"/>
                        </a:lnSpc>
                        <a:spcBef>
                          <a:spcPts val="0"/>
                        </a:spcBef>
                        <a:spcAft>
                          <a:spcPts val="0"/>
                        </a:spcAft>
                      </a:pPr>
                      <a:r>
                        <a:rPr lang="en-US" sz="1200">
                          <a:effectLst/>
                        </a:rPr>
                        <a:t>11</a:t>
                      </a:r>
                      <a:endParaRPr lang="en-US" sz="1200">
                        <a:effectLst/>
                        <a:latin typeface="Times New Roman"/>
                        <a:ea typeface="Calibri"/>
                      </a:endParaRPr>
                    </a:p>
                  </a:txBody>
                  <a:tcPr marL="68580" marR="68580" marT="0" marB="0"/>
                </a:tc>
                <a:tc>
                  <a:txBody>
                    <a:bodyPr/>
                    <a:lstStyle/>
                    <a:p>
                      <a:pPr marL="0" marR="0">
                        <a:lnSpc>
                          <a:spcPct val="115000"/>
                        </a:lnSpc>
                        <a:spcBef>
                          <a:spcPts val="0"/>
                        </a:spcBef>
                        <a:spcAft>
                          <a:spcPts val="0"/>
                        </a:spcAft>
                      </a:pPr>
                      <a:r>
                        <a:rPr lang="en-US" sz="1200">
                          <a:effectLst/>
                        </a:rPr>
                        <a:t>18%</a:t>
                      </a:r>
                      <a:endParaRPr lang="en-US" sz="1200">
                        <a:effectLst/>
                        <a:latin typeface="Times New Roman"/>
                        <a:ea typeface="Calibri"/>
                      </a:endParaRPr>
                    </a:p>
                  </a:txBody>
                  <a:tcPr marL="68580" marR="68580" marT="0" marB="0"/>
                </a:tc>
                <a:tc>
                  <a:txBody>
                    <a:bodyPr/>
                    <a:lstStyle/>
                    <a:p>
                      <a:pPr marL="0" marR="0">
                        <a:lnSpc>
                          <a:spcPct val="115000"/>
                        </a:lnSpc>
                        <a:spcBef>
                          <a:spcPts val="0"/>
                        </a:spcBef>
                        <a:spcAft>
                          <a:spcPts val="0"/>
                        </a:spcAft>
                      </a:pPr>
                      <a:r>
                        <a:rPr lang="en-US" sz="1200">
                          <a:effectLst/>
                        </a:rPr>
                        <a:t>18%</a:t>
                      </a:r>
                      <a:endParaRPr lang="en-US" sz="1200">
                        <a:effectLst/>
                        <a:latin typeface="Times New Roman"/>
                        <a:ea typeface="Calibri"/>
                      </a:endParaRPr>
                    </a:p>
                  </a:txBody>
                  <a:tcPr marL="68580" marR="68580" marT="0" marB="0"/>
                </a:tc>
              </a:tr>
              <a:tr h="0">
                <a:tc>
                  <a:txBody>
                    <a:bodyPr/>
                    <a:lstStyle/>
                    <a:p>
                      <a:pPr marL="0" marR="0">
                        <a:spcBef>
                          <a:spcPts val="0"/>
                        </a:spcBef>
                        <a:spcAft>
                          <a:spcPts val="0"/>
                        </a:spcAft>
                      </a:pPr>
                      <a:r>
                        <a:rPr lang="en-US" sz="1200">
                          <a:effectLst/>
                        </a:rPr>
                        <a:t>Home school </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5%</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dirty="0">
                          <a:effectLst/>
                        </a:rPr>
                        <a:t>4%</a:t>
                      </a:r>
                      <a:endParaRPr lang="en-US" sz="1200" dirty="0">
                        <a:effectLst/>
                        <a:latin typeface="Times New Roman"/>
                        <a:ea typeface="Calibri"/>
                      </a:endParaRPr>
                    </a:p>
                  </a:txBody>
                  <a:tcPr marL="68580" marR="68580" marT="0" marB="0"/>
                </a:tc>
              </a:tr>
            </a:tbl>
          </a:graphicData>
        </a:graphic>
      </p:graphicFrame>
    </p:spTree>
    <p:extLst>
      <p:ext uri="{BB962C8B-B14F-4D97-AF65-F5344CB8AC3E}">
        <p14:creationId xmlns:p14="http://schemas.microsoft.com/office/powerpoint/2010/main" val="22903021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868362"/>
          </a:xfrm>
        </p:spPr>
        <p:txBody>
          <a:bodyPr/>
          <a:lstStyle/>
          <a:p>
            <a:r>
              <a:rPr lang="en-US" dirty="0" smtClean="0"/>
              <a:t>Breakdown of Respondents </a:t>
            </a:r>
            <a:endParaRPr lang="en-US" dirty="0"/>
          </a:p>
        </p:txBody>
      </p:sp>
      <p:sp>
        <p:nvSpPr>
          <p:cNvPr id="9" name="Text Placeholder 8"/>
          <p:cNvSpPr>
            <a:spLocks noGrp="1"/>
          </p:cNvSpPr>
          <p:nvPr>
            <p:ph type="body" idx="1"/>
          </p:nvPr>
        </p:nvSpPr>
        <p:spPr>
          <a:xfrm>
            <a:off x="533400" y="1066800"/>
            <a:ext cx="4040188" cy="639762"/>
          </a:xfrm>
        </p:spPr>
        <p:txBody>
          <a:bodyPr>
            <a:normAutofit fontScale="92500" lnSpcReduction="10000"/>
          </a:bodyPr>
          <a:lstStyle/>
          <a:p>
            <a:r>
              <a:rPr lang="en-US" dirty="0" smtClean="0"/>
              <a:t>Year of Camp Participant Represented by Longitudinal Cohort</a:t>
            </a:r>
            <a:endParaRPr lang="en-US" dirty="0"/>
          </a:p>
        </p:txBody>
      </p:sp>
      <p:sp>
        <p:nvSpPr>
          <p:cNvPr id="11" name="Text Placeholder 10"/>
          <p:cNvSpPr>
            <a:spLocks noGrp="1"/>
          </p:cNvSpPr>
          <p:nvPr>
            <p:ph type="body" sz="quarter" idx="3"/>
          </p:nvPr>
        </p:nvSpPr>
        <p:spPr>
          <a:xfrm>
            <a:off x="4724400" y="1066800"/>
            <a:ext cx="4041775" cy="639762"/>
          </a:xfrm>
        </p:spPr>
        <p:txBody>
          <a:bodyPr>
            <a:normAutofit fontScale="92500" lnSpcReduction="10000"/>
          </a:bodyPr>
          <a:lstStyle/>
          <a:p>
            <a:r>
              <a:rPr lang="en-US" dirty="0" smtClean="0"/>
              <a:t>2009 Grade levels at time of contact (n= 29)</a:t>
            </a:r>
            <a:endParaRPr lang="en-US" dirty="0"/>
          </a:p>
        </p:txBody>
      </p:sp>
      <p:graphicFrame>
        <p:nvGraphicFramePr>
          <p:cNvPr id="13" name="Content Placeholder 12"/>
          <p:cNvGraphicFramePr>
            <a:graphicFrameLocks noGrp="1"/>
          </p:cNvGraphicFramePr>
          <p:nvPr>
            <p:ph sz="quarter" idx="13"/>
            <p:extLst>
              <p:ext uri="{D42A27DB-BD31-4B8C-83A1-F6EECF244321}">
                <p14:modId xmlns:p14="http://schemas.microsoft.com/office/powerpoint/2010/main" val="288969225"/>
              </p:ext>
            </p:extLst>
          </p:nvPr>
        </p:nvGraphicFramePr>
        <p:xfrm>
          <a:off x="457200" y="1752600"/>
          <a:ext cx="4040188" cy="2374284"/>
        </p:xfrm>
        <a:graphic>
          <a:graphicData uri="http://schemas.openxmlformats.org/drawingml/2006/table">
            <a:tbl>
              <a:tblPr firstRow="1" firstCol="1" bandRow="1">
                <a:tableStyleId>{5C22544A-7EE6-4342-B048-85BDC9FD1C3A}</a:tableStyleId>
              </a:tblPr>
              <a:tblGrid>
                <a:gridCol w="1010047"/>
                <a:gridCol w="1010047"/>
                <a:gridCol w="1010047"/>
                <a:gridCol w="1010047"/>
              </a:tblGrid>
              <a:tr h="752967">
                <a:tc>
                  <a:txBody>
                    <a:bodyPr/>
                    <a:lstStyle/>
                    <a:p>
                      <a:pPr marL="0" marR="0">
                        <a:lnSpc>
                          <a:spcPct val="115000"/>
                        </a:lnSpc>
                        <a:spcBef>
                          <a:spcPts val="0"/>
                        </a:spcBef>
                        <a:spcAft>
                          <a:spcPts val="0"/>
                        </a:spcAft>
                      </a:pPr>
                      <a:r>
                        <a:rPr lang="en-US" sz="1200" dirty="0">
                          <a:effectLst/>
                        </a:rPr>
                        <a:t> </a:t>
                      </a:r>
                      <a:endParaRPr lang="en-US" sz="1200" dirty="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dirty="0">
                          <a:effectLst/>
                        </a:rPr>
                        <a:t>N in cohort</a:t>
                      </a:r>
                      <a:endParaRPr lang="en-US" sz="1200" dirty="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dirty="0">
                          <a:effectLst/>
                        </a:rPr>
                        <a:t>Actual number who participated that year</a:t>
                      </a:r>
                      <a:endParaRPr lang="en-US" sz="1200" dirty="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a:effectLst/>
                        </a:rPr>
                        <a:t>Response rate per year</a:t>
                      </a:r>
                      <a:endParaRPr lang="en-US" sz="1200">
                        <a:effectLst/>
                        <a:latin typeface="Times New Roman"/>
                        <a:ea typeface="Calibri"/>
                      </a:endParaRPr>
                    </a:p>
                  </a:txBody>
                  <a:tcPr marL="45566" marR="45566" marT="0" marB="0"/>
                </a:tc>
              </a:tr>
              <a:tr h="255506">
                <a:tc>
                  <a:txBody>
                    <a:bodyPr/>
                    <a:lstStyle/>
                    <a:p>
                      <a:pPr marL="0" marR="0">
                        <a:lnSpc>
                          <a:spcPct val="115000"/>
                        </a:lnSpc>
                        <a:spcBef>
                          <a:spcPts val="0"/>
                        </a:spcBef>
                        <a:spcAft>
                          <a:spcPts val="0"/>
                        </a:spcAft>
                      </a:pPr>
                      <a:r>
                        <a:rPr lang="en-US" sz="1200">
                          <a:effectLst/>
                        </a:rPr>
                        <a:t>2006</a:t>
                      </a:r>
                      <a:endParaRPr lang="en-US" sz="120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a:effectLst/>
                        </a:rPr>
                        <a:t>10</a:t>
                      </a:r>
                      <a:endParaRPr lang="en-US" sz="120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dirty="0">
                          <a:effectLst/>
                        </a:rPr>
                        <a:t>16</a:t>
                      </a:r>
                      <a:endParaRPr lang="en-US" sz="1200" dirty="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a:effectLst/>
                        </a:rPr>
                        <a:t>62.5%</a:t>
                      </a:r>
                      <a:endParaRPr lang="en-US" sz="1200">
                        <a:effectLst/>
                        <a:latin typeface="Times New Roman"/>
                        <a:ea typeface="Calibri"/>
                      </a:endParaRPr>
                    </a:p>
                  </a:txBody>
                  <a:tcPr marL="45566" marR="45566" marT="0" marB="0"/>
                </a:tc>
              </a:tr>
              <a:tr h="255506">
                <a:tc>
                  <a:txBody>
                    <a:bodyPr/>
                    <a:lstStyle/>
                    <a:p>
                      <a:pPr marL="0" marR="0">
                        <a:lnSpc>
                          <a:spcPct val="115000"/>
                        </a:lnSpc>
                        <a:spcBef>
                          <a:spcPts val="0"/>
                        </a:spcBef>
                        <a:spcAft>
                          <a:spcPts val="0"/>
                        </a:spcAft>
                      </a:pPr>
                      <a:r>
                        <a:rPr lang="en-US" sz="1200">
                          <a:effectLst/>
                        </a:rPr>
                        <a:t>2007</a:t>
                      </a:r>
                      <a:endParaRPr lang="en-US" sz="120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a:effectLst/>
                        </a:rPr>
                        <a:t>17</a:t>
                      </a:r>
                      <a:endParaRPr lang="en-US" sz="120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dirty="0">
                          <a:effectLst/>
                        </a:rPr>
                        <a:t>32</a:t>
                      </a:r>
                      <a:endParaRPr lang="en-US" sz="1200" dirty="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a:effectLst/>
                        </a:rPr>
                        <a:t>53%</a:t>
                      </a:r>
                      <a:endParaRPr lang="en-US" sz="1200">
                        <a:effectLst/>
                        <a:latin typeface="Times New Roman"/>
                        <a:ea typeface="Calibri"/>
                      </a:endParaRPr>
                    </a:p>
                  </a:txBody>
                  <a:tcPr marL="45566" marR="45566" marT="0" marB="0"/>
                </a:tc>
              </a:tr>
              <a:tr h="255506">
                <a:tc>
                  <a:txBody>
                    <a:bodyPr/>
                    <a:lstStyle/>
                    <a:p>
                      <a:pPr marL="0" marR="0">
                        <a:lnSpc>
                          <a:spcPct val="115000"/>
                        </a:lnSpc>
                        <a:spcBef>
                          <a:spcPts val="0"/>
                        </a:spcBef>
                        <a:spcAft>
                          <a:spcPts val="0"/>
                        </a:spcAft>
                      </a:pPr>
                      <a:r>
                        <a:rPr lang="en-US" sz="1200">
                          <a:effectLst/>
                        </a:rPr>
                        <a:t>2008</a:t>
                      </a:r>
                      <a:endParaRPr lang="en-US" sz="120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a:effectLst/>
                        </a:rPr>
                        <a:t>23</a:t>
                      </a:r>
                      <a:endParaRPr lang="en-US" sz="120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dirty="0">
                          <a:effectLst/>
                        </a:rPr>
                        <a:t>32</a:t>
                      </a:r>
                      <a:endParaRPr lang="en-US" sz="1200" dirty="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a:effectLst/>
                        </a:rPr>
                        <a:t>72%</a:t>
                      </a:r>
                      <a:endParaRPr lang="en-US" sz="1200">
                        <a:effectLst/>
                        <a:latin typeface="Times New Roman"/>
                        <a:ea typeface="Calibri"/>
                      </a:endParaRPr>
                    </a:p>
                  </a:txBody>
                  <a:tcPr marL="45566" marR="45566" marT="0" marB="0"/>
                </a:tc>
              </a:tr>
              <a:tr h="255506">
                <a:tc>
                  <a:txBody>
                    <a:bodyPr/>
                    <a:lstStyle/>
                    <a:p>
                      <a:pPr marL="0" marR="0">
                        <a:lnSpc>
                          <a:spcPct val="115000"/>
                        </a:lnSpc>
                        <a:spcBef>
                          <a:spcPts val="0"/>
                        </a:spcBef>
                        <a:spcAft>
                          <a:spcPts val="0"/>
                        </a:spcAft>
                      </a:pPr>
                      <a:r>
                        <a:rPr lang="en-US" sz="1200">
                          <a:effectLst/>
                        </a:rPr>
                        <a:t>2009</a:t>
                      </a:r>
                      <a:endParaRPr lang="en-US" sz="120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a:effectLst/>
                        </a:rPr>
                        <a:t>11</a:t>
                      </a:r>
                      <a:endParaRPr lang="en-US" sz="120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dirty="0">
                          <a:effectLst/>
                        </a:rPr>
                        <a:t>32</a:t>
                      </a:r>
                      <a:endParaRPr lang="en-US" sz="1200" dirty="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dirty="0">
                          <a:effectLst/>
                        </a:rPr>
                        <a:t>34%</a:t>
                      </a:r>
                      <a:endParaRPr lang="en-US" sz="1200" dirty="0">
                        <a:effectLst/>
                        <a:latin typeface="Times New Roman"/>
                        <a:ea typeface="Calibri"/>
                      </a:endParaRPr>
                    </a:p>
                  </a:txBody>
                  <a:tcPr marL="45566" marR="45566" marT="0" marB="0"/>
                </a:tc>
              </a:tr>
              <a:tr h="255506">
                <a:tc>
                  <a:txBody>
                    <a:bodyPr/>
                    <a:lstStyle/>
                    <a:p>
                      <a:pPr marL="0" marR="0">
                        <a:lnSpc>
                          <a:spcPct val="115000"/>
                        </a:lnSpc>
                        <a:spcBef>
                          <a:spcPts val="0"/>
                        </a:spcBef>
                        <a:spcAft>
                          <a:spcPts val="0"/>
                        </a:spcAft>
                      </a:pPr>
                      <a:r>
                        <a:rPr lang="en-US" sz="1200">
                          <a:effectLst/>
                        </a:rPr>
                        <a:t>2010</a:t>
                      </a:r>
                      <a:endParaRPr lang="en-US" sz="120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a:effectLst/>
                        </a:rPr>
                        <a:t>11</a:t>
                      </a:r>
                      <a:endParaRPr lang="en-US" sz="120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a:effectLst/>
                        </a:rPr>
                        <a:t>36</a:t>
                      </a:r>
                      <a:endParaRPr lang="en-US" sz="120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dirty="0">
                          <a:effectLst/>
                        </a:rPr>
                        <a:t>31%</a:t>
                      </a:r>
                      <a:endParaRPr lang="en-US" sz="1200" dirty="0">
                        <a:effectLst/>
                        <a:latin typeface="Times New Roman"/>
                        <a:ea typeface="Calibri"/>
                      </a:endParaRPr>
                    </a:p>
                  </a:txBody>
                  <a:tcPr marL="45566" marR="45566" marT="0" marB="0"/>
                </a:tc>
              </a:tr>
              <a:tr h="255506">
                <a:tc>
                  <a:txBody>
                    <a:bodyPr/>
                    <a:lstStyle/>
                    <a:p>
                      <a:pPr marL="0" marR="0">
                        <a:lnSpc>
                          <a:spcPct val="115000"/>
                        </a:lnSpc>
                        <a:spcBef>
                          <a:spcPts val="0"/>
                        </a:spcBef>
                        <a:spcAft>
                          <a:spcPts val="0"/>
                        </a:spcAft>
                      </a:pPr>
                      <a:r>
                        <a:rPr lang="en-US" sz="1200">
                          <a:effectLst/>
                        </a:rPr>
                        <a:t>2011</a:t>
                      </a:r>
                      <a:endParaRPr lang="en-US" sz="120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a:effectLst/>
                        </a:rPr>
                        <a:t>10</a:t>
                      </a:r>
                      <a:endParaRPr lang="en-US" sz="120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a:effectLst/>
                        </a:rPr>
                        <a:t>32</a:t>
                      </a:r>
                      <a:endParaRPr lang="en-US" sz="1200">
                        <a:effectLst/>
                        <a:latin typeface="Times New Roman"/>
                        <a:ea typeface="Calibri"/>
                      </a:endParaRPr>
                    </a:p>
                  </a:txBody>
                  <a:tcPr marL="45566" marR="45566" marT="0" marB="0"/>
                </a:tc>
                <a:tc>
                  <a:txBody>
                    <a:bodyPr/>
                    <a:lstStyle/>
                    <a:p>
                      <a:pPr marL="0" marR="0">
                        <a:lnSpc>
                          <a:spcPct val="115000"/>
                        </a:lnSpc>
                        <a:spcBef>
                          <a:spcPts val="0"/>
                        </a:spcBef>
                        <a:spcAft>
                          <a:spcPts val="0"/>
                        </a:spcAft>
                      </a:pPr>
                      <a:r>
                        <a:rPr lang="en-US" sz="1200" dirty="0">
                          <a:effectLst/>
                        </a:rPr>
                        <a:t>31%</a:t>
                      </a:r>
                      <a:endParaRPr lang="en-US" sz="1200" dirty="0">
                        <a:effectLst/>
                        <a:latin typeface="Times New Roman"/>
                        <a:ea typeface="Calibri"/>
                      </a:endParaRPr>
                    </a:p>
                  </a:txBody>
                  <a:tcPr marL="45566" marR="45566" marT="0" marB="0"/>
                </a:tc>
              </a:tr>
            </a:tbl>
          </a:graphicData>
        </a:graphic>
      </p:graphicFrame>
      <p:graphicFrame>
        <p:nvGraphicFramePr>
          <p:cNvPr id="14" name="Content Placeholder 13"/>
          <p:cNvGraphicFramePr>
            <a:graphicFrameLocks noGrp="1"/>
          </p:cNvGraphicFramePr>
          <p:nvPr>
            <p:ph sz="quarter" idx="14"/>
            <p:extLst>
              <p:ext uri="{D42A27DB-BD31-4B8C-83A1-F6EECF244321}">
                <p14:modId xmlns:p14="http://schemas.microsoft.com/office/powerpoint/2010/main" val="3838793752"/>
              </p:ext>
            </p:extLst>
          </p:nvPr>
        </p:nvGraphicFramePr>
        <p:xfrm>
          <a:off x="4648200" y="1752600"/>
          <a:ext cx="4041774" cy="2276000"/>
        </p:xfrm>
        <a:graphic>
          <a:graphicData uri="http://schemas.openxmlformats.org/drawingml/2006/table">
            <a:tbl>
              <a:tblPr firstRow="1" firstCol="1" bandRow="1">
                <a:tableStyleId>{5C22544A-7EE6-4342-B048-85BDC9FD1C3A}</a:tableStyleId>
              </a:tblPr>
              <a:tblGrid>
                <a:gridCol w="1347258"/>
                <a:gridCol w="1347258"/>
                <a:gridCol w="1347258"/>
              </a:tblGrid>
              <a:tr h="284500">
                <a:tc>
                  <a:txBody>
                    <a:bodyPr/>
                    <a:lstStyle/>
                    <a:p>
                      <a:pPr marL="0" marR="0">
                        <a:spcBef>
                          <a:spcPts val="0"/>
                        </a:spcBef>
                        <a:spcAft>
                          <a:spcPts val="0"/>
                        </a:spcAft>
                      </a:pPr>
                      <a:r>
                        <a:rPr lang="en-US" sz="1200" dirty="0">
                          <a:effectLst/>
                        </a:rPr>
                        <a:t>Grade Level</a:t>
                      </a:r>
                      <a:endParaRPr lang="en-US" sz="1200" dirty="0">
                        <a:effectLst/>
                        <a:latin typeface="Times New Roman"/>
                        <a:ea typeface="Calibri"/>
                      </a:endParaRPr>
                    </a:p>
                  </a:txBody>
                  <a:tcPr marL="45584" marR="45584" marT="0" marB="0"/>
                </a:tc>
                <a:tc>
                  <a:txBody>
                    <a:bodyPr/>
                    <a:lstStyle/>
                    <a:p>
                      <a:pPr marL="0" marR="0">
                        <a:spcBef>
                          <a:spcPts val="0"/>
                        </a:spcBef>
                        <a:spcAft>
                          <a:spcPts val="0"/>
                        </a:spcAft>
                      </a:pPr>
                      <a:r>
                        <a:rPr lang="en-US" sz="1200">
                          <a:effectLst/>
                        </a:rPr>
                        <a:t>Number</a:t>
                      </a:r>
                      <a:endParaRPr lang="en-US" sz="1200">
                        <a:effectLst/>
                        <a:latin typeface="Times New Roman"/>
                        <a:ea typeface="Calibri"/>
                      </a:endParaRPr>
                    </a:p>
                  </a:txBody>
                  <a:tcPr marL="45584" marR="45584" marT="0" marB="0"/>
                </a:tc>
                <a:tc>
                  <a:txBody>
                    <a:bodyPr/>
                    <a:lstStyle/>
                    <a:p>
                      <a:pPr marL="0" marR="0">
                        <a:spcBef>
                          <a:spcPts val="0"/>
                        </a:spcBef>
                        <a:spcAft>
                          <a:spcPts val="0"/>
                        </a:spcAft>
                      </a:pPr>
                      <a:r>
                        <a:rPr lang="en-US" sz="1200">
                          <a:effectLst/>
                        </a:rPr>
                        <a:t>Percent of total</a:t>
                      </a:r>
                      <a:endParaRPr lang="en-US" sz="1200">
                        <a:effectLst/>
                        <a:latin typeface="Times New Roman"/>
                        <a:ea typeface="Calibri"/>
                      </a:endParaRPr>
                    </a:p>
                  </a:txBody>
                  <a:tcPr marL="45584" marR="45584" marT="0" marB="0"/>
                </a:tc>
              </a:tr>
              <a:tr h="284500">
                <a:tc>
                  <a:txBody>
                    <a:bodyPr/>
                    <a:lstStyle/>
                    <a:p>
                      <a:pPr marL="0" marR="0">
                        <a:spcBef>
                          <a:spcPts val="0"/>
                        </a:spcBef>
                        <a:spcAft>
                          <a:spcPts val="0"/>
                        </a:spcAft>
                      </a:pPr>
                      <a:r>
                        <a:rPr lang="en-US" sz="1200" dirty="0">
                          <a:effectLst/>
                        </a:rPr>
                        <a:t>6</a:t>
                      </a:r>
                      <a:endParaRPr lang="en-US" sz="1200" dirty="0">
                        <a:effectLst/>
                        <a:latin typeface="Times New Roman"/>
                        <a:ea typeface="Calibri"/>
                      </a:endParaRPr>
                    </a:p>
                  </a:txBody>
                  <a:tcPr marL="45584" marR="45584" marT="0" marB="0"/>
                </a:tc>
                <a:tc>
                  <a:txBody>
                    <a:bodyPr/>
                    <a:lstStyle/>
                    <a:p>
                      <a:pPr marL="0" marR="0">
                        <a:spcBef>
                          <a:spcPts val="0"/>
                        </a:spcBef>
                        <a:spcAft>
                          <a:spcPts val="0"/>
                        </a:spcAft>
                      </a:pPr>
                      <a:r>
                        <a:rPr lang="en-US" sz="1200" dirty="0">
                          <a:effectLst/>
                        </a:rPr>
                        <a:t>3</a:t>
                      </a:r>
                      <a:endParaRPr lang="en-US" sz="1200" dirty="0">
                        <a:effectLst/>
                        <a:latin typeface="Times New Roman"/>
                        <a:ea typeface="Calibri"/>
                      </a:endParaRPr>
                    </a:p>
                  </a:txBody>
                  <a:tcPr marL="45584" marR="45584" marT="0" marB="0"/>
                </a:tc>
                <a:tc>
                  <a:txBody>
                    <a:bodyPr/>
                    <a:lstStyle/>
                    <a:p>
                      <a:pPr marL="0" marR="0">
                        <a:spcBef>
                          <a:spcPts val="0"/>
                        </a:spcBef>
                        <a:spcAft>
                          <a:spcPts val="0"/>
                        </a:spcAft>
                      </a:pPr>
                      <a:r>
                        <a:rPr lang="en-US" sz="1200">
                          <a:effectLst/>
                        </a:rPr>
                        <a:t>10%</a:t>
                      </a:r>
                      <a:endParaRPr lang="en-US" sz="1200">
                        <a:effectLst/>
                        <a:latin typeface="Times New Roman"/>
                        <a:ea typeface="Calibri"/>
                      </a:endParaRPr>
                    </a:p>
                  </a:txBody>
                  <a:tcPr marL="45584" marR="45584" marT="0" marB="0"/>
                </a:tc>
              </a:tr>
              <a:tr h="284500">
                <a:tc>
                  <a:txBody>
                    <a:bodyPr/>
                    <a:lstStyle/>
                    <a:p>
                      <a:pPr marL="0" marR="0">
                        <a:spcBef>
                          <a:spcPts val="0"/>
                        </a:spcBef>
                        <a:spcAft>
                          <a:spcPts val="0"/>
                        </a:spcAft>
                      </a:pPr>
                      <a:r>
                        <a:rPr lang="en-US" sz="1200" dirty="0">
                          <a:effectLst/>
                        </a:rPr>
                        <a:t>7</a:t>
                      </a:r>
                      <a:endParaRPr lang="en-US" sz="1200" dirty="0">
                        <a:effectLst/>
                        <a:latin typeface="Times New Roman"/>
                        <a:ea typeface="Calibri"/>
                      </a:endParaRPr>
                    </a:p>
                  </a:txBody>
                  <a:tcPr marL="45584" marR="45584" marT="0" marB="0"/>
                </a:tc>
                <a:tc>
                  <a:txBody>
                    <a:bodyPr/>
                    <a:lstStyle/>
                    <a:p>
                      <a:pPr marL="0" marR="0">
                        <a:spcBef>
                          <a:spcPts val="0"/>
                        </a:spcBef>
                        <a:spcAft>
                          <a:spcPts val="0"/>
                        </a:spcAft>
                      </a:pPr>
                      <a:r>
                        <a:rPr lang="en-US" sz="1200" dirty="0">
                          <a:effectLst/>
                        </a:rPr>
                        <a:t>7</a:t>
                      </a:r>
                      <a:endParaRPr lang="en-US" sz="1200" dirty="0">
                        <a:effectLst/>
                        <a:latin typeface="Times New Roman"/>
                        <a:ea typeface="Calibri"/>
                      </a:endParaRPr>
                    </a:p>
                  </a:txBody>
                  <a:tcPr marL="45584" marR="45584" marT="0" marB="0"/>
                </a:tc>
                <a:tc>
                  <a:txBody>
                    <a:bodyPr/>
                    <a:lstStyle/>
                    <a:p>
                      <a:pPr marL="0" marR="0">
                        <a:spcBef>
                          <a:spcPts val="0"/>
                        </a:spcBef>
                        <a:spcAft>
                          <a:spcPts val="0"/>
                        </a:spcAft>
                      </a:pPr>
                      <a:r>
                        <a:rPr lang="en-US" sz="1200">
                          <a:effectLst/>
                        </a:rPr>
                        <a:t>24%</a:t>
                      </a:r>
                      <a:endParaRPr lang="en-US" sz="1200">
                        <a:effectLst/>
                        <a:latin typeface="Times New Roman"/>
                        <a:ea typeface="Calibri"/>
                      </a:endParaRPr>
                    </a:p>
                  </a:txBody>
                  <a:tcPr marL="45584" marR="45584" marT="0" marB="0"/>
                </a:tc>
              </a:tr>
              <a:tr h="284500">
                <a:tc>
                  <a:txBody>
                    <a:bodyPr/>
                    <a:lstStyle/>
                    <a:p>
                      <a:pPr marL="0" marR="0">
                        <a:spcBef>
                          <a:spcPts val="0"/>
                        </a:spcBef>
                        <a:spcAft>
                          <a:spcPts val="0"/>
                        </a:spcAft>
                      </a:pPr>
                      <a:r>
                        <a:rPr lang="en-US" sz="1200">
                          <a:effectLst/>
                        </a:rPr>
                        <a:t>8</a:t>
                      </a:r>
                      <a:endParaRPr lang="en-US" sz="1200">
                        <a:effectLst/>
                        <a:latin typeface="Times New Roman"/>
                        <a:ea typeface="Calibri"/>
                      </a:endParaRPr>
                    </a:p>
                  </a:txBody>
                  <a:tcPr marL="45584" marR="45584" marT="0" marB="0"/>
                </a:tc>
                <a:tc>
                  <a:txBody>
                    <a:bodyPr/>
                    <a:lstStyle/>
                    <a:p>
                      <a:pPr marL="0" marR="0">
                        <a:spcBef>
                          <a:spcPts val="0"/>
                        </a:spcBef>
                        <a:spcAft>
                          <a:spcPts val="0"/>
                        </a:spcAft>
                      </a:pPr>
                      <a:r>
                        <a:rPr lang="en-US" sz="1200" dirty="0">
                          <a:effectLst/>
                        </a:rPr>
                        <a:t>4</a:t>
                      </a:r>
                      <a:endParaRPr lang="en-US" sz="1200" dirty="0">
                        <a:effectLst/>
                        <a:latin typeface="Times New Roman"/>
                        <a:ea typeface="Calibri"/>
                      </a:endParaRPr>
                    </a:p>
                  </a:txBody>
                  <a:tcPr marL="45584" marR="45584" marT="0" marB="0"/>
                </a:tc>
                <a:tc>
                  <a:txBody>
                    <a:bodyPr/>
                    <a:lstStyle/>
                    <a:p>
                      <a:pPr marL="0" marR="0">
                        <a:spcBef>
                          <a:spcPts val="0"/>
                        </a:spcBef>
                        <a:spcAft>
                          <a:spcPts val="0"/>
                        </a:spcAft>
                      </a:pPr>
                      <a:r>
                        <a:rPr lang="en-US" sz="1200">
                          <a:effectLst/>
                        </a:rPr>
                        <a:t>14%</a:t>
                      </a:r>
                      <a:endParaRPr lang="en-US" sz="1200">
                        <a:effectLst/>
                        <a:latin typeface="Times New Roman"/>
                        <a:ea typeface="Calibri"/>
                      </a:endParaRPr>
                    </a:p>
                  </a:txBody>
                  <a:tcPr marL="45584" marR="45584" marT="0" marB="0"/>
                </a:tc>
              </a:tr>
              <a:tr h="284500">
                <a:tc>
                  <a:txBody>
                    <a:bodyPr/>
                    <a:lstStyle/>
                    <a:p>
                      <a:pPr marL="0" marR="0">
                        <a:spcBef>
                          <a:spcPts val="0"/>
                        </a:spcBef>
                        <a:spcAft>
                          <a:spcPts val="0"/>
                        </a:spcAft>
                      </a:pPr>
                      <a:r>
                        <a:rPr lang="en-US" sz="1200">
                          <a:effectLst/>
                        </a:rPr>
                        <a:t>9</a:t>
                      </a:r>
                      <a:endParaRPr lang="en-US" sz="1200">
                        <a:effectLst/>
                        <a:latin typeface="Times New Roman"/>
                        <a:ea typeface="Calibri"/>
                      </a:endParaRPr>
                    </a:p>
                  </a:txBody>
                  <a:tcPr marL="45584" marR="45584" marT="0" marB="0"/>
                </a:tc>
                <a:tc>
                  <a:txBody>
                    <a:bodyPr/>
                    <a:lstStyle/>
                    <a:p>
                      <a:pPr marL="0" marR="0">
                        <a:spcBef>
                          <a:spcPts val="0"/>
                        </a:spcBef>
                        <a:spcAft>
                          <a:spcPts val="0"/>
                        </a:spcAft>
                      </a:pPr>
                      <a:r>
                        <a:rPr lang="en-US" sz="1200" dirty="0">
                          <a:effectLst/>
                        </a:rPr>
                        <a:t>3</a:t>
                      </a:r>
                      <a:endParaRPr lang="en-US" sz="1200" dirty="0">
                        <a:effectLst/>
                        <a:latin typeface="Times New Roman"/>
                        <a:ea typeface="Calibri"/>
                      </a:endParaRPr>
                    </a:p>
                  </a:txBody>
                  <a:tcPr marL="45584" marR="45584" marT="0" marB="0"/>
                </a:tc>
                <a:tc>
                  <a:txBody>
                    <a:bodyPr/>
                    <a:lstStyle/>
                    <a:p>
                      <a:pPr marL="0" marR="0">
                        <a:spcBef>
                          <a:spcPts val="0"/>
                        </a:spcBef>
                        <a:spcAft>
                          <a:spcPts val="0"/>
                        </a:spcAft>
                      </a:pPr>
                      <a:r>
                        <a:rPr lang="en-US" sz="1200">
                          <a:effectLst/>
                        </a:rPr>
                        <a:t>10%</a:t>
                      </a:r>
                      <a:endParaRPr lang="en-US" sz="1200">
                        <a:effectLst/>
                        <a:latin typeface="Times New Roman"/>
                        <a:ea typeface="Calibri"/>
                      </a:endParaRPr>
                    </a:p>
                  </a:txBody>
                  <a:tcPr marL="45584" marR="45584" marT="0" marB="0"/>
                </a:tc>
              </a:tr>
              <a:tr h="284500">
                <a:tc>
                  <a:txBody>
                    <a:bodyPr/>
                    <a:lstStyle/>
                    <a:p>
                      <a:pPr marL="0" marR="0">
                        <a:spcBef>
                          <a:spcPts val="0"/>
                        </a:spcBef>
                        <a:spcAft>
                          <a:spcPts val="0"/>
                        </a:spcAft>
                      </a:pPr>
                      <a:r>
                        <a:rPr lang="en-US" sz="1200">
                          <a:effectLst/>
                        </a:rPr>
                        <a:t>10</a:t>
                      </a:r>
                      <a:endParaRPr lang="en-US" sz="1200">
                        <a:effectLst/>
                        <a:latin typeface="Times New Roman"/>
                        <a:ea typeface="Calibri"/>
                      </a:endParaRPr>
                    </a:p>
                  </a:txBody>
                  <a:tcPr marL="45584" marR="45584" marT="0" marB="0"/>
                </a:tc>
                <a:tc>
                  <a:txBody>
                    <a:bodyPr/>
                    <a:lstStyle/>
                    <a:p>
                      <a:pPr marL="0" marR="0">
                        <a:spcBef>
                          <a:spcPts val="0"/>
                        </a:spcBef>
                        <a:spcAft>
                          <a:spcPts val="0"/>
                        </a:spcAft>
                      </a:pPr>
                      <a:r>
                        <a:rPr lang="en-US" sz="1200" dirty="0">
                          <a:effectLst/>
                        </a:rPr>
                        <a:t>4</a:t>
                      </a:r>
                      <a:endParaRPr lang="en-US" sz="1200" dirty="0">
                        <a:effectLst/>
                        <a:latin typeface="Times New Roman"/>
                        <a:ea typeface="Calibri"/>
                      </a:endParaRPr>
                    </a:p>
                  </a:txBody>
                  <a:tcPr marL="45584" marR="45584" marT="0" marB="0"/>
                </a:tc>
                <a:tc>
                  <a:txBody>
                    <a:bodyPr/>
                    <a:lstStyle/>
                    <a:p>
                      <a:pPr marL="0" marR="0">
                        <a:spcBef>
                          <a:spcPts val="0"/>
                        </a:spcBef>
                        <a:spcAft>
                          <a:spcPts val="0"/>
                        </a:spcAft>
                      </a:pPr>
                      <a:r>
                        <a:rPr lang="en-US" sz="1200" dirty="0">
                          <a:effectLst/>
                        </a:rPr>
                        <a:t>14%</a:t>
                      </a:r>
                      <a:endParaRPr lang="en-US" sz="1200" dirty="0">
                        <a:effectLst/>
                        <a:latin typeface="Times New Roman"/>
                        <a:ea typeface="Calibri"/>
                      </a:endParaRPr>
                    </a:p>
                  </a:txBody>
                  <a:tcPr marL="45584" marR="45584" marT="0" marB="0"/>
                </a:tc>
              </a:tr>
              <a:tr h="284500">
                <a:tc>
                  <a:txBody>
                    <a:bodyPr/>
                    <a:lstStyle/>
                    <a:p>
                      <a:pPr marL="0" marR="0">
                        <a:spcBef>
                          <a:spcPts val="0"/>
                        </a:spcBef>
                        <a:spcAft>
                          <a:spcPts val="0"/>
                        </a:spcAft>
                      </a:pPr>
                      <a:r>
                        <a:rPr lang="en-US" sz="1200">
                          <a:effectLst/>
                        </a:rPr>
                        <a:t>11</a:t>
                      </a:r>
                      <a:endParaRPr lang="en-US" sz="1200">
                        <a:effectLst/>
                        <a:latin typeface="Times New Roman"/>
                        <a:ea typeface="Calibri"/>
                      </a:endParaRPr>
                    </a:p>
                  </a:txBody>
                  <a:tcPr marL="45584" marR="45584" marT="0" marB="0"/>
                </a:tc>
                <a:tc>
                  <a:txBody>
                    <a:bodyPr/>
                    <a:lstStyle/>
                    <a:p>
                      <a:pPr marL="0" marR="0">
                        <a:spcBef>
                          <a:spcPts val="0"/>
                        </a:spcBef>
                        <a:spcAft>
                          <a:spcPts val="0"/>
                        </a:spcAft>
                      </a:pPr>
                      <a:r>
                        <a:rPr lang="en-US" sz="1200">
                          <a:effectLst/>
                        </a:rPr>
                        <a:t>5</a:t>
                      </a:r>
                      <a:endParaRPr lang="en-US" sz="1200">
                        <a:effectLst/>
                        <a:latin typeface="Times New Roman"/>
                        <a:ea typeface="Calibri"/>
                      </a:endParaRPr>
                    </a:p>
                  </a:txBody>
                  <a:tcPr marL="45584" marR="45584" marT="0" marB="0"/>
                </a:tc>
                <a:tc>
                  <a:txBody>
                    <a:bodyPr/>
                    <a:lstStyle/>
                    <a:p>
                      <a:pPr marL="0" marR="0">
                        <a:spcBef>
                          <a:spcPts val="0"/>
                        </a:spcBef>
                        <a:spcAft>
                          <a:spcPts val="0"/>
                        </a:spcAft>
                      </a:pPr>
                      <a:r>
                        <a:rPr lang="en-US" sz="1200" dirty="0">
                          <a:effectLst/>
                        </a:rPr>
                        <a:t>17%</a:t>
                      </a:r>
                      <a:endParaRPr lang="en-US" sz="1200" dirty="0">
                        <a:effectLst/>
                        <a:latin typeface="Times New Roman"/>
                        <a:ea typeface="Calibri"/>
                      </a:endParaRPr>
                    </a:p>
                  </a:txBody>
                  <a:tcPr marL="45584" marR="45584" marT="0" marB="0"/>
                </a:tc>
              </a:tr>
              <a:tr h="284500">
                <a:tc>
                  <a:txBody>
                    <a:bodyPr/>
                    <a:lstStyle/>
                    <a:p>
                      <a:pPr marL="0" marR="0">
                        <a:spcBef>
                          <a:spcPts val="0"/>
                        </a:spcBef>
                        <a:spcAft>
                          <a:spcPts val="0"/>
                        </a:spcAft>
                      </a:pPr>
                      <a:r>
                        <a:rPr lang="en-US" sz="1200">
                          <a:effectLst/>
                        </a:rPr>
                        <a:t>12</a:t>
                      </a:r>
                      <a:endParaRPr lang="en-US" sz="1200">
                        <a:effectLst/>
                        <a:latin typeface="Times New Roman"/>
                        <a:ea typeface="Calibri"/>
                      </a:endParaRPr>
                    </a:p>
                  </a:txBody>
                  <a:tcPr marL="45584" marR="45584" marT="0" marB="0"/>
                </a:tc>
                <a:tc>
                  <a:txBody>
                    <a:bodyPr/>
                    <a:lstStyle/>
                    <a:p>
                      <a:pPr marL="0" marR="0">
                        <a:spcBef>
                          <a:spcPts val="0"/>
                        </a:spcBef>
                        <a:spcAft>
                          <a:spcPts val="0"/>
                        </a:spcAft>
                      </a:pPr>
                      <a:r>
                        <a:rPr lang="en-US" sz="1200">
                          <a:effectLst/>
                        </a:rPr>
                        <a:t>3</a:t>
                      </a:r>
                      <a:endParaRPr lang="en-US" sz="1200">
                        <a:effectLst/>
                        <a:latin typeface="Times New Roman"/>
                        <a:ea typeface="Calibri"/>
                      </a:endParaRPr>
                    </a:p>
                  </a:txBody>
                  <a:tcPr marL="45584" marR="45584" marT="0" marB="0"/>
                </a:tc>
                <a:tc>
                  <a:txBody>
                    <a:bodyPr/>
                    <a:lstStyle/>
                    <a:p>
                      <a:pPr marL="0" marR="0">
                        <a:spcBef>
                          <a:spcPts val="0"/>
                        </a:spcBef>
                        <a:spcAft>
                          <a:spcPts val="0"/>
                        </a:spcAft>
                      </a:pPr>
                      <a:r>
                        <a:rPr lang="en-US" sz="1200" dirty="0">
                          <a:effectLst/>
                        </a:rPr>
                        <a:t>10%</a:t>
                      </a:r>
                      <a:endParaRPr lang="en-US" sz="1200" dirty="0">
                        <a:effectLst/>
                        <a:latin typeface="Times New Roman"/>
                        <a:ea typeface="Calibri"/>
                      </a:endParaRPr>
                    </a:p>
                  </a:txBody>
                  <a:tcPr marL="45584" marR="45584" marT="0" marB="0"/>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2252186147"/>
              </p:ext>
            </p:extLst>
          </p:nvPr>
        </p:nvGraphicFramePr>
        <p:xfrm>
          <a:off x="1295400" y="4788932"/>
          <a:ext cx="6080760" cy="1645920"/>
        </p:xfrm>
        <a:graphic>
          <a:graphicData uri="http://schemas.openxmlformats.org/drawingml/2006/table">
            <a:tbl>
              <a:tblPr firstRow="1" firstCol="1" bandRow="1">
                <a:tableStyleId>{5C22544A-7EE6-4342-B048-85BDC9FD1C3A}</a:tableStyleId>
              </a:tblPr>
              <a:tblGrid>
                <a:gridCol w="2026920"/>
                <a:gridCol w="2026920"/>
                <a:gridCol w="2026920"/>
              </a:tblGrid>
              <a:tr h="0">
                <a:tc>
                  <a:txBody>
                    <a:bodyPr/>
                    <a:lstStyle/>
                    <a:p>
                      <a:pPr marL="0" marR="0">
                        <a:spcBef>
                          <a:spcPts val="0"/>
                        </a:spcBef>
                        <a:spcAft>
                          <a:spcPts val="0"/>
                        </a:spcAft>
                      </a:pPr>
                      <a:r>
                        <a:rPr lang="en-US" sz="1200" dirty="0">
                          <a:effectLst/>
                        </a:rPr>
                        <a:t>Grade Level</a:t>
                      </a:r>
                      <a:endParaRPr lang="en-US" sz="1200" dirty="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Number</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Percent of total</a:t>
                      </a:r>
                      <a:endParaRPr lang="en-US" sz="1200">
                        <a:effectLst/>
                        <a:latin typeface="Times New Roman"/>
                        <a:ea typeface="Calibri"/>
                      </a:endParaRPr>
                    </a:p>
                  </a:txBody>
                  <a:tcPr marL="68580" marR="68580" marT="0" marB="0"/>
                </a:tc>
              </a:tr>
              <a:tr h="0">
                <a:tc>
                  <a:txBody>
                    <a:bodyPr/>
                    <a:lstStyle/>
                    <a:p>
                      <a:pPr marL="0" marR="0">
                        <a:spcBef>
                          <a:spcPts val="0"/>
                        </a:spcBef>
                        <a:spcAft>
                          <a:spcPts val="0"/>
                        </a:spcAft>
                      </a:pPr>
                      <a:r>
                        <a:rPr lang="en-US" sz="1200">
                          <a:effectLst/>
                        </a:rPr>
                        <a:t>6</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6</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15%</a:t>
                      </a:r>
                      <a:endParaRPr lang="en-US" sz="1200">
                        <a:effectLst/>
                        <a:latin typeface="Times New Roman"/>
                        <a:ea typeface="Calibri"/>
                      </a:endParaRPr>
                    </a:p>
                  </a:txBody>
                  <a:tcPr marL="68580" marR="68580" marT="0" marB="0"/>
                </a:tc>
              </a:tr>
              <a:tr h="0">
                <a:tc>
                  <a:txBody>
                    <a:bodyPr/>
                    <a:lstStyle/>
                    <a:p>
                      <a:pPr marL="0" marR="0">
                        <a:spcBef>
                          <a:spcPts val="0"/>
                        </a:spcBef>
                        <a:spcAft>
                          <a:spcPts val="0"/>
                        </a:spcAft>
                      </a:pPr>
                      <a:r>
                        <a:rPr lang="en-US" sz="1200">
                          <a:effectLst/>
                        </a:rPr>
                        <a:t>7</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7</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17%</a:t>
                      </a:r>
                      <a:endParaRPr lang="en-US" sz="1200">
                        <a:effectLst/>
                        <a:latin typeface="Times New Roman"/>
                        <a:ea typeface="Calibri"/>
                      </a:endParaRPr>
                    </a:p>
                  </a:txBody>
                  <a:tcPr marL="68580" marR="68580" marT="0" marB="0"/>
                </a:tc>
              </a:tr>
              <a:tr h="0">
                <a:tc>
                  <a:txBody>
                    <a:bodyPr/>
                    <a:lstStyle/>
                    <a:p>
                      <a:pPr marL="0" marR="0">
                        <a:spcBef>
                          <a:spcPts val="0"/>
                        </a:spcBef>
                        <a:spcAft>
                          <a:spcPts val="0"/>
                        </a:spcAft>
                      </a:pPr>
                      <a:r>
                        <a:rPr lang="en-US" sz="1200">
                          <a:effectLst/>
                        </a:rPr>
                        <a:t>8</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10</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26%</a:t>
                      </a:r>
                      <a:endParaRPr lang="en-US" sz="1200">
                        <a:effectLst/>
                        <a:latin typeface="Times New Roman"/>
                        <a:ea typeface="Calibri"/>
                      </a:endParaRPr>
                    </a:p>
                  </a:txBody>
                  <a:tcPr marL="68580" marR="68580" marT="0" marB="0"/>
                </a:tc>
              </a:tr>
              <a:tr h="0">
                <a:tc>
                  <a:txBody>
                    <a:bodyPr/>
                    <a:lstStyle/>
                    <a:p>
                      <a:pPr marL="0" marR="0">
                        <a:spcBef>
                          <a:spcPts val="0"/>
                        </a:spcBef>
                        <a:spcAft>
                          <a:spcPts val="0"/>
                        </a:spcAft>
                      </a:pPr>
                      <a:r>
                        <a:rPr lang="en-US" sz="1200" dirty="0">
                          <a:effectLst/>
                        </a:rPr>
                        <a:t>9</a:t>
                      </a:r>
                      <a:endParaRPr lang="en-US" sz="1200" dirty="0">
                        <a:effectLst/>
                        <a:latin typeface="Times New Roman"/>
                        <a:ea typeface="Calibri"/>
                      </a:endParaRPr>
                    </a:p>
                  </a:txBody>
                  <a:tcPr marL="68580" marR="68580" marT="0" marB="0"/>
                </a:tc>
                <a:tc>
                  <a:txBody>
                    <a:bodyPr/>
                    <a:lstStyle/>
                    <a:p>
                      <a:pPr marL="0" marR="0">
                        <a:spcBef>
                          <a:spcPts val="0"/>
                        </a:spcBef>
                        <a:spcAft>
                          <a:spcPts val="0"/>
                        </a:spcAft>
                      </a:pPr>
                      <a:r>
                        <a:rPr lang="en-US" sz="1200" dirty="0">
                          <a:effectLst/>
                        </a:rPr>
                        <a:t>3</a:t>
                      </a:r>
                      <a:endParaRPr lang="en-US" sz="1200" dirty="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23%</a:t>
                      </a:r>
                      <a:endParaRPr lang="en-US" sz="1200">
                        <a:effectLst/>
                        <a:latin typeface="Times New Roman"/>
                        <a:ea typeface="Calibri"/>
                      </a:endParaRPr>
                    </a:p>
                  </a:txBody>
                  <a:tcPr marL="68580" marR="68580" marT="0" marB="0"/>
                </a:tc>
              </a:tr>
              <a:tr h="0">
                <a:tc>
                  <a:txBody>
                    <a:bodyPr/>
                    <a:lstStyle/>
                    <a:p>
                      <a:pPr marL="0" marR="0">
                        <a:spcBef>
                          <a:spcPts val="0"/>
                        </a:spcBef>
                        <a:spcAft>
                          <a:spcPts val="0"/>
                        </a:spcAft>
                      </a:pPr>
                      <a:r>
                        <a:rPr lang="en-US" sz="1200">
                          <a:effectLst/>
                        </a:rPr>
                        <a:t>10</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8</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20%</a:t>
                      </a:r>
                      <a:endParaRPr lang="en-US" sz="1200">
                        <a:effectLst/>
                        <a:latin typeface="Times New Roman"/>
                        <a:ea typeface="Calibri"/>
                      </a:endParaRPr>
                    </a:p>
                  </a:txBody>
                  <a:tcPr marL="68580" marR="68580" marT="0" marB="0"/>
                </a:tc>
              </a:tr>
              <a:tr h="0">
                <a:tc>
                  <a:txBody>
                    <a:bodyPr/>
                    <a:lstStyle/>
                    <a:p>
                      <a:pPr marL="0" marR="0">
                        <a:spcBef>
                          <a:spcPts val="0"/>
                        </a:spcBef>
                        <a:spcAft>
                          <a:spcPts val="0"/>
                        </a:spcAft>
                      </a:pPr>
                      <a:r>
                        <a:rPr lang="en-US" sz="1200">
                          <a:effectLst/>
                        </a:rPr>
                        <a:t>11</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3</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7%</a:t>
                      </a:r>
                      <a:endParaRPr lang="en-US" sz="1200">
                        <a:effectLst/>
                        <a:latin typeface="Times New Roman"/>
                        <a:ea typeface="Calibri"/>
                      </a:endParaRPr>
                    </a:p>
                  </a:txBody>
                  <a:tcPr marL="68580" marR="68580" marT="0" marB="0"/>
                </a:tc>
              </a:tr>
              <a:tr h="0">
                <a:tc>
                  <a:txBody>
                    <a:bodyPr/>
                    <a:lstStyle/>
                    <a:p>
                      <a:pPr marL="0" marR="0">
                        <a:spcBef>
                          <a:spcPts val="0"/>
                        </a:spcBef>
                        <a:spcAft>
                          <a:spcPts val="0"/>
                        </a:spcAft>
                      </a:pPr>
                      <a:r>
                        <a:rPr lang="en-US" sz="1200">
                          <a:effectLst/>
                        </a:rPr>
                        <a:t>12</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0</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0%</a:t>
                      </a:r>
                      <a:endParaRPr lang="en-US" sz="1200">
                        <a:effectLst/>
                        <a:latin typeface="Times New Roman"/>
                        <a:ea typeface="Calibri"/>
                      </a:endParaRPr>
                    </a:p>
                  </a:txBody>
                  <a:tcPr marL="68580" marR="68580" marT="0" marB="0"/>
                </a:tc>
              </a:tr>
              <a:tr h="0">
                <a:tc>
                  <a:txBody>
                    <a:bodyPr/>
                    <a:lstStyle/>
                    <a:p>
                      <a:pPr marL="0" marR="0">
                        <a:spcBef>
                          <a:spcPts val="0"/>
                        </a:spcBef>
                        <a:spcAft>
                          <a:spcPts val="0"/>
                        </a:spcAft>
                      </a:pPr>
                      <a:r>
                        <a:rPr lang="en-US" sz="1200">
                          <a:effectLst/>
                        </a:rPr>
                        <a:t>College Freshmen</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a:effectLst/>
                        </a:rPr>
                        <a:t>2</a:t>
                      </a:r>
                      <a:endParaRPr lang="en-US" sz="1200">
                        <a:effectLst/>
                        <a:latin typeface="Times New Roman"/>
                        <a:ea typeface="Calibri"/>
                      </a:endParaRPr>
                    </a:p>
                  </a:txBody>
                  <a:tcPr marL="68580" marR="68580" marT="0" marB="0"/>
                </a:tc>
                <a:tc>
                  <a:txBody>
                    <a:bodyPr/>
                    <a:lstStyle/>
                    <a:p>
                      <a:pPr marL="0" marR="0">
                        <a:spcBef>
                          <a:spcPts val="0"/>
                        </a:spcBef>
                        <a:spcAft>
                          <a:spcPts val="0"/>
                        </a:spcAft>
                      </a:pPr>
                      <a:r>
                        <a:rPr lang="en-US" sz="1200" dirty="0">
                          <a:effectLst/>
                        </a:rPr>
                        <a:t>5%</a:t>
                      </a:r>
                      <a:endParaRPr lang="en-US" sz="1200" dirty="0">
                        <a:effectLst/>
                        <a:latin typeface="Times New Roman"/>
                        <a:ea typeface="Calibri"/>
                      </a:endParaRPr>
                    </a:p>
                  </a:txBody>
                  <a:tcPr marL="68580" marR="68580" marT="0" marB="0"/>
                </a:tc>
              </a:tr>
            </a:tbl>
          </a:graphicData>
        </a:graphic>
      </p:graphicFrame>
      <p:sp>
        <p:nvSpPr>
          <p:cNvPr id="16" name="TextBox 15"/>
          <p:cNvSpPr txBox="1"/>
          <p:nvPr/>
        </p:nvSpPr>
        <p:spPr>
          <a:xfrm>
            <a:off x="1440873" y="4343400"/>
            <a:ext cx="5867400" cy="400110"/>
          </a:xfrm>
          <a:prstGeom prst="rect">
            <a:avLst/>
          </a:prstGeom>
          <a:noFill/>
        </p:spPr>
        <p:txBody>
          <a:bodyPr wrap="square" rtlCol="0">
            <a:spAutoFit/>
          </a:bodyPr>
          <a:lstStyle/>
          <a:p>
            <a:r>
              <a:rPr lang="en-US" sz="2000" dirty="0" smtClean="0"/>
              <a:t>2012 Grade levels at time of contact (n=39)</a:t>
            </a:r>
            <a:endParaRPr lang="en-US" sz="2000" b="1" dirty="0"/>
          </a:p>
        </p:txBody>
      </p:sp>
    </p:spTree>
    <p:extLst>
      <p:ext uri="{BB962C8B-B14F-4D97-AF65-F5344CB8AC3E}">
        <p14:creationId xmlns:p14="http://schemas.microsoft.com/office/powerpoint/2010/main" val="8305346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Results of Longitudinal Surveys</a:t>
            </a:r>
            <a:endParaRPr lang="en-US" dirty="0"/>
          </a:p>
        </p:txBody>
      </p:sp>
      <p:sp>
        <p:nvSpPr>
          <p:cNvPr id="8" name="Content Placeholder 7"/>
          <p:cNvSpPr>
            <a:spLocks noGrp="1"/>
          </p:cNvSpPr>
          <p:nvPr>
            <p:ph idx="1"/>
          </p:nvPr>
        </p:nvSpPr>
        <p:spPr>
          <a:xfrm>
            <a:off x="685800" y="1371600"/>
            <a:ext cx="7772400" cy="3962401"/>
          </a:xfrm>
        </p:spPr>
        <p:txBody>
          <a:bodyPr>
            <a:normAutofit lnSpcReduction="10000"/>
          </a:bodyPr>
          <a:lstStyle/>
          <a:p>
            <a:r>
              <a:rPr lang="en-US" dirty="0"/>
              <a:t>All of the respondents (n=60 distinct respondents not double counting those who responded in 2009 and 2012) were interested in STEM before coming to the camp as evidenced by their applications</a:t>
            </a:r>
            <a:r>
              <a:rPr lang="en-US" dirty="0" smtClean="0"/>
              <a:t>.</a:t>
            </a:r>
          </a:p>
          <a:p>
            <a:r>
              <a:rPr lang="en-US" dirty="0" smtClean="0"/>
              <a:t>Forty </a:t>
            </a:r>
            <a:r>
              <a:rPr lang="en-US" dirty="0"/>
              <a:t>nine of these participants (88%) still listed a science or math course as one of their favorite courses in 2009 and/or </a:t>
            </a:r>
            <a:r>
              <a:rPr lang="en-US" dirty="0" smtClean="0"/>
              <a:t>2012, demonstrating continued </a:t>
            </a:r>
            <a:r>
              <a:rPr lang="en-US" dirty="0"/>
              <a:t>interest over time. </a:t>
            </a:r>
            <a:endParaRPr lang="en-US" dirty="0" smtClean="0"/>
          </a:p>
          <a:p>
            <a:r>
              <a:rPr lang="en-US" dirty="0" smtClean="0"/>
              <a:t>All </a:t>
            </a:r>
            <a:r>
              <a:rPr lang="en-US" dirty="0"/>
              <a:t>of the respondents mentioned a positive effect of the camp on their interest, understanding or motivation in STEM, </a:t>
            </a:r>
            <a:r>
              <a:rPr lang="en-US" dirty="0" smtClean="0"/>
              <a:t>providing </a:t>
            </a:r>
            <a:r>
              <a:rPr lang="en-US" dirty="0"/>
              <a:t>evidence of the long-term benefits of the camp programming </a:t>
            </a:r>
            <a:endParaRPr lang="en-US" dirty="0" smtClean="0"/>
          </a:p>
          <a:p>
            <a:r>
              <a:rPr lang="en-US" dirty="0" smtClean="0"/>
              <a:t>One of the most cited successful aspects of the program on continued interest was the opportunities the</a:t>
            </a:r>
            <a:r>
              <a:rPr lang="en-US" dirty="0" smtClean="0"/>
              <a:t> </a:t>
            </a:r>
            <a:r>
              <a:rPr lang="en-US" dirty="0"/>
              <a:t>students </a:t>
            </a:r>
            <a:r>
              <a:rPr lang="en-US" dirty="0" smtClean="0"/>
              <a:t>had to interact </a:t>
            </a:r>
            <a:r>
              <a:rPr lang="en-US" dirty="0"/>
              <a:t>with STEM professionals who </a:t>
            </a:r>
            <a:r>
              <a:rPr lang="en-US" dirty="0" smtClean="0"/>
              <a:t>introduced </a:t>
            </a:r>
            <a:r>
              <a:rPr lang="en-US" dirty="0"/>
              <a:t>them to a variety of STEM careers through hands on activities.</a:t>
            </a:r>
          </a:p>
        </p:txBody>
      </p:sp>
    </p:spTree>
    <p:extLst>
      <p:ext uri="{BB962C8B-B14F-4D97-AF65-F5344CB8AC3E}">
        <p14:creationId xmlns:p14="http://schemas.microsoft.com/office/powerpoint/2010/main" val="151488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Specifically Mentioned Aspects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47278690"/>
              </p:ext>
            </p:extLst>
          </p:nvPr>
        </p:nvGraphicFramePr>
        <p:xfrm>
          <a:off x="762000" y="1295400"/>
          <a:ext cx="7391400" cy="4019550"/>
        </p:xfrm>
        <a:graphic>
          <a:graphicData uri="http://schemas.openxmlformats.org/drawingml/2006/table">
            <a:tbl>
              <a:tblPr firstRow="1" firstCol="1" bandRow="1">
                <a:tableStyleId>{5C22544A-7EE6-4342-B048-85BDC9FD1C3A}</a:tableStyleId>
              </a:tblPr>
              <a:tblGrid>
                <a:gridCol w="5362933"/>
                <a:gridCol w="903085"/>
                <a:gridCol w="1125382"/>
              </a:tblGrid>
              <a:tr h="622300">
                <a:tc>
                  <a:txBody>
                    <a:bodyPr/>
                    <a:lstStyle/>
                    <a:p>
                      <a:pPr marL="0" marR="0">
                        <a:spcBef>
                          <a:spcPts val="0"/>
                        </a:spcBef>
                        <a:spcAft>
                          <a:spcPts val="0"/>
                        </a:spcAft>
                      </a:pPr>
                      <a:r>
                        <a:rPr lang="en-US" sz="1600" dirty="0">
                          <a:effectLst/>
                        </a:rPr>
                        <a:t>Effects of Camp</a:t>
                      </a:r>
                      <a:endParaRPr lang="en-US" sz="1600" dirty="0">
                        <a:effectLst/>
                        <a:latin typeface="Times New Roman"/>
                        <a:ea typeface="Calibri"/>
                      </a:endParaRPr>
                    </a:p>
                  </a:txBody>
                  <a:tcPr marL="68580" marR="68580" marT="0" marB="0"/>
                </a:tc>
                <a:tc>
                  <a:txBody>
                    <a:bodyPr/>
                    <a:lstStyle/>
                    <a:p>
                      <a:pPr marL="0" marR="0">
                        <a:spcBef>
                          <a:spcPts val="0"/>
                        </a:spcBef>
                        <a:spcAft>
                          <a:spcPts val="0"/>
                        </a:spcAft>
                      </a:pPr>
                      <a:r>
                        <a:rPr lang="en-US" sz="1600">
                          <a:effectLst/>
                        </a:rPr>
                        <a:t>Tally</a:t>
                      </a:r>
                      <a:endParaRPr lang="en-US" sz="1600">
                        <a:effectLst/>
                        <a:latin typeface="Times New Roman"/>
                        <a:ea typeface="Calibri"/>
                      </a:endParaRPr>
                    </a:p>
                  </a:txBody>
                  <a:tcPr marL="68580" marR="68580" marT="0" marB="0"/>
                </a:tc>
                <a:tc>
                  <a:txBody>
                    <a:bodyPr/>
                    <a:lstStyle/>
                    <a:p>
                      <a:pPr marL="0" marR="0">
                        <a:spcBef>
                          <a:spcPts val="0"/>
                        </a:spcBef>
                        <a:spcAft>
                          <a:spcPts val="0"/>
                        </a:spcAft>
                      </a:pPr>
                      <a:r>
                        <a:rPr lang="en-US" sz="1600">
                          <a:effectLst/>
                        </a:rPr>
                        <a:t>Percent of Total (n=60)</a:t>
                      </a:r>
                      <a:endParaRPr lang="en-US" sz="1600">
                        <a:effectLst/>
                        <a:latin typeface="Times New Roman"/>
                        <a:ea typeface="Calibri"/>
                      </a:endParaRPr>
                    </a:p>
                  </a:txBody>
                  <a:tcPr marL="68580" marR="68580" marT="0" marB="0"/>
                </a:tc>
              </a:tr>
              <a:tr h="311150">
                <a:tc>
                  <a:txBody>
                    <a:bodyPr/>
                    <a:lstStyle/>
                    <a:p>
                      <a:pPr marL="0" marR="0">
                        <a:spcBef>
                          <a:spcPts val="0"/>
                        </a:spcBef>
                        <a:spcAft>
                          <a:spcPts val="0"/>
                        </a:spcAft>
                      </a:pPr>
                      <a:r>
                        <a:rPr lang="en-US" sz="1600" dirty="0">
                          <a:effectLst/>
                        </a:rPr>
                        <a:t>Increased interest in STEM</a:t>
                      </a:r>
                      <a:endParaRPr lang="en-US" sz="1600" dirty="0">
                        <a:effectLst/>
                        <a:latin typeface="Times New Roman"/>
                        <a:ea typeface="Calibri"/>
                      </a:endParaRPr>
                    </a:p>
                  </a:txBody>
                  <a:tcPr marL="68580" marR="68580" marT="0" marB="0"/>
                </a:tc>
                <a:tc>
                  <a:txBody>
                    <a:bodyPr/>
                    <a:lstStyle/>
                    <a:p>
                      <a:pPr marL="0" marR="0">
                        <a:spcBef>
                          <a:spcPts val="0"/>
                        </a:spcBef>
                        <a:spcAft>
                          <a:spcPts val="0"/>
                        </a:spcAft>
                      </a:pPr>
                      <a:r>
                        <a:rPr lang="en-US" sz="1600">
                          <a:effectLst/>
                        </a:rPr>
                        <a:t>60</a:t>
                      </a:r>
                      <a:endParaRPr lang="en-US" sz="1600">
                        <a:effectLst/>
                        <a:latin typeface="Times New Roman"/>
                        <a:ea typeface="Calibri"/>
                      </a:endParaRPr>
                    </a:p>
                  </a:txBody>
                  <a:tcPr marL="68580" marR="68580" marT="0" marB="0"/>
                </a:tc>
                <a:tc>
                  <a:txBody>
                    <a:bodyPr/>
                    <a:lstStyle/>
                    <a:p>
                      <a:pPr marL="0" marR="0">
                        <a:spcBef>
                          <a:spcPts val="0"/>
                        </a:spcBef>
                        <a:spcAft>
                          <a:spcPts val="0"/>
                        </a:spcAft>
                      </a:pPr>
                      <a:r>
                        <a:rPr lang="en-US" sz="1600">
                          <a:effectLst/>
                        </a:rPr>
                        <a:t>100%</a:t>
                      </a:r>
                      <a:endParaRPr lang="en-US" sz="1600">
                        <a:effectLst/>
                        <a:latin typeface="Times New Roman"/>
                        <a:ea typeface="Calibri"/>
                      </a:endParaRPr>
                    </a:p>
                  </a:txBody>
                  <a:tcPr marL="68580" marR="68580" marT="0" marB="0"/>
                </a:tc>
              </a:tr>
              <a:tr h="311150">
                <a:tc>
                  <a:txBody>
                    <a:bodyPr/>
                    <a:lstStyle/>
                    <a:p>
                      <a:pPr marL="0" marR="0">
                        <a:spcBef>
                          <a:spcPts val="0"/>
                        </a:spcBef>
                        <a:spcAft>
                          <a:spcPts val="0"/>
                        </a:spcAft>
                      </a:pPr>
                      <a:r>
                        <a:rPr lang="en-US" sz="1600" dirty="0">
                          <a:effectLst/>
                        </a:rPr>
                        <a:t>Learned about real-world applications of STEM</a:t>
                      </a:r>
                      <a:endParaRPr lang="en-US" sz="1600" dirty="0">
                        <a:effectLst/>
                        <a:latin typeface="Times New Roman"/>
                        <a:ea typeface="Calibri"/>
                      </a:endParaRPr>
                    </a:p>
                  </a:txBody>
                  <a:tcPr marL="68580" marR="68580" marT="0" marB="0"/>
                </a:tc>
                <a:tc>
                  <a:txBody>
                    <a:bodyPr/>
                    <a:lstStyle/>
                    <a:p>
                      <a:pPr marL="0" marR="0">
                        <a:spcBef>
                          <a:spcPts val="0"/>
                        </a:spcBef>
                        <a:spcAft>
                          <a:spcPts val="0"/>
                        </a:spcAft>
                      </a:pPr>
                      <a:r>
                        <a:rPr lang="en-US" sz="1600">
                          <a:effectLst/>
                        </a:rPr>
                        <a:t>26</a:t>
                      </a:r>
                      <a:endParaRPr lang="en-US" sz="1600">
                        <a:effectLst/>
                        <a:latin typeface="Times New Roman"/>
                        <a:ea typeface="Calibri"/>
                      </a:endParaRPr>
                    </a:p>
                  </a:txBody>
                  <a:tcPr marL="68580" marR="68580" marT="0" marB="0"/>
                </a:tc>
                <a:tc>
                  <a:txBody>
                    <a:bodyPr/>
                    <a:lstStyle/>
                    <a:p>
                      <a:pPr marL="0" marR="0">
                        <a:spcBef>
                          <a:spcPts val="0"/>
                        </a:spcBef>
                        <a:spcAft>
                          <a:spcPts val="0"/>
                        </a:spcAft>
                      </a:pPr>
                      <a:r>
                        <a:rPr lang="en-US" sz="1600">
                          <a:effectLst/>
                        </a:rPr>
                        <a:t>43%</a:t>
                      </a:r>
                      <a:endParaRPr lang="en-US" sz="1600">
                        <a:effectLst/>
                        <a:latin typeface="Times New Roman"/>
                        <a:ea typeface="Calibri"/>
                      </a:endParaRPr>
                    </a:p>
                  </a:txBody>
                  <a:tcPr marL="68580" marR="68580" marT="0" marB="0"/>
                </a:tc>
              </a:tr>
              <a:tr h="311150">
                <a:tc>
                  <a:txBody>
                    <a:bodyPr/>
                    <a:lstStyle/>
                    <a:p>
                      <a:pPr marL="0" marR="0">
                        <a:spcBef>
                          <a:spcPts val="0"/>
                        </a:spcBef>
                        <a:spcAft>
                          <a:spcPts val="0"/>
                        </a:spcAft>
                      </a:pPr>
                      <a:r>
                        <a:rPr lang="en-US" sz="1600" dirty="0">
                          <a:effectLst/>
                        </a:rPr>
                        <a:t>Learned about STEM careers</a:t>
                      </a:r>
                      <a:endParaRPr lang="en-US" sz="1600" dirty="0">
                        <a:effectLst/>
                        <a:latin typeface="Times New Roman"/>
                        <a:ea typeface="Calibri"/>
                      </a:endParaRPr>
                    </a:p>
                  </a:txBody>
                  <a:tcPr marL="68580" marR="68580" marT="0" marB="0"/>
                </a:tc>
                <a:tc>
                  <a:txBody>
                    <a:bodyPr/>
                    <a:lstStyle/>
                    <a:p>
                      <a:pPr marL="0" marR="0">
                        <a:spcBef>
                          <a:spcPts val="0"/>
                        </a:spcBef>
                        <a:spcAft>
                          <a:spcPts val="0"/>
                        </a:spcAft>
                      </a:pPr>
                      <a:r>
                        <a:rPr lang="en-US" sz="1600">
                          <a:effectLst/>
                        </a:rPr>
                        <a:t>20</a:t>
                      </a:r>
                      <a:endParaRPr lang="en-US" sz="1600">
                        <a:effectLst/>
                        <a:latin typeface="Times New Roman"/>
                        <a:ea typeface="Calibri"/>
                      </a:endParaRPr>
                    </a:p>
                  </a:txBody>
                  <a:tcPr marL="68580" marR="68580" marT="0" marB="0"/>
                </a:tc>
                <a:tc>
                  <a:txBody>
                    <a:bodyPr/>
                    <a:lstStyle/>
                    <a:p>
                      <a:pPr marL="0" marR="0">
                        <a:spcBef>
                          <a:spcPts val="0"/>
                        </a:spcBef>
                        <a:spcAft>
                          <a:spcPts val="0"/>
                        </a:spcAft>
                      </a:pPr>
                      <a:r>
                        <a:rPr lang="en-US" sz="1600">
                          <a:effectLst/>
                        </a:rPr>
                        <a:t>33%</a:t>
                      </a:r>
                      <a:endParaRPr lang="en-US" sz="1600">
                        <a:effectLst/>
                        <a:latin typeface="Times New Roman"/>
                        <a:ea typeface="Calibri"/>
                      </a:endParaRPr>
                    </a:p>
                  </a:txBody>
                  <a:tcPr marL="68580" marR="68580" marT="0" marB="0"/>
                </a:tc>
              </a:tr>
              <a:tr h="311150">
                <a:tc>
                  <a:txBody>
                    <a:bodyPr/>
                    <a:lstStyle/>
                    <a:p>
                      <a:pPr marL="0" marR="0">
                        <a:spcBef>
                          <a:spcPts val="0"/>
                        </a:spcBef>
                        <a:spcAft>
                          <a:spcPts val="0"/>
                        </a:spcAft>
                      </a:pPr>
                      <a:r>
                        <a:rPr lang="en-US" sz="1600" dirty="0">
                          <a:effectLst/>
                        </a:rPr>
                        <a:t>Motivated to take more advanced STEM courses</a:t>
                      </a:r>
                      <a:endParaRPr lang="en-US" sz="1600" dirty="0">
                        <a:effectLst/>
                        <a:latin typeface="Times New Roman"/>
                        <a:ea typeface="Calibri"/>
                      </a:endParaRPr>
                    </a:p>
                  </a:txBody>
                  <a:tcPr marL="68580" marR="68580" marT="0" marB="0"/>
                </a:tc>
                <a:tc>
                  <a:txBody>
                    <a:bodyPr/>
                    <a:lstStyle/>
                    <a:p>
                      <a:pPr marL="0" marR="0">
                        <a:spcBef>
                          <a:spcPts val="0"/>
                        </a:spcBef>
                        <a:spcAft>
                          <a:spcPts val="0"/>
                        </a:spcAft>
                      </a:pPr>
                      <a:r>
                        <a:rPr lang="en-US" sz="1600">
                          <a:effectLst/>
                        </a:rPr>
                        <a:t>9</a:t>
                      </a:r>
                      <a:endParaRPr lang="en-US" sz="1600">
                        <a:effectLst/>
                        <a:latin typeface="Times New Roman"/>
                        <a:ea typeface="Calibri"/>
                      </a:endParaRPr>
                    </a:p>
                  </a:txBody>
                  <a:tcPr marL="68580" marR="68580" marT="0" marB="0"/>
                </a:tc>
                <a:tc>
                  <a:txBody>
                    <a:bodyPr/>
                    <a:lstStyle/>
                    <a:p>
                      <a:pPr marL="0" marR="0">
                        <a:spcBef>
                          <a:spcPts val="0"/>
                        </a:spcBef>
                        <a:spcAft>
                          <a:spcPts val="0"/>
                        </a:spcAft>
                      </a:pPr>
                      <a:r>
                        <a:rPr lang="en-US" sz="1600">
                          <a:effectLst/>
                        </a:rPr>
                        <a:t>15%</a:t>
                      </a:r>
                      <a:endParaRPr lang="en-US" sz="1600">
                        <a:effectLst/>
                        <a:latin typeface="Times New Roman"/>
                        <a:ea typeface="Calibri"/>
                      </a:endParaRPr>
                    </a:p>
                  </a:txBody>
                  <a:tcPr marL="68580" marR="68580" marT="0" marB="0"/>
                </a:tc>
              </a:tr>
              <a:tr h="311150">
                <a:tc>
                  <a:txBody>
                    <a:bodyPr/>
                    <a:lstStyle/>
                    <a:p>
                      <a:pPr marL="0" marR="0">
                        <a:spcBef>
                          <a:spcPts val="0"/>
                        </a:spcBef>
                        <a:spcAft>
                          <a:spcPts val="0"/>
                        </a:spcAft>
                      </a:pPr>
                      <a:r>
                        <a:rPr lang="en-US" sz="1600" dirty="0">
                          <a:effectLst/>
                        </a:rPr>
                        <a:t>Motivated to pursue STEM careers</a:t>
                      </a:r>
                      <a:endParaRPr lang="en-US" sz="1600" dirty="0">
                        <a:effectLst/>
                        <a:latin typeface="Times New Roman"/>
                        <a:ea typeface="Calibri"/>
                      </a:endParaRPr>
                    </a:p>
                  </a:txBody>
                  <a:tcPr marL="68580" marR="68580" marT="0" marB="0"/>
                </a:tc>
                <a:tc>
                  <a:txBody>
                    <a:bodyPr/>
                    <a:lstStyle/>
                    <a:p>
                      <a:pPr marL="0" marR="0">
                        <a:spcBef>
                          <a:spcPts val="0"/>
                        </a:spcBef>
                        <a:spcAft>
                          <a:spcPts val="0"/>
                        </a:spcAft>
                      </a:pPr>
                      <a:r>
                        <a:rPr lang="en-US" sz="1600">
                          <a:effectLst/>
                        </a:rPr>
                        <a:t>8</a:t>
                      </a:r>
                      <a:endParaRPr lang="en-US" sz="1600">
                        <a:effectLst/>
                        <a:latin typeface="Times New Roman"/>
                        <a:ea typeface="Calibri"/>
                      </a:endParaRPr>
                    </a:p>
                  </a:txBody>
                  <a:tcPr marL="68580" marR="68580" marT="0" marB="0"/>
                </a:tc>
                <a:tc>
                  <a:txBody>
                    <a:bodyPr/>
                    <a:lstStyle/>
                    <a:p>
                      <a:pPr marL="0" marR="0">
                        <a:spcBef>
                          <a:spcPts val="0"/>
                        </a:spcBef>
                        <a:spcAft>
                          <a:spcPts val="0"/>
                        </a:spcAft>
                      </a:pPr>
                      <a:r>
                        <a:rPr lang="en-US" sz="1600">
                          <a:effectLst/>
                        </a:rPr>
                        <a:t>13%</a:t>
                      </a:r>
                      <a:endParaRPr lang="en-US" sz="1600">
                        <a:effectLst/>
                        <a:latin typeface="Times New Roman"/>
                        <a:ea typeface="Calibri"/>
                      </a:endParaRPr>
                    </a:p>
                  </a:txBody>
                  <a:tcPr marL="68580" marR="68580" marT="0" marB="0"/>
                </a:tc>
              </a:tr>
              <a:tr h="311150">
                <a:tc>
                  <a:txBody>
                    <a:bodyPr/>
                    <a:lstStyle/>
                    <a:p>
                      <a:pPr marL="0" marR="0">
                        <a:spcBef>
                          <a:spcPts val="0"/>
                        </a:spcBef>
                        <a:spcAft>
                          <a:spcPts val="0"/>
                        </a:spcAft>
                      </a:pPr>
                      <a:r>
                        <a:rPr lang="en-US" sz="1600" dirty="0">
                          <a:effectLst/>
                        </a:rPr>
                        <a:t>Improved concept that women can be successful in STEM</a:t>
                      </a:r>
                      <a:endParaRPr lang="en-US" sz="1600" dirty="0">
                        <a:effectLst/>
                        <a:latin typeface="Times New Roman"/>
                        <a:ea typeface="Calibri"/>
                      </a:endParaRPr>
                    </a:p>
                  </a:txBody>
                  <a:tcPr marL="68580" marR="68580" marT="0" marB="0"/>
                </a:tc>
                <a:tc>
                  <a:txBody>
                    <a:bodyPr/>
                    <a:lstStyle/>
                    <a:p>
                      <a:pPr marL="0" marR="0">
                        <a:spcBef>
                          <a:spcPts val="0"/>
                        </a:spcBef>
                        <a:spcAft>
                          <a:spcPts val="0"/>
                        </a:spcAft>
                      </a:pPr>
                      <a:r>
                        <a:rPr lang="en-US" sz="1600">
                          <a:effectLst/>
                        </a:rPr>
                        <a:t>7</a:t>
                      </a:r>
                      <a:endParaRPr lang="en-US" sz="1600">
                        <a:effectLst/>
                        <a:latin typeface="Times New Roman"/>
                        <a:ea typeface="Calibri"/>
                      </a:endParaRPr>
                    </a:p>
                  </a:txBody>
                  <a:tcPr marL="68580" marR="68580" marT="0" marB="0"/>
                </a:tc>
                <a:tc>
                  <a:txBody>
                    <a:bodyPr/>
                    <a:lstStyle/>
                    <a:p>
                      <a:pPr marL="0" marR="0">
                        <a:spcBef>
                          <a:spcPts val="0"/>
                        </a:spcBef>
                        <a:spcAft>
                          <a:spcPts val="0"/>
                        </a:spcAft>
                      </a:pPr>
                      <a:r>
                        <a:rPr lang="en-US" sz="1600">
                          <a:effectLst/>
                        </a:rPr>
                        <a:t>12%</a:t>
                      </a:r>
                      <a:endParaRPr lang="en-US" sz="1600">
                        <a:effectLst/>
                        <a:latin typeface="Times New Roman"/>
                        <a:ea typeface="Calibri"/>
                      </a:endParaRPr>
                    </a:p>
                  </a:txBody>
                  <a:tcPr marL="68580" marR="68580" marT="0" marB="0"/>
                </a:tc>
              </a:tr>
              <a:tr h="311150">
                <a:tc>
                  <a:txBody>
                    <a:bodyPr/>
                    <a:lstStyle/>
                    <a:p>
                      <a:pPr marL="0" marR="0">
                        <a:spcBef>
                          <a:spcPts val="0"/>
                        </a:spcBef>
                        <a:spcAft>
                          <a:spcPts val="0"/>
                        </a:spcAft>
                      </a:pPr>
                      <a:r>
                        <a:rPr lang="en-US" sz="1600" dirty="0">
                          <a:effectLst/>
                        </a:rPr>
                        <a:t>Increased confidence in STEM abilities</a:t>
                      </a:r>
                      <a:endParaRPr lang="en-US" sz="1600" dirty="0">
                        <a:effectLst/>
                        <a:latin typeface="Times New Roman"/>
                        <a:ea typeface="Calibri"/>
                      </a:endParaRPr>
                    </a:p>
                  </a:txBody>
                  <a:tcPr marL="68580" marR="68580" marT="0" marB="0"/>
                </a:tc>
                <a:tc>
                  <a:txBody>
                    <a:bodyPr/>
                    <a:lstStyle/>
                    <a:p>
                      <a:pPr marL="0" marR="0">
                        <a:spcBef>
                          <a:spcPts val="0"/>
                        </a:spcBef>
                        <a:spcAft>
                          <a:spcPts val="0"/>
                        </a:spcAft>
                      </a:pPr>
                      <a:r>
                        <a:rPr lang="en-US" sz="1600" dirty="0">
                          <a:effectLst/>
                        </a:rPr>
                        <a:t>6</a:t>
                      </a:r>
                      <a:endParaRPr lang="en-US" sz="1600" dirty="0">
                        <a:effectLst/>
                        <a:latin typeface="Times New Roman"/>
                        <a:ea typeface="Calibri"/>
                      </a:endParaRPr>
                    </a:p>
                  </a:txBody>
                  <a:tcPr marL="68580" marR="68580" marT="0" marB="0"/>
                </a:tc>
                <a:tc>
                  <a:txBody>
                    <a:bodyPr/>
                    <a:lstStyle/>
                    <a:p>
                      <a:pPr marL="0" marR="0">
                        <a:spcBef>
                          <a:spcPts val="0"/>
                        </a:spcBef>
                        <a:spcAft>
                          <a:spcPts val="0"/>
                        </a:spcAft>
                      </a:pPr>
                      <a:r>
                        <a:rPr lang="en-US" sz="1600">
                          <a:effectLst/>
                        </a:rPr>
                        <a:t>10%</a:t>
                      </a:r>
                      <a:endParaRPr lang="en-US" sz="1600">
                        <a:effectLst/>
                        <a:latin typeface="Times New Roman"/>
                        <a:ea typeface="Calibri"/>
                      </a:endParaRPr>
                    </a:p>
                  </a:txBody>
                  <a:tcPr marL="68580" marR="68580" marT="0" marB="0"/>
                </a:tc>
              </a:tr>
              <a:tr h="622300">
                <a:tc>
                  <a:txBody>
                    <a:bodyPr/>
                    <a:lstStyle/>
                    <a:p>
                      <a:pPr marL="0" marR="0">
                        <a:spcBef>
                          <a:spcPts val="0"/>
                        </a:spcBef>
                        <a:spcAft>
                          <a:spcPts val="0"/>
                        </a:spcAft>
                      </a:pPr>
                      <a:r>
                        <a:rPr lang="en-US" sz="1600">
                          <a:effectLst/>
                        </a:rPr>
                        <a:t>Participated in and learned about collaboration as it relates to STEM</a:t>
                      </a:r>
                      <a:endParaRPr lang="en-US" sz="1600">
                        <a:effectLst/>
                        <a:latin typeface="Times New Roman"/>
                        <a:ea typeface="Calibri"/>
                      </a:endParaRPr>
                    </a:p>
                  </a:txBody>
                  <a:tcPr marL="68580" marR="68580" marT="0" marB="0"/>
                </a:tc>
                <a:tc>
                  <a:txBody>
                    <a:bodyPr/>
                    <a:lstStyle/>
                    <a:p>
                      <a:pPr marL="0" marR="0">
                        <a:spcBef>
                          <a:spcPts val="0"/>
                        </a:spcBef>
                        <a:spcAft>
                          <a:spcPts val="0"/>
                        </a:spcAft>
                      </a:pPr>
                      <a:r>
                        <a:rPr lang="en-US" sz="1600" dirty="0">
                          <a:effectLst/>
                        </a:rPr>
                        <a:t>6</a:t>
                      </a:r>
                      <a:endParaRPr lang="en-US" sz="1600" dirty="0">
                        <a:effectLst/>
                        <a:latin typeface="Times New Roman"/>
                        <a:ea typeface="Calibri"/>
                      </a:endParaRPr>
                    </a:p>
                  </a:txBody>
                  <a:tcPr marL="68580" marR="68580" marT="0" marB="0"/>
                </a:tc>
                <a:tc>
                  <a:txBody>
                    <a:bodyPr/>
                    <a:lstStyle/>
                    <a:p>
                      <a:pPr marL="0" marR="0">
                        <a:spcBef>
                          <a:spcPts val="0"/>
                        </a:spcBef>
                        <a:spcAft>
                          <a:spcPts val="0"/>
                        </a:spcAft>
                      </a:pPr>
                      <a:r>
                        <a:rPr lang="en-US" sz="1600" dirty="0">
                          <a:effectLst/>
                        </a:rPr>
                        <a:t>10%</a:t>
                      </a:r>
                      <a:endParaRPr lang="en-US" sz="1600" dirty="0">
                        <a:effectLst/>
                        <a:latin typeface="Times New Roman"/>
                        <a:ea typeface="Calibri"/>
                      </a:endParaRPr>
                    </a:p>
                  </a:txBody>
                  <a:tcPr marL="68580" marR="68580" marT="0" marB="0"/>
                </a:tc>
              </a:tr>
              <a:tr h="311150">
                <a:tc>
                  <a:txBody>
                    <a:bodyPr/>
                    <a:lstStyle/>
                    <a:p>
                      <a:pPr marL="0" marR="0">
                        <a:spcBef>
                          <a:spcPts val="0"/>
                        </a:spcBef>
                        <a:spcAft>
                          <a:spcPts val="0"/>
                        </a:spcAft>
                      </a:pPr>
                      <a:r>
                        <a:rPr lang="en-US" sz="1600">
                          <a:effectLst/>
                        </a:rPr>
                        <a:t>Increased understanding of STEM</a:t>
                      </a:r>
                      <a:endParaRPr lang="en-US" sz="1600">
                        <a:effectLst/>
                        <a:latin typeface="Times New Roman"/>
                        <a:ea typeface="Calibri"/>
                      </a:endParaRPr>
                    </a:p>
                  </a:txBody>
                  <a:tcPr marL="68580" marR="68580" marT="0" marB="0"/>
                </a:tc>
                <a:tc>
                  <a:txBody>
                    <a:bodyPr/>
                    <a:lstStyle/>
                    <a:p>
                      <a:pPr marL="0" marR="0">
                        <a:spcBef>
                          <a:spcPts val="0"/>
                        </a:spcBef>
                        <a:spcAft>
                          <a:spcPts val="0"/>
                        </a:spcAft>
                      </a:pPr>
                      <a:r>
                        <a:rPr lang="en-US" sz="1600">
                          <a:effectLst/>
                        </a:rPr>
                        <a:t>4</a:t>
                      </a:r>
                      <a:endParaRPr lang="en-US" sz="1600">
                        <a:effectLst/>
                        <a:latin typeface="Times New Roman"/>
                        <a:ea typeface="Calibri"/>
                      </a:endParaRPr>
                    </a:p>
                  </a:txBody>
                  <a:tcPr marL="68580" marR="68580" marT="0" marB="0"/>
                </a:tc>
                <a:tc>
                  <a:txBody>
                    <a:bodyPr/>
                    <a:lstStyle/>
                    <a:p>
                      <a:pPr marL="0" marR="0">
                        <a:spcBef>
                          <a:spcPts val="0"/>
                        </a:spcBef>
                        <a:spcAft>
                          <a:spcPts val="0"/>
                        </a:spcAft>
                      </a:pPr>
                      <a:r>
                        <a:rPr lang="en-US" sz="1600" dirty="0">
                          <a:effectLst/>
                        </a:rPr>
                        <a:t>7%</a:t>
                      </a:r>
                      <a:endParaRPr lang="en-US" sz="1600" dirty="0">
                        <a:effectLst/>
                        <a:latin typeface="Times New Roman"/>
                        <a:ea typeface="Calibri"/>
                      </a:endParaRPr>
                    </a:p>
                  </a:txBody>
                  <a:tcPr marL="68580" marR="68580" marT="0" marB="0"/>
                </a:tc>
              </a:tr>
            </a:tbl>
          </a:graphicData>
        </a:graphic>
      </p:graphicFrame>
    </p:spTree>
    <p:extLst>
      <p:ext uri="{BB962C8B-B14F-4D97-AF65-F5344CB8AC3E}">
        <p14:creationId xmlns:p14="http://schemas.microsoft.com/office/powerpoint/2010/main" val="24775594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Varying Effects of Camps</a:t>
            </a:r>
            <a:endParaRPr lang="en-US" dirty="0"/>
          </a:p>
        </p:txBody>
      </p:sp>
      <p:sp>
        <p:nvSpPr>
          <p:cNvPr id="3" name="Content Placeholder 2"/>
          <p:cNvSpPr>
            <a:spLocks noGrp="1"/>
          </p:cNvSpPr>
          <p:nvPr>
            <p:ph idx="1"/>
          </p:nvPr>
        </p:nvSpPr>
        <p:spPr>
          <a:xfrm>
            <a:off x="457200" y="1371600"/>
            <a:ext cx="8229600" cy="4754563"/>
          </a:xfrm>
        </p:spPr>
        <p:txBody>
          <a:bodyPr/>
          <a:lstStyle/>
          <a:p>
            <a:r>
              <a:rPr lang="en-US" dirty="0" smtClean="0"/>
              <a:t>Increased interest in STEM, but may not be considering a STEM career: </a:t>
            </a:r>
            <a:endParaRPr lang="en-US" dirty="0" smtClean="0"/>
          </a:p>
          <a:p>
            <a:r>
              <a:rPr lang="en-US" dirty="0" smtClean="0"/>
              <a:t>“</a:t>
            </a:r>
            <a:r>
              <a:rPr lang="en-US" i="1" dirty="0"/>
              <a:t>Due to GIRLS, I understand different sciences and how they interact with each other and society. I also have a broader perspective of how things work</a:t>
            </a:r>
            <a:r>
              <a:rPr lang="en-US" dirty="0"/>
              <a:t>” (2012 survey response from 2010/11 camper</a:t>
            </a:r>
            <a:r>
              <a:rPr lang="en-US" dirty="0" smtClean="0"/>
              <a:t>.) </a:t>
            </a:r>
            <a:endParaRPr lang="en-US" dirty="0" smtClean="0"/>
          </a:p>
          <a:p>
            <a:r>
              <a:rPr lang="en-US" dirty="0" smtClean="0"/>
              <a:t>Despite not having an interest in a STEM career, this camper did learn more about STEM through participation in the camp. This meets the camp goals in that it exposed her to STEM and helped her develop a better understanding of STEM careers.</a:t>
            </a:r>
            <a:endParaRPr lang="en-US" dirty="0"/>
          </a:p>
        </p:txBody>
      </p:sp>
    </p:spTree>
    <p:extLst>
      <p:ext uri="{BB962C8B-B14F-4D97-AF65-F5344CB8AC3E}">
        <p14:creationId xmlns:p14="http://schemas.microsoft.com/office/powerpoint/2010/main" val="25622418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Better Understanding </a:t>
            </a:r>
            <a:endParaRPr lang="en-US" dirty="0"/>
          </a:p>
        </p:txBody>
      </p:sp>
      <p:sp>
        <p:nvSpPr>
          <p:cNvPr id="3" name="Content Placeholder 2"/>
          <p:cNvSpPr>
            <a:spLocks noGrp="1"/>
          </p:cNvSpPr>
          <p:nvPr>
            <p:ph idx="1"/>
          </p:nvPr>
        </p:nvSpPr>
        <p:spPr/>
        <p:txBody>
          <a:bodyPr>
            <a:normAutofit/>
          </a:bodyPr>
          <a:lstStyle/>
          <a:p>
            <a:r>
              <a:rPr lang="en-US" dirty="0" smtClean="0"/>
              <a:t>Relevance to their own lives (43%)</a:t>
            </a:r>
          </a:p>
          <a:p>
            <a:pPr lvl="1"/>
            <a:r>
              <a:rPr lang="en-US" dirty="0"/>
              <a:t>“</a:t>
            </a:r>
            <a:r>
              <a:rPr lang="en-US" i="1" dirty="0"/>
              <a:t>GIRLS allowed me to view different fields of science and explained in depth the complexity of science in everyday life</a:t>
            </a:r>
            <a:r>
              <a:rPr lang="en-US" dirty="0"/>
              <a:t>” (2012 response from 2007/08 camper</a:t>
            </a:r>
            <a:r>
              <a:rPr lang="en-US" dirty="0" smtClean="0"/>
              <a:t>).</a:t>
            </a:r>
          </a:p>
          <a:p>
            <a:pPr lvl="1"/>
            <a:r>
              <a:rPr lang="en-US" dirty="0"/>
              <a:t>“</a:t>
            </a:r>
            <a:r>
              <a:rPr lang="en-US" i="1" dirty="0"/>
              <a:t>GIRLS reinforced my interest in science and it also made me realize that there was more to science than just what was taught in the school room</a:t>
            </a:r>
            <a:r>
              <a:rPr lang="en-US" dirty="0"/>
              <a:t>” (2009 response from 2007/08 camper). </a:t>
            </a:r>
            <a:endParaRPr lang="en-US" dirty="0" smtClean="0"/>
          </a:p>
          <a:p>
            <a:r>
              <a:rPr lang="en-US" dirty="0" smtClean="0"/>
              <a:t>Better understanding of STEM careers (40%)</a:t>
            </a:r>
          </a:p>
          <a:p>
            <a:pPr lvl="1"/>
            <a:r>
              <a:rPr lang="en-US" dirty="0"/>
              <a:t>“</a:t>
            </a:r>
            <a:r>
              <a:rPr lang="en-US" i="1" dirty="0"/>
              <a:t>Before GIRLS I didn't really know what a forensic scientist did or what a marine biologist did.  But now that I have been exposed to those careers, I can make an educated decision about what I want to do </a:t>
            </a:r>
            <a:r>
              <a:rPr lang="en-US" i="1" dirty="0" smtClean="0"/>
              <a:t>when </a:t>
            </a:r>
            <a:r>
              <a:rPr lang="en-US" i="1" dirty="0"/>
              <a:t>I grow </a:t>
            </a:r>
            <a:r>
              <a:rPr lang="en-US" i="1" dirty="0" smtClean="0"/>
              <a:t>up</a:t>
            </a:r>
            <a:r>
              <a:rPr lang="en-US" dirty="0" smtClean="0"/>
              <a:t>” </a:t>
            </a:r>
            <a:r>
              <a:rPr lang="en-US" dirty="0"/>
              <a:t>(2012 response from a 2007/08 camper). </a:t>
            </a:r>
          </a:p>
        </p:txBody>
      </p:sp>
    </p:spTree>
    <p:extLst>
      <p:ext uri="{BB962C8B-B14F-4D97-AF65-F5344CB8AC3E}">
        <p14:creationId xmlns:p14="http://schemas.microsoft.com/office/powerpoint/2010/main" val="30234177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Better understanding leads - for some - to improved interest.</a:t>
            </a:r>
            <a:endParaRPr lang="en-US" dirty="0"/>
          </a:p>
        </p:txBody>
      </p:sp>
      <p:sp>
        <p:nvSpPr>
          <p:cNvPr id="3" name="Content Placeholder 2"/>
          <p:cNvSpPr>
            <a:spLocks noGrp="1"/>
          </p:cNvSpPr>
          <p:nvPr>
            <p:ph idx="1"/>
          </p:nvPr>
        </p:nvSpPr>
        <p:spPr/>
        <p:txBody>
          <a:bodyPr>
            <a:normAutofit/>
          </a:bodyPr>
          <a:lstStyle/>
          <a:p>
            <a:r>
              <a:rPr lang="en-US" dirty="0" smtClean="0"/>
              <a:t>Fifty </a:t>
            </a:r>
            <a:r>
              <a:rPr lang="en-US" dirty="0"/>
              <a:t>seven percent of the participants (n=34) were interested in a STEM career, with an additional 14% (n=8) listing it as a possibility at least two or more years after participating in camp. </a:t>
            </a:r>
            <a:endParaRPr lang="en-US" dirty="0" smtClean="0"/>
          </a:p>
          <a:p>
            <a:r>
              <a:rPr lang="en-US" dirty="0" smtClean="0"/>
              <a:t>According </a:t>
            </a:r>
            <a:r>
              <a:rPr lang="en-US" dirty="0"/>
              <a:t>to the respondents the camp motivated participants to pursue STEM careers by motivating them to take advanced STEM courses (n=9) and/or persist in a STEM </a:t>
            </a:r>
            <a:r>
              <a:rPr lang="en-US" dirty="0" smtClean="0"/>
              <a:t>career (n=8).</a:t>
            </a:r>
          </a:p>
          <a:p>
            <a:pPr lvl="1"/>
            <a:r>
              <a:rPr lang="en-US" dirty="0" smtClean="0"/>
              <a:t>GIRLS “</a:t>
            </a:r>
            <a:r>
              <a:rPr lang="en-US" i="1" dirty="0" smtClean="0"/>
              <a:t>solidified </a:t>
            </a:r>
            <a:r>
              <a:rPr lang="en-US" i="1" dirty="0"/>
              <a:t>that interest</a:t>
            </a:r>
            <a:r>
              <a:rPr lang="en-US" dirty="0"/>
              <a:t>” (2012 response from a 2009 camper) </a:t>
            </a:r>
            <a:endParaRPr lang="en-US" dirty="0" smtClean="0"/>
          </a:p>
          <a:p>
            <a:pPr lvl="1"/>
            <a:r>
              <a:rPr lang="en-US" dirty="0" smtClean="0"/>
              <a:t>GIRLS </a:t>
            </a:r>
            <a:r>
              <a:rPr lang="en-US" dirty="0"/>
              <a:t>“</a:t>
            </a:r>
            <a:r>
              <a:rPr lang="en-US" i="1" dirty="0"/>
              <a:t>opened my eyes to the kinds of careers I could have in science and confirmed my career goals</a:t>
            </a:r>
            <a:r>
              <a:rPr lang="en-US" dirty="0"/>
              <a:t>” (2009 response to a 2008 camper).</a:t>
            </a:r>
          </a:p>
          <a:p>
            <a:endParaRPr lang="en-US" dirty="0"/>
          </a:p>
        </p:txBody>
      </p:sp>
    </p:spTree>
    <p:extLst>
      <p:ext uri="{BB962C8B-B14F-4D97-AF65-F5344CB8AC3E}">
        <p14:creationId xmlns:p14="http://schemas.microsoft.com/office/powerpoint/2010/main" val="34079381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Focus on Women?</a:t>
            </a:r>
            <a:endParaRPr lang="en-US" dirty="0"/>
          </a:p>
        </p:txBody>
      </p:sp>
      <p:sp>
        <p:nvSpPr>
          <p:cNvPr id="3" name="Content Placeholder 2"/>
          <p:cNvSpPr>
            <a:spLocks noGrp="1"/>
          </p:cNvSpPr>
          <p:nvPr>
            <p:ph idx="1"/>
          </p:nvPr>
        </p:nvSpPr>
        <p:spPr/>
        <p:txBody>
          <a:bodyPr>
            <a:normAutofit fontScale="92500"/>
          </a:bodyPr>
          <a:lstStyle/>
          <a:p>
            <a:r>
              <a:rPr lang="en-US" dirty="0" smtClean="0"/>
              <a:t>Women represent less than 25% of physics and some engineering fields and yet represent 50% of the US population (NSF, 2011; US Census Bureau, 2010).</a:t>
            </a:r>
          </a:p>
          <a:p>
            <a:r>
              <a:rPr lang="en-US" dirty="0" smtClean="0"/>
              <a:t>Research on elementary school students demonstrates that girls and boys show similar levels of interest in STEM. As students move to middle school, a gender gap in interest begins to occur (</a:t>
            </a:r>
            <a:r>
              <a:rPr lang="en-US" dirty="0"/>
              <a:t>AAUW, 2010; Miller, Blessing, &amp; Schwartz, 2006; </a:t>
            </a:r>
            <a:r>
              <a:rPr lang="en-US" dirty="0" err="1"/>
              <a:t>Shakeshaft</a:t>
            </a:r>
            <a:r>
              <a:rPr lang="en-US" dirty="0"/>
              <a:t>, 1995; </a:t>
            </a:r>
            <a:r>
              <a:rPr lang="en-US" dirty="0" err="1"/>
              <a:t>Spielhagen</a:t>
            </a:r>
            <a:r>
              <a:rPr lang="en-US" dirty="0"/>
              <a:t>, 2008; Williams &amp; </a:t>
            </a:r>
            <a:r>
              <a:rPr lang="en-US" dirty="0" err="1"/>
              <a:t>Ceci</a:t>
            </a:r>
            <a:r>
              <a:rPr lang="en-US" dirty="0"/>
              <a:t>, 2007</a:t>
            </a:r>
            <a:r>
              <a:rPr lang="en-US" dirty="0" smtClean="0"/>
              <a:t>).</a:t>
            </a:r>
          </a:p>
          <a:p>
            <a:r>
              <a:rPr lang="en-US" dirty="0" smtClean="0"/>
              <a:t>Research suggests that one explanation for this gender gap can be found in identity frameworks – young girls are less able to identify with STEM fields and therefore begin to lose interest (</a:t>
            </a:r>
            <a:r>
              <a:rPr lang="en-US" dirty="0" err="1"/>
              <a:t>Brickhouse</a:t>
            </a:r>
            <a:r>
              <a:rPr lang="en-US" dirty="0"/>
              <a:t>, Lowery, &amp; Schultz, 2000; </a:t>
            </a:r>
            <a:r>
              <a:rPr lang="en-US" dirty="0" err="1"/>
              <a:t>Carlone</a:t>
            </a:r>
            <a:r>
              <a:rPr lang="en-US" dirty="0"/>
              <a:t>, 2003; </a:t>
            </a:r>
            <a:r>
              <a:rPr lang="en-US" dirty="0" err="1"/>
              <a:t>Carlone</a:t>
            </a:r>
            <a:r>
              <a:rPr lang="en-US" dirty="0"/>
              <a:t> &amp; Johnson, </a:t>
            </a:r>
            <a:r>
              <a:rPr lang="en-US" dirty="0" smtClean="0"/>
              <a:t>2007; Tan &amp; Calabrese Barton, 2008).</a:t>
            </a:r>
            <a:endParaRPr lang="en-US" dirty="0"/>
          </a:p>
        </p:txBody>
      </p:sp>
    </p:spTree>
    <p:extLst>
      <p:ext uri="{BB962C8B-B14F-4D97-AF65-F5344CB8AC3E}">
        <p14:creationId xmlns:p14="http://schemas.microsoft.com/office/powerpoint/2010/main" val="20381591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Gender Aspect</a:t>
            </a:r>
            <a:endParaRPr lang="en-US" dirty="0"/>
          </a:p>
        </p:txBody>
      </p:sp>
      <p:sp>
        <p:nvSpPr>
          <p:cNvPr id="3" name="Content Placeholder 2"/>
          <p:cNvSpPr>
            <a:spLocks noGrp="1"/>
          </p:cNvSpPr>
          <p:nvPr>
            <p:ph idx="1"/>
          </p:nvPr>
        </p:nvSpPr>
        <p:spPr>
          <a:xfrm>
            <a:off x="228600" y="1143000"/>
            <a:ext cx="8686800" cy="4343400"/>
          </a:xfrm>
        </p:spPr>
        <p:txBody>
          <a:bodyPr>
            <a:normAutofit fontScale="92500" lnSpcReduction="10000"/>
          </a:bodyPr>
          <a:lstStyle/>
          <a:p>
            <a:r>
              <a:rPr lang="en-US" dirty="0"/>
              <a:t>The GIRLS program is unique in that it is a single sex camp that exposes girls to female STEM professionals along with hands on activities that improve their understanding of STEM. </a:t>
            </a:r>
            <a:endParaRPr lang="en-US" dirty="0" smtClean="0"/>
          </a:p>
          <a:p>
            <a:r>
              <a:rPr lang="en-US" dirty="0" smtClean="0"/>
              <a:t>This </a:t>
            </a:r>
            <a:r>
              <a:rPr lang="en-US" dirty="0"/>
              <a:t>gendered exposure was mentioned by seven participants. </a:t>
            </a:r>
            <a:endParaRPr lang="en-US" dirty="0" smtClean="0"/>
          </a:p>
          <a:p>
            <a:pPr lvl="1"/>
            <a:r>
              <a:rPr lang="en-US" dirty="0" smtClean="0"/>
              <a:t>GIRLS “</a:t>
            </a:r>
            <a:r>
              <a:rPr lang="en-US" i="1" dirty="0" smtClean="0"/>
              <a:t>showed me </a:t>
            </a:r>
            <a:r>
              <a:rPr lang="en-US" i="1" dirty="0"/>
              <a:t>that it was possible for women to be scientists</a:t>
            </a:r>
            <a:r>
              <a:rPr lang="en-US" dirty="0"/>
              <a:t>” (2009 response from a 2007/08 camper). </a:t>
            </a:r>
            <a:endParaRPr lang="en-US" dirty="0" smtClean="0"/>
          </a:p>
          <a:p>
            <a:pPr lvl="1"/>
            <a:r>
              <a:rPr lang="en-US" i="1" dirty="0" smtClean="0"/>
              <a:t>It </a:t>
            </a:r>
            <a:r>
              <a:rPr lang="en-US" i="1" dirty="0"/>
              <a:t>just helped me know that this is what I want to do. Ever since I was 10 I wanted to be a chemist, but I didn't know any girl chemists. I met women in science thru </a:t>
            </a:r>
            <a:r>
              <a:rPr lang="en-US" i="1" dirty="0" smtClean="0"/>
              <a:t>GIRLS </a:t>
            </a:r>
            <a:r>
              <a:rPr lang="en-US" i="1" dirty="0"/>
              <a:t>and I can now see they aren't just geeky women in white coats</a:t>
            </a:r>
            <a:r>
              <a:rPr lang="en-US" dirty="0"/>
              <a:t> (2009 response from 2008 camper</a:t>
            </a:r>
            <a:r>
              <a:rPr lang="en-US" dirty="0" smtClean="0"/>
              <a:t>).</a:t>
            </a:r>
          </a:p>
          <a:p>
            <a:pPr lvl="1"/>
            <a:r>
              <a:rPr lang="en-US" i="1" dirty="0" smtClean="0"/>
              <a:t>GIRLS </a:t>
            </a:r>
            <a:r>
              <a:rPr lang="en-US" i="1" dirty="0"/>
              <a:t>gave me a basis for my love of science. I had been to other science camps that also piqued my interest from a young age, but GIRLS was the first to show how women could be involved in science. Going to a science-focused university with a 60/40 ratio of men to women, it's exciting to see that the percentage of women in the sciences is increasing</a:t>
            </a:r>
            <a:r>
              <a:rPr lang="en-US" dirty="0"/>
              <a:t> (2012 response from a 2007 camper).</a:t>
            </a:r>
          </a:p>
          <a:p>
            <a:r>
              <a:rPr lang="en-US" dirty="0"/>
              <a:t>The fact that this young woman still remembers her experience and can credit that experience as influencing her STEM career trajectory speaks to the effect of exposing young women to female role models in STEM</a:t>
            </a:r>
          </a:p>
          <a:p>
            <a:endParaRPr lang="en-US" dirty="0"/>
          </a:p>
        </p:txBody>
      </p:sp>
    </p:spTree>
    <p:extLst>
      <p:ext uri="{BB962C8B-B14F-4D97-AF65-F5344CB8AC3E}">
        <p14:creationId xmlns:p14="http://schemas.microsoft.com/office/powerpoint/2010/main" val="2887402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Unintended Positive Effects</a:t>
            </a:r>
            <a:endParaRPr lang="en-US" dirty="0"/>
          </a:p>
        </p:txBody>
      </p:sp>
      <p:sp>
        <p:nvSpPr>
          <p:cNvPr id="3" name="Content Placeholder 2"/>
          <p:cNvSpPr>
            <a:spLocks noGrp="1"/>
          </p:cNvSpPr>
          <p:nvPr>
            <p:ph idx="1"/>
          </p:nvPr>
        </p:nvSpPr>
        <p:spPr/>
        <p:txBody>
          <a:bodyPr>
            <a:normAutofit fontScale="92500"/>
          </a:bodyPr>
          <a:lstStyle/>
          <a:p>
            <a:r>
              <a:rPr lang="en-US" dirty="0" smtClean="0"/>
              <a:t>Not directly part of the mission of the camp but positive nonetheless: </a:t>
            </a:r>
            <a:endParaRPr lang="en-US" dirty="0" smtClean="0"/>
          </a:p>
          <a:p>
            <a:pPr lvl="1"/>
            <a:r>
              <a:rPr lang="en-US" dirty="0" smtClean="0"/>
              <a:t>Increased </a:t>
            </a:r>
            <a:r>
              <a:rPr lang="en-US" dirty="0"/>
              <a:t>confidence (n=6) </a:t>
            </a:r>
            <a:endParaRPr lang="en-US" dirty="0" smtClean="0"/>
          </a:p>
          <a:p>
            <a:pPr lvl="1"/>
            <a:r>
              <a:rPr lang="en-US" dirty="0" smtClean="0"/>
              <a:t>and </a:t>
            </a:r>
            <a:r>
              <a:rPr lang="en-US" dirty="0"/>
              <a:t>improved abilities to work as a team member (n=6). </a:t>
            </a:r>
            <a:endParaRPr lang="en-US" dirty="0" smtClean="0"/>
          </a:p>
          <a:p>
            <a:r>
              <a:rPr lang="en-US" dirty="0" smtClean="0"/>
              <a:t>These results were only cited by students within one year of completing the program</a:t>
            </a:r>
          </a:p>
          <a:p>
            <a:r>
              <a:rPr lang="en-US" dirty="0" smtClean="0"/>
              <a:t>This could indicate </a:t>
            </a:r>
            <a:r>
              <a:rPr lang="en-US" dirty="0"/>
              <a:t>that these effects </a:t>
            </a:r>
            <a:r>
              <a:rPr lang="en-US" dirty="0" smtClean="0"/>
              <a:t>immediate </a:t>
            </a:r>
            <a:r>
              <a:rPr lang="en-US" dirty="0"/>
              <a:t>rather than longitudinal effects of the camp and its structure. </a:t>
            </a:r>
            <a:endParaRPr lang="en-US" dirty="0" smtClean="0"/>
          </a:p>
          <a:p>
            <a:pPr lvl="1"/>
            <a:r>
              <a:rPr lang="en-US" dirty="0" smtClean="0"/>
              <a:t>One 2007/08 </a:t>
            </a:r>
            <a:r>
              <a:rPr lang="en-US" dirty="0"/>
              <a:t>camper described the camp’s impact on her confidence in succeeding in STEM, “</a:t>
            </a:r>
            <a:r>
              <a:rPr lang="en-US" i="1" dirty="0"/>
              <a:t>GIRLS has definitely given me more confidence that I want to get a job in science. It has also made me set higher goals for myself</a:t>
            </a:r>
            <a:r>
              <a:rPr lang="en-US" dirty="0"/>
              <a:t>” (2009 response from a 2007/08 camper). </a:t>
            </a:r>
            <a:endParaRPr lang="en-US" dirty="0" smtClean="0"/>
          </a:p>
          <a:p>
            <a:pPr lvl="1"/>
            <a:r>
              <a:rPr lang="en-US" dirty="0" smtClean="0"/>
              <a:t>Similarly </a:t>
            </a:r>
            <a:r>
              <a:rPr lang="en-US" dirty="0"/>
              <a:t>other students expressed that they learned what it was like to “</a:t>
            </a:r>
            <a:r>
              <a:rPr lang="en-US" i="1" dirty="0"/>
              <a:t>collaborate as a scientist</a:t>
            </a:r>
            <a:r>
              <a:rPr lang="en-US" dirty="0"/>
              <a:t>” (2012 response from 2011 camper). </a:t>
            </a:r>
          </a:p>
        </p:txBody>
      </p:sp>
    </p:spTree>
    <p:extLst>
      <p:ext uri="{BB962C8B-B14F-4D97-AF65-F5344CB8AC3E}">
        <p14:creationId xmlns:p14="http://schemas.microsoft.com/office/powerpoint/2010/main" val="8820058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Decline in STEM interest</a:t>
            </a:r>
            <a:endParaRPr lang="en-US" dirty="0"/>
          </a:p>
        </p:txBody>
      </p:sp>
      <p:sp>
        <p:nvSpPr>
          <p:cNvPr id="3" name="Content Placeholder 2"/>
          <p:cNvSpPr>
            <a:spLocks noGrp="1"/>
          </p:cNvSpPr>
          <p:nvPr>
            <p:ph idx="1"/>
          </p:nvPr>
        </p:nvSpPr>
        <p:spPr/>
        <p:txBody>
          <a:bodyPr>
            <a:normAutofit/>
          </a:bodyPr>
          <a:lstStyle/>
          <a:p>
            <a:r>
              <a:rPr lang="en-US" dirty="0" smtClean="0"/>
              <a:t>Some participants described a decline in their STEM interest since participating in GIRLS, crediting this decline to experiences outside of the camp </a:t>
            </a:r>
          </a:p>
          <a:p>
            <a:pPr lvl="1"/>
            <a:r>
              <a:rPr lang="en-US" dirty="0"/>
              <a:t>For example, one participant explained, “</a:t>
            </a:r>
            <a:r>
              <a:rPr lang="en-US" i="1" dirty="0"/>
              <a:t>I was really on fire for </a:t>
            </a:r>
            <a:r>
              <a:rPr lang="en-US" i="1" dirty="0" smtClean="0"/>
              <a:t>it [STEM] </a:t>
            </a:r>
            <a:r>
              <a:rPr lang="en-US" i="1" dirty="0"/>
              <a:t>after GIRLS- but it started to decline once Physics came in</a:t>
            </a:r>
            <a:r>
              <a:rPr lang="en-US" dirty="0"/>
              <a:t>” (2012 response from a 2006 camper</a:t>
            </a:r>
            <a:r>
              <a:rPr lang="en-US" dirty="0" smtClean="0"/>
              <a:t>).</a:t>
            </a:r>
          </a:p>
          <a:p>
            <a:pPr lvl="1"/>
            <a:r>
              <a:rPr lang="en-US" dirty="0"/>
              <a:t>And another discussed how she felt like she was not “</a:t>
            </a:r>
            <a:r>
              <a:rPr lang="en-US" i="1" dirty="0"/>
              <a:t>good at science and math in school</a:t>
            </a:r>
            <a:r>
              <a:rPr lang="en-US" dirty="0"/>
              <a:t>” believing that </a:t>
            </a:r>
            <a:r>
              <a:rPr lang="en-US" i="1" dirty="0"/>
              <a:t>“school was ruining [her] interest in STEM</a:t>
            </a:r>
            <a:r>
              <a:rPr lang="en-US" dirty="0"/>
              <a:t>” (2009 response from a 2006/07 camper).</a:t>
            </a:r>
          </a:p>
          <a:p>
            <a:pPr indent="-342900"/>
            <a:r>
              <a:rPr lang="en-US" dirty="0" smtClean="0"/>
              <a:t>This is an interesting finding to follow up with in more depth.</a:t>
            </a:r>
            <a:endParaRPr lang="en-US" dirty="0"/>
          </a:p>
        </p:txBody>
      </p:sp>
    </p:spTree>
    <p:extLst>
      <p:ext uri="{BB962C8B-B14F-4D97-AF65-F5344CB8AC3E}">
        <p14:creationId xmlns:p14="http://schemas.microsoft.com/office/powerpoint/2010/main" val="42492003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 and Conclusions</a:t>
            </a:r>
            <a:endParaRPr lang="en-US" dirty="0"/>
          </a:p>
        </p:txBody>
      </p:sp>
      <p:sp>
        <p:nvSpPr>
          <p:cNvPr id="3" name="Content Placeholder 2"/>
          <p:cNvSpPr>
            <a:spLocks noGrp="1"/>
          </p:cNvSpPr>
          <p:nvPr>
            <p:ph idx="1"/>
          </p:nvPr>
        </p:nvSpPr>
        <p:spPr>
          <a:xfrm>
            <a:off x="457200" y="1371600"/>
            <a:ext cx="8229600" cy="4191000"/>
          </a:xfrm>
        </p:spPr>
        <p:txBody>
          <a:bodyPr>
            <a:normAutofit fontScale="85000" lnSpcReduction="20000"/>
          </a:bodyPr>
          <a:lstStyle/>
          <a:p>
            <a:r>
              <a:rPr lang="en-US" dirty="0" smtClean="0"/>
              <a:t>We </a:t>
            </a:r>
            <a:r>
              <a:rPr lang="en-US" dirty="0"/>
              <a:t>realize that we cannot directly connect GIRLS to the young women’s continued interest (or lack thereof), but we can demonstrate that this program is just one of hopefully many that can add to STEM persistence over time. </a:t>
            </a:r>
            <a:endParaRPr lang="en-US" dirty="0" smtClean="0"/>
          </a:p>
          <a:p>
            <a:r>
              <a:rPr lang="en-US" dirty="0" smtClean="0"/>
              <a:t>To better highlight identity trajectories, </a:t>
            </a:r>
            <a:r>
              <a:rPr lang="en-US" dirty="0"/>
              <a:t>in-depth follow up with these participants and their families is required. Interviews with these participants and their families could highlight changes over time and better explain how identity is affected by both informal science education and formal science education. </a:t>
            </a:r>
            <a:endParaRPr lang="en-US" dirty="0" smtClean="0"/>
          </a:p>
          <a:p>
            <a:r>
              <a:rPr lang="en-US" dirty="0" smtClean="0"/>
              <a:t>Despite </a:t>
            </a:r>
            <a:r>
              <a:rPr lang="en-US" dirty="0"/>
              <a:t>this piece, the present study adds to the literature in that it demonstrates that participation in informal science education programs were still mentioned by participants years after the participation, thereby indicating that these experiences still had some effect on some of the participants. </a:t>
            </a:r>
            <a:endParaRPr lang="en-US" dirty="0" smtClean="0"/>
          </a:p>
          <a:p>
            <a:r>
              <a:rPr lang="en-US" dirty="0" smtClean="0"/>
              <a:t>Some </a:t>
            </a:r>
            <a:r>
              <a:rPr lang="en-US" dirty="0"/>
              <a:t>might argue that the self-selection issues (students were already interested in STEM when they applied to the camp) might detract from these findings. However, underrepresented minority students (particularly girls) tend to lose interest in STEM from middle school to college, despite having a high interest in elementary school. Therefore, programs that maintain that interest and expose adolescent girls to STEM careers are important to improving the number of girls who stay in the STEM pipeline. </a:t>
            </a:r>
          </a:p>
        </p:txBody>
      </p:sp>
    </p:spTree>
    <p:extLst>
      <p:ext uri="{BB962C8B-B14F-4D97-AF65-F5344CB8AC3E}">
        <p14:creationId xmlns:p14="http://schemas.microsoft.com/office/powerpoint/2010/main" val="9984722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r>
              <a:rPr lang="en-US" sz="2000" dirty="0" smtClean="0"/>
              <a:t>References</a:t>
            </a:r>
            <a:endParaRPr lang="en-US" sz="2000" dirty="0"/>
          </a:p>
        </p:txBody>
      </p:sp>
      <p:sp>
        <p:nvSpPr>
          <p:cNvPr id="3" name="Content Placeholder 2"/>
          <p:cNvSpPr>
            <a:spLocks noGrp="1"/>
          </p:cNvSpPr>
          <p:nvPr>
            <p:ph idx="1"/>
          </p:nvPr>
        </p:nvSpPr>
        <p:spPr>
          <a:xfrm>
            <a:off x="304800" y="533400"/>
            <a:ext cx="8610600" cy="5592763"/>
          </a:xfrm>
        </p:spPr>
        <p:txBody>
          <a:bodyPr>
            <a:noAutofit/>
          </a:bodyPr>
          <a:lstStyle/>
          <a:p>
            <a:r>
              <a:rPr lang="en-US" sz="600" dirty="0" smtClean="0"/>
              <a:t>American </a:t>
            </a:r>
            <a:r>
              <a:rPr lang="en-US" sz="600" dirty="0"/>
              <a:t>Association of University Women. (2010, February). Why so few? Women in science, </a:t>
            </a:r>
            <a:r>
              <a:rPr lang="en-US" sz="600" dirty="0" smtClean="0"/>
              <a:t> technology</a:t>
            </a:r>
            <a:r>
              <a:rPr lang="en-US" sz="600" dirty="0"/>
              <a:t>, engineering, and mathematics (Report). Washington, DC: Author. </a:t>
            </a:r>
          </a:p>
          <a:p>
            <a:r>
              <a:rPr lang="en-US" sz="600" dirty="0" err="1"/>
              <a:t>Aschbacher</a:t>
            </a:r>
            <a:r>
              <a:rPr lang="en-US" sz="600" dirty="0"/>
              <a:t>, P.R., Li, E., &amp; Roth, E.J. (2010). Is science me? High school students’ identities, </a:t>
            </a:r>
            <a:r>
              <a:rPr lang="en-US" sz="600" dirty="0" smtClean="0"/>
              <a:t>participation </a:t>
            </a:r>
            <a:r>
              <a:rPr lang="en-US" sz="600" dirty="0"/>
              <a:t>and aspirations in science, engineering, and medicine. </a:t>
            </a:r>
            <a:r>
              <a:rPr lang="en-US" sz="600" i="1" dirty="0"/>
              <a:t>Journal of Research in Science Teaching</a:t>
            </a:r>
            <a:r>
              <a:rPr lang="en-US" sz="600" dirty="0"/>
              <a:t>, 47(5), 564-582.</a:t>
            </a:r>
          </a:p>
          <a:p>
            <a:r>
              <a:rPr lang="en-US" sz="600" dirty="0" err="1"/>
              <a:t>Barab</a:t>
            </a:r>
            <a:r>
              <a:rPr lang="en-US" sz="600" dirty="0"/>
              <a:t>, S.A. &amp; Hay, K.E. (2001). Doing science at the elbows of experts: Issues related to </a:t>
            </a:r>
            <a:r>
              <a:rPr lang="en-US" sz="600" dirty="0" smtClean="0"/>
              <a:t>the science </a:t>
            </a:r>
            <a:r>
              <a:rPr lang="en-US" sz="600" dirty="0"/>
              <a:t>apprenticeship camp.  </a:t>
            </a:r>
            <a:r>
              <a:rPr lang="en-US" sz="600" i="1" dirty="0"/>
              <a:t>Journal of Research in Science Teaching</a:t>
            </a:r>
            <a:r>
              <a:rPr lang="en-US" sz="600" dirty="0"/>
              <a:t>, 38(1), 70-102.</a:t>
            </a:r>
          </a:p>
          <a:p>
            <a:r>
              <a:rPr lang="en-US" sz="600" dirty="0"/>
              <a:t>Bell, R.L., Blair, L.M., Crawford, B.A., &amp; Lederman, N.G. (2003).  Just do it? Impact of a </a:t>
            </a:r>
            <a:r>
              <a:rPr lang="en-US" sz="600" dirty="0" smtClean="0"/>
              <a:t>science </a:t>
            </a:r>
            <a:r>
              <a:rPr lang="en-US" sz="600" dirty="0"/>
              <a:t>apprenticeship program on high school students’ understanding of the nature of science and scientific inquiry. </a:t>
            </a:r>
            <a:r>
              <a:rPr lang="en-US" sz="600" i="1" dirty="0"/>
              <a:t>Journal of Research in Science Teaching</a:t>
            </a:r>
            <a:r>
              <a:rPr lang="en-US" sz="600" dirty="0"/>
              <a:t>, 40(5), 487-509.</a:t>
            </a:r>
          </a:p>
          <a:p>
            <a:r>
              <a:rPr lang="en-US" sz="600" dirty="0" err="1"/>
              <a:t>Brickhouse</a:t>
            </a:r>
            <a:r>
              <a:rPr lang="en-US" sz="600" dirty="0"/>
              <a:t>, N.W., Lowery, P., &amp; Schultz, K.  (2000).  What kind of girl does science?  </a:t>
            </a:r>
            <a:r>
              <a:rPr lang="en-US" sz="600" dirty="0" smtClean="0"/>
              <a:t>The construction </a:t>
            </a:r>
            <a:r>
              <a:rPr lang="en-US" sz="600" dirty="0"/>
              <a:t>of school science identities.  </a:t>
            </a:r>
            <a:r>
              <a:rPr lang="en-US" sz="600" i="1" dirty="0"/>
              <a:t>Journal of Research in Science Teaching</a:t>
            </a:r>
            <a:r>
              <a:rPr lang="en-US" sz="600" dirty="0"/>
              <a:t>, 37(5), 441-458.</a:t>
            </a:r>
          </a:p>
          <a:p>
            <a:r>
              <a:rPr lang="en-US" sz="600" dirty="0"/>
              <a:t>Buck, G.A.; Plano Clark, V.L., Leslie-</a:t>
            </a:r>
            <a:r>
              <a:rPr lang="en-US" sz="600" dirty="0" err="1"/>
              <a:t>Pelecky</a:t>
            </a:r>
            <a:r>
              <a:rPr lang="en-US" sz="600" dirty="0"/>
              <a:t>, D., Lu, Y., &amp; </a:t>
            </a:r>
            <a:r>
              <a:rPr lang="en-US" sz="600" dirty="0" err="1"/>
              <a:t>Cerda-Lizarrage</a:t>
            </a:r>
            <a:r>
              <a:rPr lang="en-US" sz="600" dirty="0"/>
              <a:t>, P., (2007).  </a:t>
            </a:r>
            <a:r>
              <a:rPr lang="en-US" sz="600" dirty="0" smtClean="0"/>
              <a:t>Examining </a:t>
            </a:r>
            <a:r>
              <a:rPr lang="en-US" sz="600" dirty="0"/>
              <a:t>the cognitive processes used by adolescent girls and women scientists in </a:t>
            </a:r>
            <a:r>
              <a:rPr lang="en-US" sz="600" dirty="0" smtClean="0"/>
              <a:t>identifying </a:t>
            </a:r>
            <a:r>
              <a:rPr lang="en-US" sz="600" dirty="0"/>
              <a:t>science role models:  A feminist approach.  </a:t>
            </a:r>
            <a:r>
              <a:rPr lang="en-US" sz="600" i="1" dirty="0"/>
              <a:t>Science Education</a:t>
            </a:r>
            <a:r>
              <a:rPr lang="en-US" sz="600" dirty="0"/>
              <a:t>, 92, p 688-707. </a:t>
            </a:r>
          </a:p>
          <a:p>
            <a:r>
              <a:rPr lang="en-US" sz="600" dirty="0" err="1"/>
              <a:t>Carlone</a:t>
            </a:r>
            <a:r>
              <a:rPr lang="en-US" sz="600" dirty="0"/>
              <a:t>, H.B. (2003). (Re)producing good science students: Girls’ participation in high school </a:t>
            </a:r>
            <a:r>
              <a:rPr lang="en-US" sz="600" dirty="0" smtClean="0"/>
              <a:t>physics</a:t>
            </a:r>
            <a:r>
              <a:rPr lang="en-US" sz="600" dirty="0"/>
              <a:t>. </a:t>
            </a:r>
            <a:r>
              <a:rPr lang="en-US" sz="600" i="1" dirty="0"/>
              <a:t>Journal of Women and Minorities in Science and Engineering</a:t>
            </a:r>
            <a:r>
              <a:rPr lang="en-US" sz="600" dirty="0"/>
              <a:t>, 9(1), 17-34.</a:t>
            </a:r>
          </a:p>
          <a:p>
            <a:r>
              <a:rPr lang="en-US" sz="600" dirty="0" err="1"/>
              <a:t>Carlone</a:t>
            </a:r>
            <a:r>
              <a:rPr lang="en-US" sz="600" dirty="0"/>
              <a:t>, H.B. &amp; Johnson, A. (2007). Understanding the science experiences of successful </a:t>
            </a:r>
            <a:r>
              <a:rPr lang="en-US" sz="600" dirty="0" smtClean="0"/>
              <a:t>women </a:t>
            </a:r>
            <a:r>
              <a:rPr lang="en-US" sz="600" dirty="0"/>
              <a:t>of color: Science identity as an analytic lens. </a:t>
            </a:r>
            <a:r>
              <a:rPr lang="en-US" sz="600" i="1" dirty="0"/>
              <a:t>Journal of Research in Science </a:t>
            </a:r>
            <a:r>
              <a:rPr lang="en-US" sz="600" i="1" dirty="0" smtClean="0"/>
              <a:t>Teaching</a:t>
            </a:r>
            <a:r>
              <a:rPr lang="en-US" sz="600" dirty="0"/>
              <a:t>, 44(8), 1187-1218.</a:t>
            </a:r>
          </a:p>
          <a:p>
            <a:r>
              <a:rPr lang="en-US" sz="600" dirty="0" err="1"/>
              <a:t>Demetry</a:t>
            </a:r>
            <a:r>
              <a:rPr lang="en-US" sz="600" dirty="0"/>
              <a:t>, C., </a:t>
            </a:r>
            <a:r>
              <a:rPr lang="en-US" sz="600" dirty="0" err="1"/>
              <a:t>Hubelbank</a:t>
            </a:r>
            <a:r>
              <a:rPr lang="en-US" sz="600" dirty="0"/>
              <a:t>, J., </a:t>
            </a:r>
            <a:r>
              <a:rPr lang="en-US" sz="600" dirty="0" err="1"/>
              <a:t>Blaisdell</a:t>
            </a:r>
            <a:r>
              <a:rPr lang="en-US" sz="600" dirty="0"/>
              <a:t>, S., </a:t>
            </a:r>
            <a:r>
              <a:rPr lang="en-US" sz="600" dirty="0" err="1"/>
              <a:t>Sontgerath</a:t>
            </a:r>
            <a:r>
              <a:rPr lang="en-US" sz="600" dirty="0"/>
              <a:t>, S., Nicholson, M.E., Rosenthal, E., &amp; </a:t>
            </a:r>
            <a:r>
              <a:rPr lang="en-US" sz="600" dirty="0" smtClean="0"/>
              <a:t>Quinn</a:t>
            </a:r>
            <a:r>
              <a:rPr lang="en-US" sz="600" dirty="0"/>
              <a:t>, P. (2009). Supporting young women to enter engineering: Long-term effects of a </a:t>
            </a:r>
            <a:r>
              <a:rPr lang="en-US" sz="600" dirty="0" smtClean="0"/>
              <a:t>middle </a:t>
            </a:r>
            <a:r>
              <a:rPr lang="en-US" sz="600" dirty="0"/>
              <a:t>school engineering outreach program for girls. </a:t>
            </a:r>
            <a:r>
              <a:rPr lang="en-US" sz="600" i="1" dirty="0"/>
              <a:t>Journal of Women and Minorities in Science and Engineering</a:t>
            </a:r>
            <a:r>
              <a:rPr lang="en-US" sz="600" dirty="0"/>
              <a:t>, 15, 119-142.</a:t>
            </a:r>
          </a:p>
          <a:p>
            <a:r>
              <a:rPr lang="en-US" sz="600" dirty="0" err="1" smtClean="0"/>
              <a:t>Fadigan</a:t>
            </a:r>
            <a:r>
              <a:rPr lang="en-US" sz="600" dirty="0"/>
              <a:t>, K.A. &amp; </a:t>
            </a:r>
            <a:r>
              <a:rPr lang="en-US" sz="600" dirty="0" err="1"/>
              <a:t>Hammrich</a:t>
            </a:r>
            <a:r>
              <a:rPr lang="en-US" sz="600" dirty="0"/>
              <a:t>, P.L. (2004). A longitudinal study of the educational and career </a:t>
            </a:r>
            <a:r>
              <a:rPr lang="en-US" sz="600" dirty="0" smtClean="0"/>
              <a:t>trajectories </a:t>
            </a:r>
            <a:r>
              <a:rPr lang="en-US" sz="600" dirty="0"/>
              <a:t>of female participants of an urban informal science education program. </a:t>
            </a:r>
            <a:r>
              <a:rPr lang="en-US" sz="600" i="1" dirty="0"/>
              <a:t>Journal of Research in Science Teaching</a:t>
            </a:r>
            <a:r>
              <a:rPr lang="en-US" sz="600" dirty="0"/>
              <a:t>, 41(8), 835-860.</a:t>
            </a:r>
          </a:p>
          <a:p>
            <a:r>
              <a:rPr lang="en-US" sz="600" dirty="0" err="1"/>
              <a:t>Farland</a:t>
            </a:r>
            <a:r>
              <a:rPr lang="en-US" sz="600" dirty="0"/>
              <a:t>-Smith, D. (2012). Personal and social interactions between young girls and scientists: </a:t>
            </a:r>
            <a:r>
              <a:rPr lang="en-US" sz="600" dirty="0" smtClean="0"/>
              <a:t>Examining </a:t>
            </a:r>
            <a:r>
              <a:rPr lang="en-US" sz="600" dirty="0"/>
              <a:t>critical aspects for identity construction. </a:t>
            </a:r>
            <a:r>
              <a:rPr lang="en-US" sz="600" i="1" dirty="0"/>
              <a:t>Journal of Science Teacher Education</a:t>
            </a:r>
            <a:r>
              <a:rPr lang="en-US" sz="600" dirty="0"/>
              <a:t>, 23, 1-18.</a:t>
            </a:r>
          </a:p>
          <a:p>
            <a:r>
              <a:rPr lang="en-US" sz="600" dirty="0"/>
              <a:t>Fields, D.A. (2009).  What do students gain from a week at science camp? Youth perceptions </a:t>
            </a:r>
            <a:r>
              <a:rPr lang="en-US" sz="600" dirty="0" smtClean="0"/>
              <a:t>and </a:t>
            </a:r>
            <a:r>
              <a:rPr lang="en-US" sz="600" dirty="0"/>
              <a:t>the design of an immersive, research-oriented astronomy camp.  </a:t>
            </a:r>
            <a:r>
              <a:rPr lang="en-US" sz="600" i="1" dirty="0"/>
              <a:t>International Journal of Science and Education</a:t>
            </a:r>
            <a:r>
              <a:rPr lang="en-US" sz="600" dirty="0"/>
              <a:t>.  31(2), 151-171.</a:t>
            </a:r>
          </a:p>
          <a:p>
            <a:r>
              <a:rPr lang="en-US" sz="600" dirty="0" err="1" smtClean="0"/>
              <a:t>Gilmartin</a:t>
            </a:r>
            <a:r>
              <a:rPr lang="en-US" sz="600" dirty="0"/>
              <a:t>, S., Denson, N., Li, E., Bryant, A., &amp; </a:t>
            </a:r>
            <a:r>
              <a:rPr lang="en-US" sz="600" dirty="0" err="1"/>
              <a:t>Aschbacher</a:t>
            </a:r>
            <a:r>
              <a:rPr lang="en-US" sz="600" dirty="0"/>
              <a:t>, P. (2007). Gender ratios in high </a:t>
            </a:r>
            <a:r>
              <a:rPr lang="en-US" sz="600" dirty="0" smtClean="0"/>
              <a:t>school </a:t>
            </a:r>
            <a:r>
              <a:rPr lang="en-US" sz="600" dirty="0"/>
              <a:t>science departments: The effect of percent female faculty on multiple dimensions of students’ science identities. </a:t>
            </a:r>
            <a:r>
              <a:rPr lang="en-US" sz="600" i="1" dirty="0"/>
              <a:t>Journal of Research in Science Teaching</a:t>
            </a:r>
            <a:r>
              <a:rPr lang="en-US" sz="600" dirty="0"/>
              <a:t>, 44(7), 980-1009.</a:t>
            </a:r>
          </a:p>
          <a:p>
            <a:r>
              <a:rPr lang="en-US" sz="600" dirty="0"/>
              <a:t>Hay, K.E. &amp; </a:t>
            </a:r>
            <a:r>
              <a:rPr lang="en-US" sz="600" dirty="0" err="1"/>
              <a:t>Barab</a:t>
            </a:r>
            <a:r>
              <a:rPr lang="en-US" sz="600" dirty="0"/>
              <a:t>, S.A. (2001).  Constructivism in Practice: A comparison and contrast of </a:t>
            </a:r>
            <a:r>
              <a:rPr lang="en-US" sz="600" dirty="0" smtClean="0"/>
              <a:t>apprenticeship </a:t>
            </a:r>
            <a:r>
              <a:rPr lang="en-US" sz="600" dirty="0"/>
              <a:t>and constructionist learning environments.  </a:t>
            </a:r>
            <a:r>
              <a:rPr lang="en-US" sz="600" i="1" dirty="0"/>
              <a:t>The Journal of the Learning Sciences</a:t>
            </a:r>
            <a:r>
              <a:rPr lang="en-US" sz="600" dirty="0"/>
              <a:t>, 10(3), 281-322.</a:t>
            </a:r>
          </a:p>
          <a:p>
            <a:r>
              <a:rPr lang="en-US" sz="600" dirty="0" err="1"/>
              <a:t>Hazari</a:t>
            </a:r>
            <a:r>
              <a:rPr lang="en-US" sz="600" dirty="0"/>
              <a:t>, Z., </a:t>
            </a:r>
            <a:r>
              <a:rPr lang="en-US" sz="600" dirty="0" err="1"/>
              <a:t>Sonnert</a:t>
            </a:r>
            <a:r>
              <a:rPr lang="en-US" sz="600" dirty="0"/>
              <a:t>, G, Sadler, P.M., and Shanahan, M.C. (2010). Connecting high school </a:t>
            </a:r>
            <a:r>
              <a:rPr lang="en-US" sz="600" dirty="0" smtClean="0"/>
              <a:t>Physics </a:t>
            </a:r>
            <a:r>
              <a:rPr lang="en-US" sz="600" dirty="0"/>
              <a:t>experiences, outcome expectations, physics identity, and physics career choice: A gender study. </a:t>
            </a:r>
            <a:r>
              <a:rPr lang="en-US" sz="600" i="1" dirty="0"/>
              <a:t>Journal of Research in Science Teaching</a:t>
            </a:r>
            <a:r>
              <a:rPr lang="en-US" sz="600" dirty="0"/>
              <a:t>, 47(8), pp. 978-1003.</a:t>
            </a:r>
          </a:p>
          <a:p>
            <a:r>
              <a:rPr lang="en-US" sz="600" dirty="0" err="1"/>
              <a:t>Jayaratne</a:t>
            </a:r>
            <a:r>
              <a:rPr lang="en-US" sz="600" dirty="0"/>
              <a:t>, T.E., Thomas, N.G., &amp; </a:t>
            </a:r>
            <a:r>
              <a:rPr lang="en-US" sz="600" dirty="0" err="1"/>
              <a:t>Trautmann</a:t>
            </a:r>
            <a:r>
              <a:rPr lang="en-US" sz="600" dirty="0"/>
              <a:t>, M. (2003). Intervention program to keep girls in </a:t>
            </a:r>
            <a:r>
              <a:rPr lang="en-US" sz="600" dirty="0" smtClean="0"/>
              <a:t>the </a:t>
            </a:r>
            <a:r>
              <a:rPr lang="en-US" sz="600" dirty="0"/>
              <a:t>science pipeline: Outcome differences by ethnic status. </a:t>
            </a:r>
            <a:r>
              <a:rPr lang="en-US" sz="600" i="1" dirty="0"/>
              <a:t>Journal of Research in Science Teaching</a:t>
            </a:r>
            <a:r>
              <a:rPr lang="en-US" sz="600" dirty="0"/>
              <a:t>, 40(4), 393-414.</a:t>
            </a:r>
          </a:p>
          <a:p>
            <a:r>
              <a:rPr lang="en-US" sz="600" dirty="0" smtClean="0"/>
              <a:t>Lederman</a:t>
            </a:r>
            <a:r>
              <a:rPr lang="en-US" sz="600" dirty="0"/>
              <a:t>, N.G., </a:t>
            </a:r>
            <a:r>
              <a:rPr lang="en-US" sz="600" dirty="0" err="1"/>
              <a:t>Abd</a:t>
            </a:r>
            <a:r>
              <a:rPr lang="en-US" sz="600" dirty="0"/>
              <a:t>-El-</a:t>
            </a:r>
            <a:r>
              <a:rPr lang="en-US" sz="600" dirty="0" err="1"/>
              <a:t>Khalick</a:t>
            </a:r>
            <a:r>
              <a:rPr lang="en-US" sz="600" dirty="0"/>
              <a:t>, F., Bell, R.L., &amp; Schwartz, R.S. (2002).  Views of nature of </a:t>
            </a:r>
            <a:r>
              <a:rPr lang="en-US" sz="600" dirty="0" smtClean="0"/>
              <a:t>science </a:t>
            </a:r>
            <a:r>
              <a:rPr lang="en-US" sz="600" dirty="0"/>
              <a:t>questionnaire: Toward valid and meaningful assessment of learners’ conceptions of nature of science.  </a:t>
            </a:r>
            <a:r>
              <a:rPr lang="en-US" sz="600" i="1" dirty="0"/>
              <a:t>Journal of Research in Science Teaching</a:t>
            </a:r>
            <a:r>
              <a:rPr lang="en-US" sz="600" dirty="0"/>
              <a:t>, 39(6), 497-521.</a:t>
            </a:r>
          </a:p>
          <a:p>
            <a:r>
              <a:rPr lang="en-US" sz="600" dirty="0" smtClean="0"/>
              <a:t>Miller</a:t>
            </a:r>
            <a:r>
              <a:rPr lang="en-US" sz="600" dirty="0"/>
              <a:t>, P.H., Blessing, J.S., Schwartz, S. (2006).  Gender differences in high-school students’ </a:t>
            </a:r>
            <a:r>
              <a:rPr lang="en-US" sz="600" dirty="0" smtClean="0"/>
              <a:t>views </a:t>
            </a:r>
            <a:r>
              <a:rPr lang="en-US" sz="600" dirty="0"/>
              <a:t>about science. </a:t>
            </a:r>
            <a:r>
              <a:rPr lang="en-US" sz="600" i="1" dirty="0"/>
              <a:t>International Journal of Science and Education</a:t>
            </a:r>
            <a:r>
              <a:rPr lang="en-US" sz="600" dirty="0"/>
              <a:t>, 28(4), 363-381.</a:t>
            </a:r>
          </a:p>
          <a:p>
            <a:r>
              <a:rPr lang="en-US" sz="600" dirty="0"/>
              <a:t>National Research Council. (2009).</a:t>
            </a:r>
            <a:r>
              <a:rPr lang="en-US" sz="600" i="1" dirty="0"/>
              <a:t>Learning Science in Informal Environments: People, Places, </a:t>
            </a:r>
            <a:r>
              <a:rPr lang="en-US" sz="600" i="1" dirty="0" smtClean="0"/>
              <a:t>and </a:t>
            </a:r>
            <a:r>
              <a:rPr lang="en-US" sz="600" i="1" dirty="0"/>
              <a:t>Pursuits</a:t>
            </a:r>
            <a:r>
              <a:rPr lang="en-US" sz="600" dirty="0"/>
              <a:t>. Committee on Learning Science in Informal Environments. Eds. </a:t>
            </a:r>
            <a:r>
              <a:rPr lang="en-US" sz="600" dirty="0" err="1"/>
              <a:t>P.Bell</a:t>
            </a:r>
            <a:r>
              <a:rPr lang="en-US" sz="600" dirty="0"/>
              <a:t>, B. </a:t>
            </a:r>
            <a:r>
              <a:rPr lang="en-US" sz="600" dirty="0" err="1"/>
              <a:t>Lewenstein</a:t>
            </a:r>
            <a:r>
              <a:rPr lang="en-US" sz="600" dirty="0"/>
              <a:t>, A.W. </a:t>
            </a:r>
            <a:r>
              <a:rPr lang="en-US" sz="600" dirty="0" err="1"/>
              <a:t>Shouse</a:t>
            </a:r>
            <a:r>
              <a:rPr lang="en-US" sz="600" dirty="0"/>
              <a:t>, &amp; M.A. </a:t>
            </a:r>
            <a:r>
              <a:rPr lang="en-US" sz="600" dirty="0" err="1"/>
              <a:t>Feder</a:t>
            </a:r>
            <a:r>
              <a:rPr lang="en-US" sz="600" dirty="0"/>
              <a:t>. Board on Science Education, Center for Education. Division of Behavioral and social sciences and Education. Washington, D.C.: The National Academies Press.</a:t>
            </a:r>
          </a:p>
          <a:p>
            <a:r>
              <a:rPr lang="en-US" sz="600" dirty="0"/>
              <a:t>National Science Foundation, (February, 2011). </a:t>
            </a:r>
            <a:r>
              <a:rPr lang="en-US" sz="600" i="1" dirty="0"/>
              <a:t>Women, Minorities, and Persons with </a:t>
            </a:r>
            <a:r>
              <a:rPr lang="en-US" sz="600" i="1" dirty="0" smtClean="0"/>
              <a:t>Disabilities </a:t>
            </a:r>
            <a:r>
              <a:rPr lang="en-US" sz="600" i="1" dirty="0"/>
              <a:t>in Science and Engineering. </a:t>
            </a:r>
            <a:r>
              <a:rPr lang="en-US" sz="600" dirty="0"/>
              <a:t>NSF 11-309. Table 9-37: Demographic characteristics of employed scientists and engineers by race/ethnicity and sex. Arlington, VA. </a:t>
            </a:r>
          </a:p>
          <a:p>
            <a:r>
              <a:rPr lang="en-US" sz="600" dirty="0" smtClean="0"/>
              <a:t>Painter</a:t>
            </a:r>
            <a:r>
              <a:rPr lang="en-US" sz="600" dirty="0"/>
              <a:t>, J., Jones, M.G., </a:t>
            </a:r>
            <a:r>
              <a:rPr lang="en-US" sz="600" dirty="0" err="1"/>
              <a:t>Tretter</a:t>
            </a:r>
            <a:r>
              <a:rPr lang="en-US" sz="600" dirty="0"/>
              <a:t>, T.R., &amp; </a:t>
            </a:r>
            <a:r>
              <a:rPr lang="en-US" sz="600" dirty="0" err="1"/>
              <a:t>Kubasko</a:t>
            </a:r>
            <a:r>
              <a:rPr lang="en-US" sz="600" dirty="0"/>
              <a:t>, D. (2006).  Pulling back the curtain: </a:t>
            </a:r>
            <a:r>
              <a:rPr lang="en-US" sz="600" dirty="0" smtClean="0"/>
              <a:t>Uncovering </a:t>
            </a:r>
            <a:r>
              <a:rPr lang="en-US" sz="600" dirty="0"/>
              <a:t>and changing students’ perceptions of scientists.  </a:t>
            </a:r>
            <a:r>
              <a:rPr lang="en-US" sz="600" i="1" dirty="0"/>
              <a:t>School Science and Mathematics</a:t>
            </a:r>
            <a:r>
              <a:rPr lang="en-US" sz="600" dirty="0"/>
              <a:t>, 106(4), 181-190.</a:t>
            </a:r>
          </a:p>
          <a:p>
            <a:r>
              <a:rPr lang="en-US" sz="600" dirty="0" err="1"/>
              <a:t>Polman</a:t>
            </a:r>
            <a:r>
              <a:rPr lang="en-US" sz="600" dirty="0"/>
              <a:t>, J.L. &amp; Miller, D. (2010). Changing stories: Trajectories of identification among African </a:t>
            </a:r>
            <a:r>
              <a:rPr lang="en-US" sz="600" dirty="0" smtClean="0"/>
              <a:t>American </a:t>
            </a:r>
            <a:r>
              <a:rPr lang="en-US" sz="600" dirty="0"/>
              <a:t>youth in a science outreach apprenticeship. </a:t>
            </a:r>
            <a:r>
              <a:rPr lang="en-US" sz="600" i="1" dirty="0"/>
              <a:t>American Educational Research Journal</a:t>
            </a:r>
            <a:r>
              <a:rPr lang="en-US" sz="600" dirty="0"/>
              <a:t>, 47(4), 878-918.</a:t>
            </a:r>
          </a:p>
          <a:p>
            <a:r>
              <a:rPr lang="en-US" sz="600" dirty="0" err="1"/>
              <a:t>Rittmayer</a:t>
            </a:r>
            <a:r>
              <a:rPr lang="en-US" sz="600" dirty="0"/>
              <a:t>, M.A. &amp; </a:t>
            </a:r>
            <a:r>
              <a:rPr lang="en-US" sz="600" dirty="0" err="1"/>
              <a:t>Beier</a:t>
            </a:r>
            <a:r>
              <a:rPr lang="en-US" sz="600" dirty="0"/>
              <a:t>, M.E. (2009). Self-Efficacy in STEM. In B. </a:t>
            </a:r>
            <a:r>
              <a:rPr lang="en-US" sz="600" dirty="0" err="1"/>
              <a:t>Bogue</a:t>
            </a:r>
            <a:r>
              <a:rPr lang="en-US" sz="600" dirty="0"/>
              <a:t> &amp; E. Cady (Eds.). </a:t>
            </a:r>
            <a:r>
              <a:rPr lang="en-US" sz="600" i="1" dirty="0" smtClean="0"/>
              <a:t>Applying </a:t>
            </a:r>
            <a:r>
              <a:rPr lang="en-US" sz="600" i="1" dirty="0"/>
              <a:t>Research to Practice (ARP) Resources. </a:t>
            </a:r>
            <a:r>
              <a:rPr lang="en-US" sz="600" dirty="0"/>
              <a:t>Retrieved September 1, 2010 from </a:t>
            </a:r>
            <a:r>
              <a:rPr lang="en-US" sz="600" u="sng" dirty="0">
                <a:hlinkClick r:id="rId2"/>
              </a:rPr>
              <a:t>http://www.engr.psu.edu/AWE/ARPresources.aspx</a:t>
            </a:r>
            <a:endParaRPr lang="en-US" sz="600" dirty="0"/>
          </a:p>
          <a:p>
            <a:r>
              <a:rPr lang="en-US" sz="600" dirty="0" err="1"/>
              <a:t>Salomone</a:t>
            </a:r>
            <a:r>
              <a:rPr lang="en-US" sz="600" dirty="0"/>
              <a:t>, R.C. (2003). Same, different, equal: Rethinking single-sex schooling. New Haven</a:t>
            </a:r>
            <a:r>
              <a:rPr lang="en-US" sz="600" dirty="0" smtClean="0"/>
              <a:t>, CT</a:t>
            </a:r>
            <a:r>
              <a:rPr lang="en-US" sz="600" dirty="0"/>
              <a:t>: Yale University Press.</a:t>
            </a:r>
          </a:p>
          <a:p>
            <a:r>
              <a:rPr lang="en-US" sz="600" dirty="0" err="1" smtClean="0"/>
              <a:t>Shakeshaft</a:t>
            </a:r>
            <a:r>
              <a:rPr lang="en-US" sz="600" dirty="0" smtClean="0"/>
              <a:t>, C. (1995). Reforming Science Education to Include Girls. </a:t>
            </a:r>
            <a:r>
              <a:rPr lang="en-US" sz="600" i="1" dirty="0" smtClean="0"/>
              <a:t>Theory into Practice</a:t>
            </a:r>
            <a:r>
              <a:rPr lang="en-US" sz="600" dirty="0" smtClean="0"/>
              <a:t>. </a:t>
            </a:r>
            <a:r>
              <a:rPr lang="en-US" sz="600" i="1" dirty="0" smtClean="0"/>
              <a:t>34</a:t>
            </a:r>
            <a:r>
              <a:rPr lang="en-US" sz="600" dirty="0" smtClean="0"/>
              <a:t>(1), 74-79.</a:t>
            </a:r>
          </a:p>
          <a:p>
            <a:r>
              <a:rPr lang="en-US" sz="600" dirty="0" err="1" smtClean="0"/>
              <a:t>Spielhagen</a:t>
            </a:r>
            <a:r>
              <a:rPr lang="en-US" sz="600" dirty="0"/>
              <a:t>, F.R. (2008) Chapter 4:  Having it our way:  Students speak out on single-sex classes</a:t>
            </a:r>
            <a:r>
              <a:rPr lang="en-US" sz="600" dirty="0" smtClean="0"/>
              <a:t>. In </a:t>
            </a:r>
            <a:r>
              <a:rPr lang="en-US" sz="600" dirty="0"/>
              <a:t>F.R. </a:t>
            </a:r>
            <a:r>
              <a:rPr lang="en-US" sz="600" dirty="0" err="1"/>
              <a:t>Spielhagen</a:t>
            </a:r>
            <a:r>
              <a:rPr lang="en-US" sz="600" dirty="0"/>
              <a:t> (Ed). </a:t>
            </a:r>
            <a:r>
              <a:rPr lang="en-US" sz="600" i="1" dirty="0"/>
              <a:t>Debating single-sex education:  Separate and equal? </a:t>
            </a:r>
            <a:r>
              <a:rPr lang="en-US" sz="600" dirty="0"/>
              <a:t> (pp.32-46). Maryland: </a:t>
            </a:r>
            <a:r>
              <a:rPr lang="en-US" sz="600" dirty="0" err="1"/>
              <a:t>Rowman</a:t>
            </a:r>
            <a:r>
              <a:rPr lang="en-US" sz="600" dirty="0"/>
              <a:t> &amp; Littlefield Publishers, Inc. </a:t>
            </a:r>
          </a:p>
          <a:p>
            <a:r>
              <a:rPr lang="en-US" sz="600" dirty="0"/>
              <a:t>Tan, E. &amp; Calabrese Barton, A. (2008) From peripheral to central, the story of Melanie’s </a:t>
            </a:r>
            <a:r>
              <a:rPr lang="en-US" sz="600" dirty="0" smtClean="0"/>
              <a:t>metamorphosis </a:t>
            </a:r>
            <a:r>
              <a:rPr lang="en-US" sz="600" dirty="0"/>
              <a:t>in an urban middle school science class. </a:t>
            </a:r>
            <a:r>
              <a:rPr lang="en-US" sz="600" i="1" dirty="0"/>
              <a:t>Science Education</a:t>
            </a:r>
            <a:r>
              <a:rPr lang="en-US" sz="600" dirty="0"/>
              <a:t>, 92(4), 567-590.</a:t>
            </a:r>
          </a:p>
          <a:p>
            <a:r>
              <a:rPr lang="en-US" sz="600" dirty="0" err="1"/>
              <a:t>Watermeyer</a:t>
            </a:r>
            <a:r>
              <a:rPr lang="en-US" sz="600" dirty="0"/>
              <a:t>, R. &amp; Stevenson, V. (2010). </a:t>
            </a:r>
            <a:r>
              <a:rPr lang="en-US" sz="600" dirty="0" err="1"/>
              <a:t>Discover!ng</a:t>
            </a:r>
            <a:r>
              <a:rPr lang="en-US" sz="600" dirty="0"/>
              <a:t> women in STEM: Girls into science</a:t>
            </a:r>
            <a:r>
              <a:rPr lang="en-US" sz="600" dirty="0" smtClean="0"/>
              <a:t>, technology</a:t>
            </a:r>
            <a:r>
              <a:rPr lang="en-US" sz="600" dirty="0"/>
              <a:t>, engineering and math. </a:t>
            </a:r>
            <a:r>
              <a:rPr lang="en-US" sz="600" i="1" dirty="0"/>
              <a:t>International Journal of Gender, Science and Technology</a:t>
            </a:r>
            <a:r>
              <a:rPr lang="en-US" sz="600" dirty="0"/>
              <a:t>, 2(1), 25-46.</a:t>
            </a:r>
          </a:p>
          <a:p>
            <a:r>
              <a:rPr lang="en-US" sz="600" dirty="0"/>
              <a:t>Williams, W.M. &amp; </a:t>
            </a:r>
            <a:r>
              <a:rPr lang="en-US" sz="600" dirty="0" err="1"/>
              <a:t>Ceci</a:t>
            </a:r>
            <a:r>
              <a:rPr lang="en-US" sz="600" dirty="0"/>
              <a:t>, S.J. (2007). Introduction: Striving for perspective in the debate </a:t>
            </a:r>
            <a:r>
              <a:rPr lang="en-US" sz="600" dirty="0" smtClean="0"/>
              <a:t>on </a:t>
            </a:r>
            <a:r>
              <a:rPr lang="en-US" sz="600" dirty="0"/>
              <a:t>women in science. In S.J. </a:t>
            </a:r>
            <a:r>
              <a:rPr lang="en-US" sz="600" dirty="0" err="1"/>
              <a:t>Ceci</a:t>
            </a:r>
            <a:r>
              <a:rPr lang="en-US" sz="600" dirty="0"/>
              <a:t>.&amp; W.M. Williams (</a:t>
            </a:r>
            <a:r>
              <a:rPr lang="en-US" sz="600" dirty="0" err="1"/>
              <a:t>Eds</a:t>
            </a:r>
            <a:r>
              <a:rPr lang="en-US" sz="600" dirty="0"/>
              <a:t>). </a:t>
            </a:r>
            <a:r>
              <a:rPr lang="en-US" sz="600" i="1" dirty="0"/>
              <a:t>Why aren’t more women in science? Top researchers debate the evidence. </a:t>
            </a:r>
            <a:r>
              <a:rPr lang="en-US" sz="600" dirty="0"/>
              <a:t>Washington D.C.: American Psychological Association. </a:t>
            </a:r>
          </a:p>
          <a:p>
            <a:endParaRPr lang="en-US" sz="800" dirty="0"/>
          </a:p>
        </p:txBody>
      </p:sp>
    </p:spTree>
    <p:extLst>
      <p:ext uri="{BB962C8B-B14F-4D97-AF65-F5344CB8AC3E}">
        <p14:creationId xmlns:p14="http://schemas.microsoft.com/office/powerpoint/2010/main" val="39535506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219200"/>
            <a:ext cx="7772400" cy="1143000"/>
          </a:xfrm>
        </p:spPr>
        <p:txBody>
          <a:bodyPr>
            <a:normAutofit fontScale="90000"/>
          </a:bodyPr>
          <a:lstStyle/>
          <a:p>
            <a:r>
              <a:rPr lang="en-US" dirty="0" smtClean="0"/>
              <a:t>Efforts to Improve Girls’ STEM Identities</a:t>
            </a:r>
            <a:endParaRPr lang="en-US" dirty="0"/>
          </a:p>
        </p:txBody>
      </p:sp>
      <p:sp>
        <p:nvSpPr>
          <p:cNvPr id="3" name="Content Placeholder 2"/>
          <p:cNvSpPr>
            <a:spLocks noGrp="1"/>
          </p:cNvSpPr>
          <p:nvPr>
            <p:ph idx="1"/>
          </p:nvPr>
        </p:nvSpPr>
        <p:spPr>
          <a:xfrm>
            <a:off x="685800" y="2819399"/>
            <a:ext cx="7772400" cy="2514601"/>
          </a:xfrm>
        </p:spPr>
        <p:txBody>
          <a:bodyPr/>
          <a:lstStyle/>
          <a:p>
            <a:r>
              <a:rPr lang="en-US" dirty="0" smtClean="0"/>
              <a:t>Exposure to female role models in STEM</a:t>
            </a:r>
          </a:p>
          <a:p>
            <a:r>
              <a:rPr lang="en-US" dirty="0" smtClean="0"/>
              <a:t>Exposure to relevant and hands-on activities in various STEM fields</a:t>
            </a:r>
          </a:p>
          <a:p>
            <a:r>
              <a:rPr lang="en-US" dirty="0" smtClean="0"/>
              <a:t>Often through informal STEM education efforts</a:t>
            </a:r>
            <a:endParaRPr lang="en-US" dirty="0"/>
          </a:p>
        </p:txBody>
      </p:sp>
    </p:spTree>
    <p:extLst>
      <p:ext uri="{BB962C8B-B14F-4D97-AF65-F5344CB8AC3E}">
        <p14:creationId xmlns:p14="http://schemas.microsoft.com/office/powerpoint/2010/main" val="26917709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Single Sex Programs</a:t>
            </a:r>
            <a:endParaRPr lang="en-US" dirty="0"/>
          </a:p>
        </p:txBody>
      </p:sp>
      <p:sp>
        <p:nvSpPr>
          <p:cNvPr id="3" name="Content Placeholder 2"/>
          <p:cNvSpPr>
            <a:spLocks noGrp="1"/>
          </p:cNvSpPr>
          <p:nvPr>
            <p:ph idx="1"/>
          </p:nvPr>
        </p:nvSpPr>
        <p:spPr/>
        <p:txBody>
          <a:bodyPr>
            <a:normAutofit/>
          </a:bodyPr>
          <a:lstStyle/>
          <a:p>
            <a:r>
              <a:rPr lang="en-US" dirty="0"/>
              <a:t>Some of these programs have manifested into single sex programming that focuses on girls in a single sex environment as a way to promote their confidence to express their interest in STEM (</a:t>
            </a:r>
            <a:r>
              <a:rPr lang="en-US" dirty="0" err="1"/>
              <a:t>Spielhagen</a:t>
            </a:r>
            <a:r>
              <a:rPr lang="en-US" dirty="0"/>
              <a:t>, 2008). </a:t>
            </a:r>
            <a:endParaRPr lang="en-US" dirty="0" smtClean="0"/>
          </a:p>
          <a:p>
            <a:r>
              <a:rPr lang="en-US" dirty="0" smtClean="0"/>
              <a:t>Protests by ACLU and NOW who see these as discriminatory and not equal (</a:t>
            </a:r>
            <a:r>
              <a:rPr lang="en-US" dirty="0" err="1" smtClean="0"/>
              <a:t>Salomone</a:t>
            </a:r>
            <a:r>
              <a:rPr lang="en-US" dirty="0" smtClean="0"/>
              <a:t>, 2003).</a:t>
            </a:r>
          </a:p>
          <a:p>
            <a:r>
              <a:rPr lang="en-US" dirty="0" smtClean="0"/>
              <a:t>Yet the number has </a:t>
            </a:r>
            <a:r>
              <a:rPr lang="en-US" dirty="0" smtClean="0"/>
              <a:t>increased.</a:t>
            </a:r>
            <a:endParaRPr lang="en-US" dirty="0"/>
          </a:p>
        </p:txBody>
      </p:sp>
    </p:spTree>
    <p:extLst>
      <p:ext uri="{BB962C8B-B14F-4D97-AF65-F5344CB8AC3E}">
        <p14:creationId xmlns:p14="http://schemas.microsoft.com/office/powerpoint/2010/main" val="26549548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this study fits within the debate</a:t>
            </a:r>
            <a:endParaRPr lang="en-US" dirty="0"/>
          </a:p>
        </p:txBody>
      </p:sp>
      <p:sp>
        <p:nvSpPr>
          <p:cNvPr id="3" name="Content Placeholder 2"/>
          <p:cNvSpPr>
            <a:spLocks noGrp="1"/>
          </p:cNvSpPr>
          <p:nvPr>
            <p:ph idx="1"/>
          </p:nvPr>
        </p:nvSpPr>
        <p:spPr>
          <a:xfrm>
            <a:off x="685800" y="1600200"/>
            <a:ext cx="7772400" cy="4267199"/>
          </a:xfrm>
        </p:spPr>
        <p:txBody>
          <a:bodyPr>
            <a:normAutofit fontScale="92500" lnSpcReduction="20000"/>
          </a:bodyPr>
          <a:lstStyle/>
          <a:p>
            <a:r>
              <a:rPr lang="en-US" dirty="0" smtClean="0"/>
              <a:t>Most studies on informal STEM education (and single sex) tend to focus on immediate impact (</a:t>
            </a:r>
            <a:r>
              <a:rPr lang="en-US" dirty="0" err="1"/>
              <a:t>Barab</a:t>
            </a:r>
            <a:r>
              <a:rPr lang="en-US" dirty="0"/>
              <a:t> &amp; Hay, 2001; Bell, Blair, Crawford, &amp; Lederman, 2003; </a:t>
            </a:r>
            <a:r>
              <a:rPr lang="en-US" dirty="0" err="1"/>
              <a:t>Farland</a:t>
            </a:r>
            <a:r>
              <a:rPr lang="en-US" dirty="0"/>
              <a:t>-Smith, 2012; Hay &amp; </a:t>
            </a:r>
            <a:r>
              <a:rPr lang="en-US" dirty="0" err="1"/>
              <a:t>Barab</a:t>
            </a:r>
            <a:r>
              <a:rPr lang="en-US" dirty="0"/>
              <a:t>, 2001; </a:t>
            </a:r>
            <a:r>
              <a:rPr lang="en-US" dirty="0" err="1"/>
              <a:t>Watermeyer</a:t>
            </a:r>
            <a:r>
              <a:rPr lang="en-US" dirty="0"/>
              <a:t> &amp; Stevenson, </a:t>
            </a:r>
            <a:r>
              <a:rPr lang="en-US" dirty="0" smtClean="0"/>
              <a:t>2010)</a:t>
            </a:r>
          </a:p>
          <a:p>
            <a:r>
              <a:rPr lang="en-US" dirty="0" smtClean="0"/>
              <a:t>Longitudinal studies have shown mixed results in terms of impact (</a:t>
            </a:r>
            <a:r>
              <a:rPr lang="en-US" dirty="0" err="1"/>
              <a:t>Demetry</a:t>
            </a:r>
            <a:r>
              <a:rPr lang="en-US" dirty="0"/>
              <a:t>, </a:t>
            </a:r>
            <a:r>
              <a:rPr lang="en-US" dirty="0" err="1"/>
              <a:t>Hubelbank</a:t>
            </a:r>
            <a:r>
              <a:rPr lang="en-US" dirty="0"/>
              <a:t>, </a:t>
            </a:r>
            <a:r>
              <a:rPr lang="en-US" dirty="0" err="1"/>
              <a:t>Blaisdell</a:t>
            </a:r>
            <a:r>
              <a:rPr lang="en-US" dirty="0"/>
              <a:t>, </a:t>
            </a:r>
            <a:r>
              <a:rPr lang="en-US" dirty="0" err="1"/>
              <a:t>Sontgerath</a:t>
            </a:r>
            <a:r>
              <a:rPr lang="en-US" dirty="0"/>
              <a:t>, Nicholson, Rosenthal, &amp; Quinn, 2009; </a:t>
            </a:r>
            <a:r>
              <a:rPr lang="en-US" dirty="0" err="1"/>
              <a:t>Fadigan</a:t>
            </a:r>
            <a:r>
              <a:rPr lang="en-US" dirty="0"/>
              <a:t> &amp; </a:t>
            </a:r>
            <a:r>
              <a:rPr lang="en-US" dirty="0" err="1"/>
              <a:t>Hammrich</a:t>
            </a:r>
            <a:r>
              <a:rPr lang="en-US" dirty="0"/>
              <a:t>, 2004; </a:t>
            </a:r>
            <a:r>
              <a:rPr lang="en-US" dirty="0" err="1"/>
              <a:t>Jayaratne</a:t>
            </a:r>
            <a:r>
              <a:rPr lang="en-US" dirty="0"/>
              <a:t>, Thomas, &amp; </a:t>
            </a:r>
            <a:r>
              <a:rPr lang="en-US" dirty="0" err="1"/>
              <a:t>Trautmann</a:t>
            </a:r>
            <a:r>
              <a:rPr lang="en-US" dirty="0"/>
              <a:t>, 2003</a:t>
            </a:r>
            <a:r>
              <a:rPr lang="en-US" dirty="0" smtClean="0"/>
              <a:t>).</a:t>
            </a:r>
          </a:p>
          <a:p>
            <a:r>
              <a:rPr lang="en-US" dirty="0" smtClean="0"/>
              <a:t>This study adds to the previous longitudinal studies </a:t>
            </a:r>
            <a:r>
              <a:rPr lang="en-US" dirty="0" smtClean="0"/>
              <a:t>by focusing on </a:t>
            </a:r>
            <a:r>
              <a:rPr lang="en-US" dirty="0" smtClean="0"/>
              <a:t>the impact of a single sex STEM informal education program on girls’ long term persistence in STEM as measured through: </a:t>
            </a:r>
            <a:endParaRPr lang="en-US" dirty="0" smtClean="0"/>
          </a:p>
          <a:p>
            <a:pPr lvl="1"/>
            <a:r>
              <a:rPr lang="en-US" dirty="0" smtClean="0"/>
              <a:t>interest </a:t>
            </a:r>
            <a:r>
              <a:rPr lang="en-US" dirty="0" smtClean="0"/>
              <a:t>in STEM activities, </a:t>
            </a:r>
            <a:endParaRPr lang="en-US" dirty="0" smtClean="0"/>
          </a:p>
          <a:p>
            <a:pPr lvl="1"/>
            <a:r>
              <a:rPr lang="en-US" dirty="0" smtClean="0"/>
              <a:t>understanding </a:t>
            </a:r>
            <a:r>
              <a:rPr lang="en-US" dirty="0" smtClean="0"/>
              <a:t>of science knowledge, </a:t>
            </a:r>
            <a:endParaRPr lang="en-US" dirty="0" smtClean="0"/>
          </a:p>
          <a:p>
            <a:pPr lvl="1"/>
            <a:r>
              <a:rPr lang="en-US" dirty="0" smtClean="0"/>
              <a:t>reflection </a:t>
            </a:r>
            <a:r>
              <a:rPr lang="en-US" dirty="0" smtClean="0"/>
              <a:t>on science and the nature of science, </a:t>
            </a:r>
            <a:endParaRPr lang="en-US" dirty="0" smtClean="0"/>
          </a:p>
          <a:p>
            <a:pPr lvl="1"/>
            <a:r>
              <a:rPr lang="en-US" dirty="0" smtClean="0"/>
              <a:t>engagement </a:t>
            </a:r>
            <a:r>
              <a:rPr lang="en-US" dirty="0" smtClean="0"/>
              <a:t>in scientific practices, </a:t>
            </a:r>
            <a:endParaRPr lang="en-US" dirty="0" smtClean="0"/>
          </a:p>
          <a:p>
            <a:pPr lvl="1"/>
            <a:r>
              <a:rPr lang="en-US" dirty="0" smtClean="0"/>
              <a:t>and </a:t>
            </a:r>
            <a:r>
              <a:rPr lang="en-US" dirty="0" smtClean="0"/>
              <a:t>identity.</a:t>
            </a:r>
            <a:endParaRPr lang="en-US" dirty="0"/>
          </a:p>
        </p:txBody>
      </p:sp>
    </p:spTree>
    <p:extLst>
      <p:ext uri="{BB962C8B-B14F-4D97-AF65-F5344CB8AC3E}">
        <p14:creationId xmlns:p14="http://schemas.microsoft.com/office/powerpoint/2010/main" val="31674728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Framework</a:t>
            </a:r>
            <a:endParaRPr lang="en-US" dirty="0"/>
          </a:p>
        </p:txBody>
      </p:sp>
      <p:sp>
        <p:nvSpPr>
          <p:cNvPr id="3" name="Content Placeholder 2"/>
          <p:cNvSpPr>
            <a:spLocks noGrp="1"/>
          </p:cNvSpPr>
          <p:nvPr>
            <p:ph idx="1"/>
          </p:nvPr>
        </p:nvSpPr>
        <p:spPr>
          <a:xfrm>
            <a:off x="685800" y="1219200"/>
            <a:ext cx="7772400" cy="4114801"/>
          </a:xfrm>
        </p:spPr>
        <p:txBody>
          <a:bodyPr>
            <a:normAutofit fontScale="70000" lnSpcReduction="20000"/>
          </a:bodyPr>
          <a:lstStyle/>
          <a:p>
            <a:r>
              <a:rPr lang="en-US" dirty="0" smtClean="0"/>
              <a:t>National Research Council report outlines six pieces to any assessment of informal STEM education programs (NRC, 2009). </a:t>
            </a:r>
          </a:p>
          <a:p>
            <a:pPr marL="514350" lvl="0" indent="-514350">
              <a:buFont typeface="+mj-lt"/>
              <a:buAutoNum type="arabicPeriod"/>
            </a:pPr>
            <a:r>
              <a:rPr lang="en-US" dirty="0"/>
              <a:t>Learners will “experience excitement, interest, and motivation to learn about phenomena in the natural and physical world.</a:t>
            </a:r>
          </a:p>
          <a:p>
            <a:pPr marL="514350" lvl="0" indent="-514350">
              <a:buFont typeface="+mj-lt"/>
              <a:buAutoNum type="arabicPeriod"/>
            </a:pPr>
            <a:r>
              <a:rPr lang="en-US" dirty="0"/>
              <a:t>Learners “come to generate, understand, remember, and use concepts, explanations, arguments, models, and facts related to science.”</a:t>
            </a:r>
          </a:p>
          <a:p>
            <a:pPr marL="514350" lvl="0" indent="-514350">
              <a:buFont typeface="+mj-lt"/>
              <a:buAutoNum type="arabicPeriod"/>
            </a:pPr>
            <a:r>
              <a:rPr lang="en-US" dirty="0"/>
              <a:t>Learners “manipulate, test, explore, predict, question, observe, and make sense of the natural and physical world.”</a:t>
            </a:r>
          </a:p>
          <a:p>
            <a:pPr marL="514350" lvl="0" indent="-514350">
              <a:buFont typeface="+mj-lt"/>
              <a:buAutoNum type="arabicPeriod"/>
            </a:pPr>
            <a:r>
              <a:rPr lang="en-US" dirty="0"/>
              <a:t>Learners “reflect on science as a way of knowing; on processes, concepts, and institutions of science; and on their own process of learning about phenomena”</a:t>
            </a:r>
          </a:p>
          <a:p>
            <a:pPr marL="514350" lvl="0" indent="-514350">
              <a:buFont typeface="+mj-lt"/>
              <a:buAutoNum type="arabicPeriod"/>
            </a:pPr>
            <a:r>
              <a:rPr lang="en-US" dirty="0"/>
              <a:t>Learners “participate in scientific activities and learning practices with others, using scientific language and tools”</a:t>
            </a:r>
          </a:p>
          <a:p>
            <a:pPr marL="514350" lvl="0" indent="-514350">
              <a:buFont typeface="+mj-lt"/>
              <a:buAutoNum type="arabicPeriod"/>
            </a:pPr>
            <a:r>
              <a:rPr lang="en-US" dirty="0"/>
              <a:t>Learners “think about themselves as science learners and develop an identity as someone who knows about, uses, and sometimes contributes to science” (4</a:t>
            </a:r>
            <a:r>
              <a:rPr lang="en-US" dirty="0" smtClean="0"/>
              <a:t>)</a:t>
            </a:r>
          </a:p>
          <a:p>
            <a:pPr marL="514350" lvl="0" indent="-514350">
              <a:buFont typeface="+mj-lt"/>
              <a:buAutoNum type="arabicPeriod"/>
            </a:pPr>
            <a:endParaRPr lang="en-US" dirty="0"/>
          </a:p>
          <a:p>
            <a:r>
              <a:rPr lang="en-US" dirty="0" smtClean="0"/>
              <a:t>These six pieces were combined with research on STEM identity (</a:t>
            </a:r>
            <a:r>
              <a:rPr lang="en-US" dirty="0" err="1"/>
              <a:t>Brickhouse</a:t>
            </a:r>
            <a:r>
              <a:rPr lang="en-US" dirty="0"/>
              <a:t>, Lowery, &amp; Schultz, 2000; </a:t>
            </a:r>
            <a:r>
              <a:rPr lang="en-US" dirty="0" err="1"/>
              <a:t>Carlone</a:t>
            </a:r>
            <a:r>
              <a:rPr lang="en-US" dirty="0"/>
              <a:t>, 2003; </a:t>
            </a:r>
            <a:r>
              <a:rPr lang="en-US" dirty="0" err="1"/>
              <a:t>Carlone</a:t>
            </a:r>
            <a:r>
              <a:rPr lang="en-US" dirty="0"/>
              <a:t> &amp; Johnson, 2007</a:t>
            </a:r>
            <a:r>
              <a:rPr lang="en-US" dirty="0" smtClean="0"/>
              <a:t>) to analyze the data collected for this study.</a:t>
            </a:r>
            <a:endParaRPr lang="en-US" dirty="0"/>
          </a:p>
          <a:p>
            <a:endParaRPr lang="en-US" dirty="0"/>
          </a:p>
        </p:txBody>
      </p:sp>
    </p:spTree>
    <p:extLst>
      <p:ext uri="{BB962C8B-B14F-4D97-AF65-F5344CB8AC3E}">
        <p14:creationId xmlns:p14="http://schemas.microsoft.com/office/powerpoint/2010/main" val="9368950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Framework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62896438"/>
              </p:ext>
            </p:extLst>
          </p:nvPr>
        </p:nvGraphicFramePr>
        <p:xfrm>
          <a:off x="533400" y="1219199"/>
          <a:ext cx="7848600" cy="4945248"/>
        </p:xfrm>
        <a:graphic>
          <a:graphicData uri="http://schemas.openxmlformats.org/drawingml/2006/table">
            <a:tbl>
              <a:tblPr firstRow="1" firstCol="1" bandRow="1">
                <a:tableStyleId>{5C22544A-7EE6-4342-B048-85BDC9FD1C3A}</a:tableStyleId>
              </a:tblPr>
              <a:tblGrid>
                <a:gridCol w="1342523"/>
                <a:gridCol w="2729307"/>
                <a:gridCol w="3776770"/>
              </a:tblGrid>
              <a:tr h="151548">
                <a:tc>
                  <a:txBody>
                    <a:bodyPr/>
                    <a:lstStyle/>
                    <a:p>
                      <a:pPr marL="0" marR="0">
                        <a:spcBef>
                          <a:spcPts val="0"/>
                        </a:spcBef>
                        <a:spcAft>
                          <a:spcPts val="0"/>
                        </a:spcAft>
                      </a:pPr>
                      <a:r>
                        <a:rPr lang="en-US" sz="1200" dirty="0">
                          <a:effectLst/>
                        </a:rPr>
                        <a:t>NRC Strand</a:t>
                      </a:r>
                      <a:endParaRPr lang="en-US" sz="1200" dirty="0">
                        <a:effectLst/>
                        <a:latin typeface="Times New Roman"/>
                        <a:ea typeface="Calibri"/>
                      </a:endParaRPr>
                    </a:p>
                  </a:txBody>
                  <a:tcPr marL="53039" marR="53039" marT="0" marB="0"/>
                </a:tc>
                <a:tc>
                  <a:txBody>
                    <a:bodyPr/>
                    <a:lstStyle/>
                    <a:p>
                      <a:pPr marL="0" marR="0">
                        <a:spcBef>
                          <a:spcPts val="0"/>
                        </a:spcBef>
                        <a:spcAft>
                          <a:spcPts val="0"/>
                        </a:spcAft>
                      </a:pPr>
                      <a:r>
                        <a:rPr lang="en-US" sz="1200">
                          <a:effectLst/>
                        </a:rPr>
                        <a:t>How it was measured</a:t>
                      </a:r>
                      <a:endParaRPr lang="en-US" sz="1200">
                        <a:effectLst/>
                        <a:latin typeface="Times New Roman"/>
                        <a:ea typeface="Calibri"/>
                      </a:endParaRPr>
                    </a:p>
                  </a:txBody>
                  <a:tcPr marL="53039" marR="53039" marT="0" marB="0"/>
                </a:tc>
                <a:tc>
                  <a:txBody>
                    <a:bodyPr/>
                    <a:lstStyle/>
                    <a:p>
                      <a:pPr marL="0" marR="0">
                        <a:spcBef>
                          <a:spcPts val="0"/>
                        </a:spcBef>
                        <a:spcAft>
                          <a:spcPts val="0"/>
                        </a:spcAft>
                      </a:pPr>
                      <a:r>
                        <a:rPr lang="en-US" sz="1200">
                          <a:effectLst/>
                        </a:rPr>
                        <a:t>How it relates to Identity framework</a:t>
                      </a:r>
                      <a:endParaRPr lang="en-US" sz="1200">
                        <a:effectLst/>
                        <a:latin typeface="Times New Roman"/>
                        <a:ea typeface="Calibri"/>
                      </a:endParaRPr>
                    </a:p>
                  </a:txBody>
                  <a:tcPr marL="53039" marR="53039" marT="0" marB="0"/>
                </a:tc>
              </a:tr>
              <a:tr h="599877">
                <a:tc>
                  <a:txBody>
                    <a:bodyPr/>
                    <a:lstStyle/>
                    <a:p>
                      <a:pPr marL="0" marR="0">
                        <a:spcBef>
                          <a:spcPts val="0"/>
                        </a:spcBef>
                        <a:spcAft>
                          <a:spcPts val="0"/>
                        </a:spcAft>
                      </a:pPr>
                      <a:r>
                        <a:rPr lang="en-US" sz="1200" dirty="0">
                          <a:effectLst/>
                        </a:rPr>
                        <a:t>Strand 1: STEM interest</a:t>
                      </a:r>
                      <a:endParaRPr lang="en-US" sz="1200" dirty="0">
                        <a:effectLst/>
                        <a:latin typeface="Times New Roman"/>
                        <a:ea typeface="Calibri"/>
                      </a:endParaRPr>
                    </a:p>
                  </a:txBody>
                  <a:tcPr marL="53039" marR="53039" marT="0" marB="0"/>
                </a:tc>
                <a:tc>
                  <a:txBody>
                    <a:bodyPr/>
                    <a:lstStyle/>
                    <a:p>
                      <a:pPr marL="0" marR="0">
                        <a:spcBef>
                          <a:spcPts val="0"/>
                        </a:spcBef>
                        <a:spcAft>
                          <a:spcPts val="0"/>
                        </a:spcAft>
                      </a:pPr>
                      <a:r>
                        <a:rPr lang="en-US" sz="1200">
                          <a:effectLst/>
                        </a:rPr>
                        <a:t>Measured through Likert and open-ended questions on pre/post/and follow up survey</a:t>
                      </a:r>
                      <a:endParaRPr lang="en-US" sz="1200">
                        <a:effectLst/>
                        <a:latin typeface="Times New Roman"/>
                        <a:ea typeface="Calibri"/>
                      </a:endParaRPr>
                    </a:p>
                  </a:txBody>
                  <a:tcPr marL="53039" marR="53039" marT="0" marB="0"/>
                </a:tc>
                <a:tc>
                  <a:txBody>
                    <a:bodyPr/>
                    <a:lstStyle/>
                    <a:p>
                      <a:pPr marL="0" marR="0">
                        <a:spcBef>
                          <a:spcPts val="0"/>
                        </a:spcBef>
                        <a:spcAft>
                          <a:spcPts val="0"/>
                        </a:spcAft>
                      </a:pPr>
                      <a:r>
                        <a:rPr lang="en-US" sz="1200">
                          <a:effectLst/>
                        </a:rPr>
                        <a:t>Also necessary for positive STEM identity development (Eccles, 2007; Hazari, Sonnert, Sadler, &amp; Shanahan, 2010; Gilmartin, Denson, Li, Bryant, &amp; Ashbacher, 2007),</a:t>
                      </a:r>
                      <a:endParaRPr lang="en-US" sz="1200">
                        <a:effectLst/>
                        <a:latin typeface="Times New Roman"/>
                        <a:ea typeface="Calibri"/>
                      </a:endParaRPr>
                    </a:p>
                  </a:txBody>
                  <a:tcPr marL="53039" marR="53039" marT="0" marB="0"/>
                </a:tc>
              </a:tr>
              <a:tr h="749848">
                <a:tc>
                  <a:txBody>
                    <a:bodyPr/>
                    <a:lstStyle/>
                    <a:p>
                      <a:pPr marL="0" marR="0">
                        <a:spcBef>
                          <a:spcPts val="0"/>
                        </a:spcBef>
                        <a:spcAft>
                          <a:spcPts val="0"/>
                        </a:spcAft>
                      </a:pPr>
                      <a:r>
                        <a:rPr lang="en-US" sz="1200" dirty="0">
                          <a:effectLst/>
                        </a:rPr>
                        <a:t>Strand 2: Understanding Science Knowledge</a:t>
                      </a:r>
                      <a:endParaRPr lang="en-US" sz="1200" dirty="0">
                        <a:effectLst/>
                        <a:latin typeface="Times New Roman"/>
                        <a:ea typeface="Calibri"/>
                      </a:endParaRPr>
                    </a:p>
                  </a:txBody>
                  <a:tcPr marL="53039" marR="53039" marT="0" marB="0"/>
                </a:tc>
                <a:tc>
                  <a:txBody>
                    <a:bodyPr/>
                    <a:lstStyle/>
                    <a:p>
                      <a:pPr marL="0" marR="0">
                        <a:spcBef>
                          <a:spcPts val="0"/>
                        </a:spcBef>
                        <a:spcAft>
                          <a:spcPts val="0"/>
                        </a:spcAft>
                      </a:pPr>
                      <a:r>
                        <a:rPr lang="en-US" sz="1200">
                          <a:effectLst/>
                        </a:rPr>
                        <a:t>Measured through Views of Nature of Science open ended questions on pre/post survey (Lederman, Abd-El-Khalick, Bell, &amp; Schwartz, 2002).  </a:t>
                      </a:r>
                      <a:endParaRPr lang="en-US" sz="1200">
                        <a:effectLst/>
                        <a:latin typeface="Times New Roman"/>
                        <a:ea typeface="Calibri"/>
                      </a:endParaRPr>
                    </a:p>
                  </a:txBody>
                  <a:tcPr marL="53039" marR="53039" marT="0" marB="0"/>
                </a:tc>
                <a:tc>
                  <a:txBody>
                    <a:bodyPr/>
                    <a:lstStyle/>
                    <a:p>
                      <a:pPr marL="0" marR="0">
                        <a:spcBef>
                          <a:spcPts val="0"/>
                        </a:spcBef>
                        <a:spcAft>
                          <a:spcPts val="0"/>
                        </a:spcAft>
                      </a:pPr>
                      <a:r>
                        <a:rPr lang="en-US" sz="1200">
                          <a:effectLst/>
                        </a:rPr>
                        <a:t>This portion relates to identity in that students must understand how scientific knowledge is developed and understood in order to determine whether they want to participate in it.</a:t>
                      </a:r>
                      <a:endParaRPr lang="en-US" sz="1200">
                        <a:effectLst/>
                        <a:latin typeface="Times New Roman"/>
                        <a:ea typeface="Calibri"/>
                      </a:endParaRPr>
                    </a:p>
                  </a:txBody>
                  <a:tcPr marL="53039" marR="53039" marT="0" marB="0"/>
                </a:tc>
              </a:tr>
              <a:tr h="449908">
                <a:tc>
                  <a:txBody>
                    <a:bodyPr/>
                    <a:lstStyle/>
                    <a:p>
                      <a:pPr marL="0" marR="0">
                        <a:spcBef>
                          <a:spcPts val="0"/>
                        </a:spcBef>
                        <a:spcAft>
                          <a:spcPts val="0"/>
                        </a:spcAft>
                      </a:pPr>
                      <a:r>
                        <a:rPr lang="en-US" sz="1200">
                          <a:effectLst/>
                        </a:rPr>
                        <a:t>Strand 3: Scientific reasoning</a:t>
                      </a:r>
                      <a:endParaRPr lang="en-US" sz="1200">
                        <a:effectLst/>
                        <a:latin typeface="Times New Roman"/>
                        <a:ea typeface="Calibri"/>
                      </a:endParaRPr>
                    </a:p>
                  </a:txBody>
                  <a:tcPr marL="53039" marR="53039" marT="0" marB="0"/>
                </a:tc>
                <a:tc>
                  <a:txBody>
                    <a:bodyPr/>
                    <a:lstStyle/>
                    <a:p>
                      <a:pPr marL="0" marR="0">
                        <a:spcBef>
                          <a:spcPts val="0"/>
                        </a:spcBef>
                        <a:spcAft>
                          <a:spcPts val="0"/>
                        </a:spcAft>
                      </a:pPr>
                      <a:r>
                        <a:rPr lang="en-US" sz="1200">
                          <a:effectLst/>
                        </a:rPr>
                        <a:t>Not measured</a:t>
                      </a:r>
                      <a:endParaRPr lang="en-US" sz="1200">
                        <a:effectLst/>
                        <a:latin typeface="Times New Roman"/>
                        <a:ea typeface="Calibri"/>
                      </a:endParaRPr>
                    </a:p>
                  </a:txBody>
                  <a:tcPr marL="53039" marR="53039" marT="0" marB="0"/>
                </a:tc>
                <a:tc>
                  <a:txBody>
                    <a:bodyPr/>
                    <a:lstStyle/>
                    <a:p>
                      <a:pPr marL="0" marR="0">
                        <a:spcBef>
                          <a:spcPts val="0"/>
                        </a:spcBef>
                        <a:spcAft>
                          <a:spcPts val="0"/>
                        </a:spcAft>
                      </a:pPr>
                      <a:r>
                        <a:rPr lang="en-US" sz="1200">
                          <a:effectLst/>
                        </a:rPr>
                        <a:t> </a:t>
                      </a:r>
                      <a:endParaRPr lang="en-US" sz="1200">
                        <a:effectLst/>
                        <a:latin typeface="Times New Roman"/>
                        <a:ea typeface="Calibri"/>
                      </a:endParaRPr>
                    </a:p>
                  </a:txBody>
                  <a:tcPr marL="53039" marR="53039" marT="0" marB="0"/>
                </a:tc>
              </a:tr>
              <a:tr h="749848">
                <a:tc>
                  <a:txBody>
                    <a:bodyPr/>
                    <a:lstStyle/>
                    <a:p>
                      <a:pPr marL="0" marR="0">
                        <a:spcBef>
                          <a:spcPts val="0"/>
                        </a:spcBef>
                        <a:spcAft>
                          <a:spcPts val="0"/>
                        </a:spcAft>
                      </a:pPr>
                      <a:r>
                        <a:rPr lang="en-US" sz="1200">
                          <a:effectLst/>
                        </a:rPr>
                        <a:t>Strand 4: Reflecting on Science and the nature of science</a:t>
                      </a:r>
                      <a:endParaRPr lang="en-US" sz="1200">
                        <a:effectLst/>
                        <a:latin typeface="Times New Roman"/>
                        <a:ea typeface="Calibri"/>
                      </a:endParaRPr>
                    </a:p>
                  </a:txBody>
                  <a:tcPr marL="53039" marR="53039" marT="0" marB="0"/>
                </a:tc>
                <a:tc>
                  <a:txBody>
                    <a:bodyPr/>
                    <a:lstStyle/>
                    <a:p>
                      <a:pPr marL="0" marR="0">
                        <a:spcBef>
                          <a:spcPts val="0"/>
                        </a:spcBef>
                        <a:spcAft>
                          <a:spcPts val="0"/>
                        </a:spcAft>
                      </a:pPr>
                      <a:r>
                        <a:rPr lang="en-US" sz="1200" dirty="0">
                          <a:effectLst/>
                        </a:rPr>
                        <a:t>Measured through Views of the Nature of Science (Lederman et al.)</a:t>
                      </a:r>
                      <a:endParaRPr lang="en-US" sz="1200" dirty="0">
                        <a:effectLst/>
                        <a:latin typeface="Times New Roman"/>
                        <a:ea typeface="Calibri"/>
                      </a:endParaRPr>
                    </a:p>
                  </a:txBody>
                  <a:tcPr marL="53039" marR="53039" marT="0" marB="0"/>
                </a:tc>
                <a:tc>
                  <a:txBody>
                    <a:bodyPr/>
                    <a:lstStyle/>
                    <a:p>
                      <a:pPr marL="0" marR="0">
                        <a:spcBef>
                          <a:spcPts val="0"/>
                        </a:spcBef>
                        <a:spcAft>
                          <a:spcPts val="0"/>
                        </a:spcAft>
                      </a:pPr>
                      <a:r>
                        <a:rPr lang="en-US" sz="1200">
                          <a:effectLst/>
                        </a:rPr>
                        <a:t>This portion relates to identity in that students must understand how scientific knowledge is developed and understood in order to determine whether they want to participate in it.</a:t>
                      </a:r>
                      <a:endParaRPr lang="en-US" sz="1200">
                        <a:effectLst/>
                        <a:latin typeface="Times New Roman"/>
                        <a:ea typeface="Calibri"/>
                      </a:endParaRPr>
                    </a:p>
                  </a:txBody>
                  <a:tcPr marL="53039" marR="53039" marT="0" marB="0"/>
                </a:tc>
              </a:tr>
              <a:tr h="899816">
                <a:tc>
                  <a:txBody>
                    <a:bodyPr/>
                    <a:lstStyle/>
                    <a:p>
                      <a:pPr marL="0" marR="0">
                        <a:spcBef>
                          <a:spcPts val="0"/>
                        </a:spcBef>
                        <a:spcAft>
                          <a:spcPts val="0"/>
                        </a:spcAft>
                      </a:pPr>
                      <a:r>
                        <a:rPr lang="en-US" sz="1200">
                          <a:effectLst/>
                        </a:rPr>
                        <a:t>Strand 5: Engagement in scientific practices</a:t>
                      </a:r>
                      <a:endParaRPr lang="en-US" sz="1200">
                        <a:effectLst/>
                        <a:latin typeface="Times New Roman"/>
                        <a:ea typeface="Calibri"/>
                      </a:endParaRPr>
                    </a:p>
                  </a:txBody>
                  <a:tcPr marL="53039" marR="53039" marT="0" marB="0"/>
                </a:tc>
                <a:tc>
                  <a:txBody>
                    <a:bodyPr/>
                    <a:lstStyle/>
                    <a:p>
                      <a:pPr marL="0" marR="0">
                        <a:spcBef>
                          <a:spcPts val="0"/>
                        </a:spcBef>
                        <a:spcAft>
                          <a:spcPts val="0"/>
                        </a:spcAft>
                      </a:pPr>
                      <a:r>
                        <a:rPr lang="en-US" sz="1200" dirty="0">
                          <a:effectLst/>
                        </a:rPr>
                        <a:t>Measured through pre/post/longitudinal survey questions asking about engagement in formal and informal STEM practices</a:t>
                      </a:r>
                      <a:endParaRPr lang="en-US" sz="1200" dirty="0">
                        <a:effectLst/>
                        <a:latin typeface="Times New Roman"/>
                        <a:ea typeface="Calibri"/>
                      </a:endParaRPr>
                    </a:p>
                  </a:txBody>
                  <a:tcPr marL="53039" marR="53039" marT="0" marB="0"/>
                </a:tc>
                <a:tc>
                  <a:txBody>
                    <a:bodyPr/>
                    <a:lstStyle/>
                    <a:p>
                      <a:pPr marL="0" marR="0">
                        <a:spcBef>
                          <a:spcPts val="0"/>
                        </a:spcBef>
                        <a:spcAft>
                          <a:spcPts val="0"/>
                        </a:spcAft>
                      </a:pPr>
                      <a:r>
                        <a:rPr lang="en-US" sz="1200" dirty="0">
                          <a:effectLst/>
                        </a:rPr>
                        <a:t>A marked increase in desire to participate in STEM practices immediately after camp showed improved interest – related to identity. Then continuous engagement over time demonstrates continued interest – and positive identity.</a:t>
                      </a:r>
                      <a:endParaRPr lang="en-US" sz="1200" dirty="0">
                        <a:effectLst/>
                        <a:latin typeface="Times New Roman"/>
                        <a:ea typeface="Calibri"/>
                      </a:endParaRPr>
                    </a:p>
                  </a:txBody>
                  <a:tcPr marL="53039" marR="53039" marT="0" marB="0"/>
                </a:tc>
              </a:tr>
              <a:tr h="1199755">
                <a:tc>
                  <a:txBody>
                    <a:bodyPr/>
                    <a:lstStyle/>
                    <a:p>
                      <a:pPr marL="0" marR="0">
                        <a:spcBef>
                          <a:spcPts val="0"/>
                        </a:spcBef>
                        <a:spcAft>
                          <a:spcPts val="0"/>
                        </a:spcAft>
                      </a:pPr>
                      <a:r>
                        <a:rPr lang="en-US" sz="1200">
                          <a:effectLst/>
                        </a:rPr>
                        <a:t>Strand 6: Identity – one’s perception of oneself as a potential scientist</a:t>
                      </a:r>
                      <a:endParaRPr lang="en-US" sz="1200">
                        <a:effectLst/>
                        <a:latin typeface="Times New Roman"/>
                        <a:ea typeface="Calibri"/>
                      </a:endParaRPr>
                    </a:p>
                  </a:txBody>
                  <a:tcPr marL="53039" marR="53039" marT="0" marB="0"/>
                </a:tc>
                <a:tc>
                  <a:txBody>
                    <a:bodyPr/>
                    <a:lstStyle/>
                    <a:p>
                      <a:pPr marL="0" marR="0">
                        <a:spcBef>
                          <a:spcPts val="0"/>
                        </a:spcBef>
                        <a:spcAft>
                          <a:spcPts val="0"/>
                        </a:spcAft>
                      </a:pPr>
                      <a:r>
                        <a:rPr lang="en-US" sz="1200">
                          <a:effectLst/>
                        </a:rPr>
                        <a:t>Measured through pre/post questions on self-efficacy, STEM attitudes, perceptions of STEM and STEM careers; Measured longitudinally through questions asking about perceptions of STEM and STEM careers and interest</a:t>
                      </a:r>
                      <a:endParaRPr lang="en-US" sz="1200">
                        <a:effectLst/>
                        <a:latin typeface="Times New Roman"/>
                        <a:ea typeface="Calibri"/>
                      </a:endParaRPr>
                    </a:p>
                  </a:txBody>
                  <a:tcPr marL="53039" marR="53039" marT="0" marB="0"/>
                </a:tc>
                <a:tc>
                  <a:txBody>
                    <a:bodyPr/>
                    <a:lstStyle/>
                    <a:p>
                      <a:pPr marL="0" marR="0">
                        <a:spcBef>
                          <a:spcPts val="0"/>
                        </a:spcBef>
                        <a:spcAft>
                          <a:spcPts val="0"/>
                        </a:spcAft>
                      </a:pPr>
                      <a:r>
                        <a:rPr lang="en-US" sz="1200" dirty="0">
                          <a:effectLst/>
                        </a:rPr>
                        <a:t>All of these aspects are related to identity development (</a:t>
                      </a:r>
                      <a:r>
                        <a:rPr lang="en-US" sz="1200" dirty="0" err="1">
                          <a:effectLst/>
                        </a:rPr>
                        <a:t>Aschbacher</a:t>
                      </a:r>
                      <a:r>
                        <a:rPr lang="en-US" sz="1200" dirty="0">
                          <a:effectLst/>
                        </a:rPr>
                        <a:t>, Li, &amp; Roth, 2010; </a:t>
                      </a:r>
                      <a:r>
                        <a:rPr lang="en-US" sz="1200" dirty="0" err="1">
                          <a:effectLst/>
                        </a:rPr>
                        <a:t>Eccles</a:t>
                      </a:r>
                      <a:r>
                        <a:rPr lang="en-US" sz="1200" dirty="0">
                          <a:effectLst/>
                        </a:rPr>
                        <a:t>, 2007; </a:t>
                      </a:r>
                      <a:r>
                        <a:rPr lang="en-US" sz="1200" dirty="0" err="1">
                          <a:effectLst/>
                        </a:rPr>
                        <a:t>Fadigan</a:t>
                      </a:r>
                      <a:r>
                        <a:rPr lang="en-US" sz="1200" dirty="0">
                          <a:effectLst/>
                        </a:rPr>
                        <a:t> &amp; </a:t>
                      </a:r>
                      <a:r>
                        <a:rPr lang="en-US" sz="1200" dirty="0" err="1">
                          <a:effectLst/>
                        </a:rPr>
                        <a:t>Hammrich</a:t>
                      </a:r>
                      <a:r>
                        <a:rPr lang="en-US" sz="1200" dirty="0">
                          <a:effectLst/>
                        </a:rPr>
                        <a:t>, 2004; </a:t>
                      </a:r>
                      <a:r>
                        <a:rPr lang="en-US" sz="1200" dirty="0" err="1">
                          <a:effectLst/>
                        </a:rPr>
                        <a:t>Gilmartin</a:t>
                      </a:r>
                      <a:r>
                        <a:rPr lang="en-US" sz="1200" dirty="0">
                          <a:effectLst/>
                        </a:rPr>
                        <a:t> et al., 2007;  </a:t>
                      </a:r>
                      <a:r>
                        <a:rPr lang="en-US" sz="1200" dirty="0" err="1">
                          <a:effectLst/>
                        </a:rPr>
                        <a:t>Hazari</a:t>
                      </a:r>
                      <a:r>
                        <a:rPr lang="en-US" sz="1200" dirty="0">
                          <a:effectLst/>
                        </a:rPr>
                        <a:t> et al., 2010; </a:t>
                      </a:r>
                      <a:r>
                        <a:rPr lang="en-US" sz="1200" dirty="0" err="1">
                          <a:effectLst/>
                        </a:rPr>
                        <a:t>Rittmayer</a:t>
                      </a:r>
                      <a:r>
                        <a:rPr lang="en-US" sz="1200" dirty="0">
                          <a:effectLst/>
                        </a:rPr>
                        <a:t> &amp; </a:t>
                      </a:r>
                      <a:r>
                        <a:rPr lang="en-US" sz="1200" dirty="0" err="1">
                          <a:effectLst/>
                        </a:rPr>
                        <a:t>Beier</a:t>
                      </a:r>
                      <a:r>
                        <a:rPr lang="en-US" sz="1200" dirty="0">
                          <a:effectLst/>
                        </a:rPr>
                        <a:t>, 2009).</a:t>
                      </a:r>
                    </a:p>
                    <a:p>
                      <a:pPr marL="0" marR="0">
                        <a:spcBef>
                          <a:spcPts val="0"/>
                        </a:spcBef>
                        <a:spcAft>
                          <a:spcPts val="0"/>
                        </a:spcAft>
                      </a:pPr>
                      <a:r>
                        <a:rPr lang="en-US" sz="1200" dirty="0">
                          <a:effectLst/>
                        </a:rPr>
                        <a:t> </a:t>
                      </a:r>
                      <a:endParaRPr lang="en-US" sz="1200" dirty="0">
                        <a:effectLst/>
                        <a:latin typeface="Times New Roman"/>
                        <a:ea typeface="Calibri"/>
                      </a:endParaRPr>
                    </a:p>
                  </a:txBody>
                  <a:tcPr marL="53039" marR="53039" marT="0" marB="0"/>
                </a:tc>
              </a:tr>
            </a:tbl>
          </a:graphicData>
        </a:graphic>
      </p:graphicFrame>
    </p:spTree>
    <p:extLst>
      <p:ext uri="{BB962C8B-B14F-4D97-AF65-F5344CB8AC3E}">
        <p14:creationId xmlns:p14="http://schemas.microsoft.com/office/powerpoint/2010/main" val="16284874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“GIRLS” </a:t>
            </a:r>
            <a:r>
              <a:rPr lang="en-US" dirty="0" smtClean="0"/>
              <a:t>camp</a:t>
            </a:r>
            <a:endParaRPr lang="en-US" dirty="0"/>
          </a:p>
        </p:txBody>
      </p:sp>
      <p:sp>
        <p:nvSpPr>
          <p:cNvPr id="3" name="Content Placeholder 2"/>
          <p:cNvSpPr>
            <a:spLocks noGrp="1"/>
          </p:cNvSpPr>
          <p:nvPr>
            <p:ph idx="1"/>
          </p:nvPr>
        </p:nvSpPr>
        <p:spPr/>
        <p:txBody>
          <a:bodyPr>
            <a:normAutofit/>
          </a:bodyPr>
          <a:lstStyle/>
          <a:p>
            <a:r>
              <a:rPr lang="en-US" dirty="0" smtClean="0"/>
              <a:t>Began in 2006 with 16 girls (rising 6</a:t>
            </a:r>
            <a:r>
              <a:rPr lang="en-US" baseline="30000" dirty="0" smtClean="0"/>
              <a:t>th</a:t>
            </a:r>
            <a:r>
              <a:rPr lang="en-US" dirty="0" smtClean="0"/>
              <a:t> through 9</a:t>
            </a:r>
            <a:r>
              <a:rPr lang="en-US" baseline="30000" dirty="0" smtClean="0"/>
              <a:t>th</a:t>
            </a:r>
            <a:r>
              <a:rPr lang="en-US" dirty="0" smtClean="0"/>
              <a:t> graders)</a:t>
            </a:r>
          </a:p>
          <a:p>
            <a:r>
              <a:rPr lang="en-US" dirty="0" smtClean="0"/>
              <a:t>Since 2007 has included two camps for total of 32 girls (</a:t>
            </a:r>
            <a:r>
              <a:rPr lang="en-US" dirty="0" smtClean="0"/>
              <a:t>GIRLS </a:t>
            </a:r>
            <a:r>
              <a:rPr lang="en-US" dirty="0" smtClean="0"/>
              <a:t>I for rising 6</a:t>
            </a:r>
            <a:r>
              <a:rPr lang="en-US" baseline="30000" dirty="0" smtClean="0"/>
              <a:t>th</a:t>
            </a:r>
            <a:r>
              <a:rPr lang="en-US" dirty="0" smtClean="0"/>
              <a:t> and 7</a:t>
            </a:r>
            <a:r>
              <a:rPr lang="en-US" baseline="30000" dirty="0" smtClean="0"/>
              <a:t>th</a:t>
            </a:r>
            <a:r>
              <a:rPr lang="en-US" dirty="0" smtClean="0"/>
              <a:t> graders and GIRLS II for rising 8</a:t>
            </a:r>
            <a:r>
              <a:rPr lang="en-US" baseline="30000" dirty="0" smtClean="0"/>
              <a:t>th</a:t>
            </a:r>
            <a:r>
              <a:rPr lang="en-US" dirty="0" smtClean="0"/>
              <a:t> and 9</a:t>
            </a:r>
            <a:r>
              <a:rPr lang="en-US" baseline="30000" dirty="0" smtClean="0"/>
              <a:t>th</a:t>
            </a:r>
            <a:r>
              <a:rPr lang="en-US" dirty="0" smtClean="0"/>
              <a:t> graders)</a:t>
            </a:r>
          </a:p>
          <a:p>
            <a:r>
              <a:rPr lang="en-US" dirty="0" smtClean="0"/>
              <a:t>2-week camp that exposes middle school girls to STEM careers </a:t>
            </a:r>
            <a:r>
              <a:rPr lang="en-US" dirty="0" smtClean="0"/>
              <a:t>through: </a:t>
            </a:r>
          </a:p>
          <a:p>
            <a:pPr lvl="1"/>
            <a:r>
              <a:rPr lang="en-US" dirty="0" smtClean="0"/>
              <a:t>hands-on </a:t>
            </a:r>
            <a:r>
              <a:rPr lang="en-US" dirty="0" smtClean="0"/>
              <a:t>activities that are relevant to their lives; </a:t>
            </a:r>
            <a:endParaRPr lang="en-US" dirty="0" smtClean="0"/>
          </a:p>
          <a:p>
            <a:pPr lvl="1"/>
            <a:r>
              <a:rPr lang="en-US" dirty="0" smtClean="0"/>
              <a:t>opportunities </a:t>
            </a:r>
            <a:r>
              <a:rPr lang="en-US" dirty="0" smtClean="0"/>
              <a:t>to interact with female </a:t>
            </a:r>
            <a:r>
              <a:rPr lang="en-US" dirty="0"/>
              <a:t>STEM professionals who can talk about their work and serve as possible role </a:t>
            </a:r>
            <a:r>
              <a:rPr lang="en-US" dirty="0" smtClean="0"/>
              <a:t>models; </a:t>
            </a:r>
          </a:p>
          <a:p>
            <a:pPr lvl="1"/>
            <a:r>
              <a:rPr lang="en-US" dirty="0" smtClean="0"/>
              <a:t>opportunities to </a:t>
            </a:r>
            <a:r>
              <a:rPr lang="en-US" dirty="0"/>
              <a:t>engage in the process and community of </a:t>
            </a:r>
            <a:r>
              <a:rPr lang="en-US" dirty="0" smtClean="0"/>
              <a:t>science</a:t>
            </a:r>
          </a:p>
          <a:p>
            <a:r>
              <a:rPr lang="en-US" dirty="0" smtClean="0"/>
              <a:t>The camp is a fee-based camp, however, one-third of the spots are scholarship supported so that lower income students can </a:t>
            </a:r>
            <a:r>
              <a:rPr lang="en-US" dirty="0" smtClean="0"/>
              <a:t>participate </a:t>
            </a:r>
            <a:endParaRPr lang="en-US" dirty="0"/>
          </a:p>
        </p:txBody>
      </p:sp>
    </p:spTree>
    <p:extLst>
      <p:ext uri="{BB962C8B-B14F-4D97-AF65-F5344CB8AC3E}">
        <p14:creationId xmlns:p14="http://schemas.microsoft.com/office/powerpoint/2010/main" val="21903115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334962"/>
          </a:xfrm>
        </p:spPr>
        <p:txBody>
          <a:bodyPr>
            <a:noAutofit/>
          </a:bodyPr>
          <a:lstStyle/>
          <a:p>
            <a:r>
              <a:rPr lang="en-US" sz="2000" dirty="0" smtClean="0"/>
              <a:t>Example of Camp Activities</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73141957"/>
              </p:ext>
            </p:extLst>
          </p:nvPr>
        </p:nvGraphicFramePr>
        <p:xfrm>
          <a:off x="228601" y="533401"/>
          <a:ext cx="8610600" cy="6113024"/>
        </p:xfrm>
        <a:graphic>
          <a:graphicData uri="http://schemas.openxmlformats.org/drawingml/2006/table">
            <a:tbl>
              <a:tblPr firstRow="1" firstCol="1" bandRow="1">
                <a:tableStyleId>{5C22544A-7EE6-4342-B048-85BDC9FD1C3A}</a:tableStyleId>
              </a:tblPr>
              <a:tblGrid>
                <a:gridCol w="533399"/>
                <a:gridCol w="4275977"/>
                <a:gridCol w="3801224"/>
              </a:tblGrid>
              <a:tr h="104022">
                <a:tc>
                  <a:txBody>
                    <a:bodyPr/>
                    <a:lstStyle/>
                    <a:p>
                      <a:pPr marL="0" marR="0" algn="ctr">
                        <a:spcBef>
                          <a:spcPts val="0"/>
                        </a:spcBef>
                        <a:spcAft>
                          <a:spcPts val="0"/>
                        </a:spcAft>
                      </a:pPr>
                      <a:r>
                        <a:rPr lang="en-US" sz="800" dirty="0">
                          <a:effectLst/>
                        </a:rPr>
                        <a:t> </a:t>
                      </a:r>
                      <a:endParaRPr lang="en-US" sz="800" dirty="0">
                        <a:effectLst/>
                        <a:latin typeface="Times New Roman"/>
                        <a:ea typeface="Calibri"/>
                      </a:endParaRPr>
                    </a:p>
                  </a:txBody>
                  <a:tcPr marL="19889" marR="19889" marT="0" marB="0"/>
                </a:tc>
                <a:tc>
                  <a:txBody>
                    <a:bodyPr/>
                    <a:lstStyle/>
                    <a:p>
                      <a:pPr marL="0" marR="0" algn="ctr">
                        <a:spcBef>
                          <a:spcPts val="0"/>
                        </a:spcBef>
                        <a:spcAft>
                          <a:spcPts val="0"/>
                        </a:spcAft>
                      </a:pPr>
                      <a:r>
                        <a:rPr lang="en-US" sz="800" dirty="0">
                          <a:effectLst/>
                        </a:rPr>
                        <a:t>Activity</a:t>
                      </a:r>
                      <a:endParaRPr lang="en-US" sz="800" dirty="0">
                        <a:effectLst/>
                        <a:latin typeface="Times New Roman"/>
                        <a:ea typeface="Calibri"/>
                      </a:endParaRPr>
                    </a:p>
                  </a:txBody>
                  <a:tcPr marL="19889" marR="19889" marT="0" marB="0"/>
                </a:tc>
                <a:tc>
                  <a:txBody>
                    <a:bodyPr/>
                    <a:lstStyle/>
                    <a:p>
                      <a:pPr marL="0" marR="0" algn="ctr">
                        <a:spcBef>
                          <a:spcPts val="0"/>
                        </a:spcBef>
                        <a:spcAft>
                          <a:spcPts val="0"/>
                        </a:spcAft>
                      </a:pPr>
                      <a:r>
                        <a:rPr lang="en-US" sz="800">
                          <a:effectLst/>
                        </a:rPr>
                        <a:t>How Activity Fit within Goals of Camp</a:t>
                      </a:r>
                      <a:endParaRPr lang="en-US" sz="800">
                        <a:effectLst/>
                        <a:latin typeface="Times New Roman"/>
                        <a:ea typeface="Calibri"/>
                      </a:endParaRPr>
                    </a:p>
                  </a:txBody>
                  <a:tcPr marL="19889" marR="19889" marT="0" marB="0"/>
                </a:tc>
              </a:tr>
              <a:tr h="416089">
                <a:tc>
                  <a:txBody>
                    <a:bodyPr/>
                    <a:lstStyle/>
                    <a:p>
                      <a:pPr marL="0" marR="0">
                        <a:spcBef>
                          <a:spcPts val="0"/>
                        </a:spcBef>
                        <a:spcAft>
                          <a:spcPts val="0"/>
                        </a:spcAft>
                      </a:pPr>
                      <a:r>
                        <a:rPr lang="en-US" sz="800" dirty="0">
                          <a:effectLst/>
                        </a:rPr>
                        <a:t>Day 1 (AM)</a:t>
                      </a:r>
                      <a:endParaRPr lang="en-US" sz="800" dirty="0">
                        <a:effectLst/>
                        <a:latin typeface="Times New Roman"/>
                        <a:ea typeface="Calibri"/>
                      </a:endParaRPr>
                    </a:p>
                  </a:txBody>
                  <a:tcPr marL="19889" marR="19889" marT="0" marB="0"/>
                </a:tc>
                <a:tc>
                  <a:txBody>
                    <a:bodyPr/>
                    <a:lstStyle/>
                    <a:p>
                      <a:pPr marL="0" marR="0">
                        <a:spcBef>
                          <a:spcPts val="0"/>
                        </a:spcBef>
                        <a:spcAft>
                          <a:spcPts val="0"/>
                        </a:spcAft>
                      </a:pPr>
                      <a:r>
                        <a:rPr lang="en-US" sz="800" dirty="0">
                          <a:effectLst/>
                        </a:rPr>
                        <a:t>Tour of national laboratory facility where camp is housed. Tour guides included teachers and another educator familiar with laboratory (female and male teachers).</a:t>
                      </a:r>
                      <a:endParaRPr lang="en-US" sz="800" dirty="0">
                        <a:effectLst/>
                        <a:latin typeface="Times New Roman"/>
                        <a:ea typeface="Calibri"/>
                      </a:endParaRPr>
                    </a:p>
                  </a:txBody>
                  <a:tcPr marL="19889" marR="19889" marT="0" marB="0"/>
                </a:tc>
                <a:tc>
                  <a:txBody>
                    <a:bodyPr/>
                    <a:lstStyle/>
                    <a:p>
                      <a:pPr marL="0" marR="0">
                        <a:spcBef>
                          <a:spcPts val="0"/>
                        </a:spcBef>
                        <a:spcAft>
                          <a:spcPts val="0"/>
                        </a:spcAft>
                      </a:pPr>
                      <a:r>
                        <a:rPr lang="en-US" sz="800" dirty="0">
                          <a:effectLst/>
                        </a:rPr>
                        <a:t>Exposure to STEM: Showed participants multiple opportunities in STEM and the value each of these plays in research at the laboratory</a:t>
                      </a:r>
                      <a:r>
                        <a:rPr lang="en-US" sz="800" dirty="0" smtClean="0">
                          <a:effectLst/>
                        </a:rPr>
                        <a:t>.  Exposure </a:t>
                      </a:r>
                      <a:r>
                        <a:rPr lang="en-US" sz="800" dirty="0">
                          <a:effectLst/>
                        </a:rPr>
                        <a:t>to STEM Professionals: Showed types of opportunities at the lab within the larger community of science.</a:t>
                      </a:r>
                      <a:endParaRPr lang="en-US" sz="800" dirty="0">
                        <a:effectLst/>
                        <a:latin typeface="Times New Roman"/>
                        <a:ea typeface="Calibri"/>
                      </a:endParaRPr>
                    </a:p>
                  </a:txBody>
                  <a:tcPr marL="19889" marR="19889" marT="0" marB="0"/>
                </a:tc>
              </a:tr>
              <a:tr h="354214">
                <a:tc>
                  <a:txBody>
                    <a:bodyPr/>
                    <a:lstStyle/>
                    <a:p>
                      <a:pPr marL="0" marR="0">
                        <a:spcBef>
                          <a:spcPts val="0"/>
                        </a:spcBef>
                        <a:spcAft>
                          <a:spcPts val="0"/>
                        </a:spcAft>
                      </a:pPr>
                      <a:r>
                        <a:rPr lang="en-US" sz="800">
                          <a:effectLst/>
                        </a:rPr>
                        <a:t>Day 1 (PM)</a:t>
                      </a:r>
                      <a:endParaRPr lang="en-US" sz="800">
                        <a:effectLst/>
                        <a:latin typeface="Times New Roman"/>
                        <a:ea typeface="Calibri"/>
                      </a:endParaRPr>
                    </a:p>
                  </a:txBody>
                  <a:tcPr marL="19889" marR="19889" marT="0" marB="0"/>
                </a:tc>
                <a:tc>
                  <a:txBody>
                    <a:bodyPr/>
                    <a:lstStyle/>
                    <a:p>
                      <a:pPr marL="0" marR="0">
                        <a:spcBef>
                          <a:spcPts val="0"/>
                        </a:spcBef>
                        <a:spcAft>
                          <a:spcPts val="0"/>
                        </a:spcAft>
                      </a:pPr>
                      <a:r>
                        <a:rPr lang="en-US" sz="800" dirty="0">
                          <a:effectLst/>
                        </a:rPr>
                        <a:t>Water testing. The participants learn about the effects of pollutants on local waterways and the role of observation in research. They then test the pond behind laboratory and record data and discuss why these results could be this way (female teachers).</a:t>
                      </a:r>
                      <a:endParaRPr lang="en-US" sz="800" dirty="0">
                        <a:effectLst/>
                        <a:latin typeface="Times New Roman"/>
                        <a:ea typeface="Calibri"/>
                      </a:endParaRPr>
                    </a:p>
                  </a:txBody>
                  <a:tcPr marL="19889" marR="19889" marT="0" marB="0"/>
                </a:tc>
                <a:tc>
                  <a:txBody>
                    <a:bodyPr/>
                    <a:lstStyle/>
                    <a:p>
                      <a:pPr marL="0" marR="0">
                        <a:spcBef>
                          <a:spcPts val="0"/>
                        </a:spcBef>
                        <a:spcAft>
                          <a:spcPts val="0"/>
                        </a:spcAft>
                      </a:pPr>
                      <a:r>
                        <a:rPr lang="en-US" sz="800" dirty="0">
                          <a:effectLst/>
                        </a:rPr>
                        <a:t>Exposure to STEM: Participated in the process of science (collection and analysis of data</a:t>
                      </a:r>
                      <a:r>
                        <a:rPr lang="en-US" sz="800" dirty="0" smtClean="0">
                          <a:effectLst/>
                        </a:rPr>
                        <a:t>)</a:t>
                      </a:r>
                      <a:r>
                        <a:rPr lang="en-US" sz="800" dirty="0">
                          <a:effectLst/>
                        </a:rPr>
                        <a:t> </a:t>
                      </a:r>
                    </a:p>
                    <a:p>
                      <a:pPr marL="0" marR="0">
                        <a:spcBef>
                          <a:spcPts val="0"/>
                        </a:spcBef>
                        <a:spcAft>
                          <a:spcPts val="0"/>
                        </a:spcAft>
                      </a:pPr>
                      <a:r>
                        <a:rPr lang="en-US" sz="800" dirty="0">
                          <a:effectLst/>
                        </a:rPr>
                        <a:t>Relevance of STEM</a:t>
                      </a:r>
                      <a:r>
                        <a:rPr lang="en-US" sz="800" dirty="0" smtClean="0">
                          <a:effectLst/>
                        </a:rPr>
                        <a:t>: Made </a:t>
                      </a:r>
                      <a:r>
                        <a:rPr lang="en-US" sz="800" dirty="0">
                          <a:effectLst/>
                        </a:rPr>
                        <a:t>the focus of the camp relevant to their daily lives</a:t>
                      </a:r>
                      <a:r>
                        <a:rPr lang="en-US" sz="800" dirty="0" smtClean="0">
                          <a:effectLst/>
                        </a:rPr>
                        <a:t>.</a:t>
                      </a:r>
                      <a:r>
                        <a:rPr lang="en-US" sz="800" dirty="0">
                          <a:effectLst/>
                        </a:rPr>
                        <a:t> </a:t>
                      </a:r>
                      <a:endParaRPr lang="en-US" sz="800" dirty="0">
                        <a:effectLst/>
                        <a:latin typeface="Times New Roman"/>
                        <a:ea typeface="Calibri"/>
                      </a:endParaRPr>
                    </a:p>
                  </a:txBody>
                  <a:tcPr marL="19889" marR="19889" marT="0" marB="0"/>
                </a:tc>
              </a:tr>
              <a:tr h="624134">
                <a:tc>
                  <a:txBody>
                    <a:bodyPr/>
                    <a:lstStyle/>
                    <a:p>
                      <a:pPr marL="0" marR="0">
                        <a:spcBef>
                          <a:spcPts val="0"/>
                        </a:spcBef>
                        <a:spcAft>
                          <a:spcPts val="0"/>
                        </a:spcAft>
                      </a:pPr>
                      <a:r>
                        <a:rPr lang="en-US" sz="800">
                          <a:effectLst/>
                        </a:rPr>
                        <a:t>Day 2 (AM)</a:t>
                      </a:r>
                      <a:endParaRPr lang="en-US" sz="800">
                        <a:effectLst/>
                        <a:latin typeface="Times New Roman"/>
                        <a:ea typeface="Calibri"/>
                      </a:endParaRPr>
                    </a:p>
                  </a:txBody>
                  <a:tcPr marL="19889" marR="19889" marT="0" marB="0"/>
                </a:tc>
                <a:tc>
                  <a:txBody>
                    <a:bodyPr/>
                    <a:lstStyle/>
                    <a:p>
                      <a:pPr marL="0" marR="0">
                        <a:spcBef>
                          <a:spcPts val="0"/>
                        </a:spcBef>
                        <a:spcAft>
                          <a:spcPts val="0"/>
                        </a:spcAft>
                      </a:pPr>
                      <a:r>
                        <a:rPr lang="en-US" sz="800" dirty="0">
                          <a:effectLst/>
                        </a:rPr>
                        <a:t>Two representatives from the state Environmental Protection Agency and one representative from a local engineering firm, specializing in water testing led the girls on a hike on local trails. They discussed the ecosystem, the role of water, the type of waterways. </a:t>
                      </a:r>
                    </a:p>
                    <a:p>
                      <a:pPr marL="0" marR="0">
                        <a:spcBef>
                          <a:spcPts val="0"/>
                        </a:spcBef>
                        <a:spcAft>
                          <a:spcPts val="0"/>
                        </a:spcAft>
                      </a:pPr>
                      <a:r>
                        <a:rPr lang="en-US" sz="800" dirty="0">
                          <a:effectLst/>
                        </a:rPr>
                        <a:t>The girls then tested the water at two locations. Discussed the ecosystem and its role in their data (1 male scientist, one female scientist, 1 female science graduate participants, 4 female teachers). </a:t>
                      </a:r>
                      <a:endParaRPr lang="en-US" sz="800" dirty="0">
                        <a:effectLst/>
                        <a:latin typeface="Times New Roman"/>
                        <a:ea typeface="Calibri"/>
                      </a:endParaRPr>
                    </a:p>
                  </a:txBody>
                  <a:tcPr marL="19889" marR="19889" marT="0" marB="0"/>
                </a:tc>
                <a:tc>
                  <a:txBody>
                    <a:bodyPr/>
                    <a:lstStyle/>
                    <a:p>
                      <a:pPr marL="0" marR="0">
                        <a:spcBef>
                          <a:spcPts val="0"/>
                        </a:spcBef>
                        <a:spcAft>
                          <a:spcPts val="0"/>
                        </a:spcAft>
                      </a:pPr>
                      <a:r>
                        <a:rPr lang="en-US" sz="800" dirty="0">
                          <a:effectLst/>
                        </a:rPr>
                        <a:t>Exposure to STEM: Participated in the process of science (data collection and analysis</a:t>
                      </a:r>
                      <a:r>
                        <a:rPr lang="en-US" sz="800" dirty="0" smtClean="0">
                          <a:effectLst/>
                        </a:rPr>
                        <a:t>).</a:t>
                      </a:r>
                      <a:r>
                        <a:rPr lang="en-US" sz="800" dirty="0">
                          <a:effectLst/>
                        </a:rPr>
                        <a:t> </a:t>
                      </a:r>
                    </a:p>
                    <a:p>
                      <a:pPr marL="0" marR="0">
                        <a:spcBef>
                          <a:spcPts val="0"/>
                        </a:spcBef>
                        <a:spcAft>
                          <a:spcPts val="0"/>
                        </a:spcAft>
                      </a:pPr>
                      <a:r>
                        <a:rPr lang="en-US" sz="800" dirty="0">
                          <a:effectLst/>
                        </a:rPr>
                        <a:t>Relevance of STEM</a:t>
                      </a:r>
                      <a:r>
                        <a:rPr lang="en-US" sz="800" dirty="0" smtClean="0">
                          <a:effectLst/>
                        </a:rPr>
                        <a:t>:  </a:t>
                      </a:r>
                      <a:r>
                        <a:rPr lang="en-US" sz="800" dirty="0">
                          <a:effectLst/>
                        </a:rPr>
                        <a:t>Saw the interconnectedness of water systems and why water quality is important for healthy ecosystems.</a:t>
                      </a:r>
                    </a:p>
                    <a:p>
                      <a:pPr marL="0" marR="0">
                        <a:spcBef>
                          <a:spcPts val="0"/>
                        </a:spcBef>
                        <a:spcAft>
                          <a:spcPts val="0"/>
                        </a:spcAft>
                      </a:pPr>
                      <a:r>
                        <a:rPr lang="en-US" sz="800" dirty="0">
                          <a:effectLst/>
                        </a:rPr>
                        <a:t>Exposure to STEM Professionals: Saw scientists at work and learned about possible careers in STEM</a:t>
                      </a:r>
                      <a:r>
                        <a:rPr lang="en-US" sz="800" dirty="0" smtClean="0">
                          <a:effectLst/>
                        </a:rPr>
                        <a:t>.</a:t>
                      </a:r>
                      <a:r>
                        <a:rPr lang="en-US" sz="800" dirty="0">
                          <a:effectLst/>
                        </a:rPr>
                        <a:t> </a:t>
                      </a:r>
                      <a:endParaRPr lang="en-US" sz="800" dirty="0">
                        <a:effectLst/>
                        <a:latin typeface="Times New Roman"/>
                        <a:ea typeface="Calibri"/>
                      </a:endParaRPr>
                    </a:p>
                  </a:txBody>
                  <a:tcPr marL="19889" marR="19889" marT="0" marB="0"/>
                </a:tc>
              </a:tr>
              <a:tr h="274319">
                <a:tc>
                  <a:txBody>
                    <a:bodyPr/>
                    <a:lstStyle/>
                    <a:p>
                      <a:pPr marL="0" marR="0">
                        <a:spcBef>
                          <a:spcPts val="0"/>
                        </a:spcBef>
                        <a:spcAft>
                          <a:spcPts val="0"/>
                        </a:spcAft>
                      </a:pPr>
                      <a:r>
                        <a:rPr lang="en-US" sz="800">
                          <a:effectLst/>
                        </a:rPr>
                        <a:t>Day 2 (PM)</a:t>
                      </a:r>
                      <a:endParaRPr lang="en-US" sz="800">
                        <a:effectLst/>
                        <a:latin typeface="Times New Roman"/>
                        <a:ea typeface="Calibri"/>
                      </a:endParaRPr>
                    </a:p>
                  </a:txBody>
                  <a:tcPr marL="19889" marR="19889" marT="0" marB="0"/>
                </a:tc>
                <a:tc>
                  <a:txBody>
                    <a:bodyPr/>
                    <a:lstStyle/>
                    <a:p>
                      <a:pPr marL="0" marR="0">
                        <a:spcBef>
                          <a:spcPts val="0"/>
                        </a:spcBef>
                        <a:spcAft>
                          <a:spcPts val="0"/>
                        </a:spcAft>
                      </a:pPr>
                      <a:r>
                        <a:rPr lang="en-US" sz="800" dirty="0">
                          <a:effectLst/>
                        </a:rPr>
                        <a:t>Tour of local waterway and ecosystem by marine biologist (female scientist)</a:t>
                      </a:r>
                      <a:endParaRPr lang="en-US" sz="800" dirty="0">
                        <a:effectLst/>
                        <a:latin typeface="Times New Roman"/>
                        <a:ea typeface="Calibri"/>
                      </a:endParaRPr>
                    </a:p>
                  </a:txBody>
                  <a:tcPr marL="19889" marR="19889" marT="0" marB="0"/>
                </a:tc>
                <a:tc>
                  <a:txBody>
                    <a:bodyPr/>
                    <a:lstStyle/>
                    <a:p>
                      <a:pPr marL="0" marR="0">
                        <a:spcBef>
                          <a:spcPts val="0"/>
                        </a:spcBef>
                        <a:spcAft>
                          <a:spcPts val="0"/>
                        </a:spcAft>
                      </a:pPr>
                      <a:r>
                        <a:rPr lang="en-US" sz="800" dirty="0">
                          <a:effectLst/>
                        </a:rPr>
                        <a:t>Relevance of STEM</a:t>
                      </a:r>
                      <a:r>
                        <a:rPr lang="en-US" sz="800" dirty="0" smtClean="0">
                          <a:effectLst/>
                        </a:rPr>
                        <a:t>:  </a:t>
                      </a:r>
                      <a:r>
                        <a:rPr lang="en-US" sz="800" dirty="0">
                          <a:effectLst/>
                        </a:rPr>
                        <a:t>Made the focus of the camp relevant to their daily lives.</a:t>
                      </a:r>
                    </a:p>
                    <a:p>
                      <a:pPr marL="0" marR="0">
                        <a:spcBef>
                          <a:spcPts val="0"/>
                        </a:spcBef>
                        <a:spcAft>
                          <a:spcPts val="0"/>
                        </a:spcAft>
                      </a:pPr>
                      <a:r>
                        <a:rPr lang="en-US" sz="800" dirty="0">
                          <a:effectLst/>
                        </a:rPr>
                        <a:t>Exposure to STEM </a:t>
                      </a:r>
                      <a:r>
                        <a:rPr lang="en-US" sz="800" dirty="0" smtClean="0">
                          <a:effectLst/>
                        </a:rPr>
                        <a:t>Professionals</a:t>
                      </a:r>
                      <a:endParaRPr lang="en-US" sz="800" dirty="0">
                        <a:effectLst/>
                        <a:latin typeface="Times New Roman"/>
                        <a:ea typeface="Calibri"/>
                      </a:endParaRPr>
                    </a:p>
                  </a:txBody>
                  <a:tcPr marL="19889" marR="19889" marT="0" marB="0"/>
                </a:tc>
              </a:tr>
              <a:tr h="624134">
                <a:tc>
                  <a:txBody>
                    <a:bodyPr/>
                    <a:lstStyle/>
                    <a:p>
                      <a:pPr marL="0" marR="0">
                        <a:spcBef>
                          <a:spcPts val="0"/>
                        </a:spcBef>
                        <a:spcAft>
                          <a:spcPts val="0"/>
                        </a:spcAft>
                      </a:pPr>
                      <a:r>
                        <a:rPr lang="en-US" sz="800">
                          <a:effectLst/>
                        </a:rPr>
                        <a:t>Day 3</a:t>
                      </a:r>
                      <a:endParaRPr lang="en-US" sz="800">
                        <a:effectLst/>
                        <a:latin typeface="Times New Roman"/>
                        <a:ea typeface="Calibri"/>
                      </a:endParaRPr>
                    </a:p>
                  </a:txBody>
                  <a:tcPr marL="19889" marR="19889" marT="0" marB="0"/>
                </a:tc>
                <a:tc>
                  <a:txBody>
                    <a:bodyPr/>
                    <a:lstStyle/>
                    <a:p>
                      <a:pPr marL="0" marR="0">
                        <a:spcBef>
                          <a:spcPts val="0"/>
                        </a:spcBef>
                        <a:spcAft>
                          <a:spcPts val="0"/>
                        </a:spcAft>
                      </a:pPr>
                      <a:r>
                        <a:rPr lang="en-US" sz="800" dirty="0">
                          <a:effectLst/>
                        </a:rPr>
                        <a:t>Toured local animal shelter.  The veterinarian took participants on tour, had them watch and assist in a spay surgery, during which she explained the importance of such processes, learned about various diseases that affect animals within pets and larger local ecosystems, and observed parasites under a microscope</a:t>
                      </a:r>
                      <a:r>
                        <a:rPr lang="en-US" sz="800" dirty="0" smtClean="0">
                          <a:effectLst/>
                        </a:rPr>
                        <a:t>. At </a:t>
                      </a:r>
                      <a:r>
                        <a:rPr lang="en-US" sz="800" dirty="0">
                          <a:effectLst/>
                        </a:rPr>
                        <a:t>the end the veterinarian explained her life history as it relates to science and answered participants’ questions (female veterinarian and female veterinarian technician staff).</a:t>
                      </a:r>
                      <a:endParaRPr lang="en-US" sz="800" dirty="0">
                        <a:effectLst/>
                        <a:latin typeface="Times New Roman"/>
                        <a:ea typeface="Calibri"/>
                      </a:endParaRPr>
                    </a:p>
                  </a:txBody>
                  <a:tcPr marL="19889" marR="19889" marT="0" marB="0"/>
                </a:tc>
                <a:tc>
                  <a:txBody>
                    <a:bodyPr/>
                    <a:lstStyle/>
                    <a:p>
                      <a:pPr marL="0" marR="0">
                        <a:spcBef>
                          <a:spcPts val="0"/>
                        </a:spcBef>
                        <a:spcAft>
                          <a:spcPts val="0"/>
                        </a:spcAft>
                      </a:pPr>
                      <a:r>
                        <a:rPr lang="en-US" sz="800" dirty="0">
                          <a:effectLst/>
                        </a:rPr>
                        <a:t>Relevance of STEM:</a:t>
                      </a:r>
                    </a:p>
                    <a:p>
                      <a:pPr marL="0" marR="0">
                        <a:spcBef>
                          <a:spcPts val="0"/>
                        </a:spcBef>
                        <a:spcAft>
                          <a:spcPts val="0"/>
                        </a:spcAft>
                      </a:pPr>
                      <a:r>
                        <a:rPr lang="en-US" sz="800" dirty="0">
                          <a:effectLst/>
                        </a:rPr>
                        <a:t> Made the focus of the camp relevant to their daily lives.</a:t>
                      </a:r>
                    </a:p>
                    <a:p>
                      <a:pPr marL="0" marR="0">
                        <a:spcBef>
                          <a:spcPts val="0"/>
                        </a:spcBef>
                        <a:spcAft>
                          <a:spcPts val="0"/>
                        </a:spcAft>
                      </a:pPr>
                      <a:r>
                        <a:rPr lang="en-US" sz="800" dirty="0">
                          <a:effectLst/>
                        </a:rPr>
                        <a:t> </a:t>
                      </a:r>
                      <a:r>
                        <a:rPr lang="en-US" sz="800" dirty="0" smtClean="0">
                          <a:effectLst/>
                        </a:rPr>
                        <a:t>Exposure </a:t>
                      </a:r>
                      <a:r>
                        <a:rPr lang="en-US" sz="800" dirty="0">
                          <a:effectLst/>
                        </a:rPr>
                        <a:t>to STEM Professionals: Saw scientists at work and learned about possible careers in STEM.</a:t>
                      </a:r>
                    </a:p>
                    <a:p>
                      <a:pPr marL="0" marR="0">
                        <a:spcBef>
                          <a:spcPts val="0"/>
                        </a:spcBef>
                        <a:spcAft>
                          <a:spcPts val="0"/>
                        </a:spcAft>
                      </a:pPr>
                      <a:r>
                        <a:rPr lang="en-US" sz="800" dirty="0">
                          <a:effectLst/>
                        </a:rPr>
                        <a:t> </a:t>
                      </a:r>
                      <a:endParaRPr lang="en-US" sz="800" dirty="0">
                        <a:effectLst/>
                        <a:latin typeface="Times New Roman"/>
                        <a:ea typeface="Calibri"/>
                      </a:endParaRPr>
                    </a:p>
                  </a:txBody>
                  <a:tcPr marL="19889" marR="19889" marT="0" marB="0"/>
                </a:tc>
              </a:tr>
              <a:tr h="416089">
                <a:tc>
                  <a:txBody>
                    <a:bodyPr/>
                    <a:lstStyle/>
                    <a:p>
                      <a:pPr marL="0" marR="0">
                        <a:spcBef>
                          <a:spcPts val="0"/>
                        </a:spcBef>
                        <a:spcAft>
                          <a:spcPts val="0"/>
                        </a:spcAft>
                      </a:pPr>
                      <a:r>
                        <a:rPr lang="en-US" sz="800">
                          <a:effectLst/>
                        </a:rPr>
                        <a:t>Day 4</a:t>
                      </a:r>
                      <a:endParaRPr lang="en-US" sz="800">
                        <a:effectLst/>
                        <a:latin typeface="Times New Roman"/>
                        <a:ea typeface="Calibri"/>
                      </a:endParaRPr>
                    </a:p>
                  </a:txBody>
                  <a:tcPr marL="19889" marR="19889" marT="0" marB="0"/>
                </a:tc>
                <a:tc>
                  <a:txBody>
                    <a:bodyPr/>
                    <a:lstStyle/>
                    <a:p>
                      <a:pPr marL="0" marR="0">
                        <a:spcBef>
                          <a:spcPts val="0"/>
                        </a:spcBef>
                        <a:spcAft>
                          <a:spcPts val="0"/>
                        </a:spcAft>
                      </a:pPr>
                      <a:r>
                        <a:rPr lang="en-US" sz="800" dirty="0">
                          <a:effectLst/>
                        </a:rPr>
                        <a:t>Toured local organic farm to learn about the role of pesticides on produce and how organic farms attempt to fit in with the local ecosystem. Discussed sustainability in organic farming and the science behind organic farming (i.e. soil and water testing, native species versus invasive species). (Male and female farmer</a:t>
                      </a:r>
                      <a:r>
                        <a:rPr lang="en-US" sz="800" dirty="0" smtClean="0">
                          <a:effectLst/>
                        </a:rPr>
                        <a:t>.)</a:t>
                      </a:r>
                      <a:endParaRPr lang="en-US" sz="800" dirty="0">
                        <a:effectLst/>
                        <a:latin typeface="Times New Roman"/>
                        <a:ea typeface="Calibri"/>
                      </a:endParaRPr>
                    </a:p>
                  </a:txBody>
                  <a:tcPr marL="19889" marR="19889" marT="0" marB="0"/>
                </a:tc>
                <a:tc>
                  <a:txBody>
                    <a:bodyPr/>
                    <a:lstStyle/>
                    <a:p>
                      <a:pPr marL="0" marR="0">
                        <a:spcBef>
                          <a:spcPts val="0"/>
                        </a:spcBef>
                        <a:spcAft>
                          <a:spcPts val="0"/>
                        </a:spcAft>
                      </a:pPr>
                      <a:r>
                        <a:rPr lang="en-US" sz="800" dirty="0">
                          <a:effectLst/>
                        </a:rPr>
                        <a:t>Relevance of STEM: Made the focus of the camp relevant to their daily lives.</a:t>
                      </a:r>
                    </a:p>
                    <a:p>
                      <a:pPr marL="0" marR="0">
                        <a:spcBef>
                          <a:spcPts val="0"/>
                        </a:spcBef>
                        <a:spcAft>
                          <a:spcPts val="0"/>
                        </a:spcAft>
                      </a:pPr>
                      <a:r>
                        <a:rPr lang="en-US" sz="800" dirty="0">
                          <a:effectLst/>
                        </a:rPr>
                        <a:t> </a:t>
                      </a:r>
                      <a:r>
                        <a:rPr lang="en-US" sz="800" dirty="0" smtClean="0">
                          <a:effectLst/>
                        </a:rPr>
                        <a:t>Exposure </a:t>
                      </a:r>
                      <a:r>
                        <a:rPr lang="en-US" sz="800" dirty="0">
                          <a:effectLst/>
                        </a:rPr>
                        <a:t>to STEM: Showed them science opportunities and applications beyond careers.</a:t>
                      </a:r>
                      <a:endParaRPr lang="en-US" sz="800" dirty="0">
                        <a:effectLst/>
                        <a:latin typeface="Times New Roman"/>
                        <a:ea typeface="Calibri"/>
                      </a:endParaRPr>
                    </a:p>
                  </a:txBody>
                  <a:tcPr marL="19889" marR="19889" marT="0" marB="0"/>
                </a:tc>
              </a:tr>
              <a:tr h="832179">
                <a:tc>
                  <a:txBody>
                    <a:bodyPr/>
                    <a:lstStyle/>
                    <a:p>
                      <a:pPr marL="0" marR="0">
                        <a:spcBef>
                          <a:spcPts val="0"/>
                        </a:spcBef>
                        <a:spcAft>
                          <a:spcPts val="0"/>
                        </a:spcAft>
                      </a:pPr>
                      <a:r>
                        <a:rPr lang="en-US" sz="800">
                          <a:effectLst/>
                        </a:rPr>
                        <a:t>Day 5</a:t>
                      </a:r>
                      <a:endParaRPr lang="en-US" sz="800">
                        <a:effectLst/>
                        <a:latin typeface="Times New Roman"/>
                        <a:ea typeface="Calibri"/>
                      </a:endParaRPr>
                    </a:p>
                  </a:txBody>
                  <a:tcPr marL="19889" marR="19889" marT="0" marB="0"/>
                </a:tc>
                <a:tc>
                  <a:txBody>
                    <a:bodyPr/>
                    <a:lstStyle/>
                    <a:p>
                      <a:pPr marL="0" marR="0">
                        <a:spcBef>
                          <a:spcPts val="0"/>
                        </a:spcBef>
                        <a:spcAft>
                          <a:spcPts val="0"/>
                        </a:spcAft>
                      </a:pPr>
                      <a:r>
                        <a:rPr lang="en-US" sz="800" dirty="0">
                          <a:effectLst/>
                        </a:rPr>
                        <a:t>Visited local marine laboratory facility. The participants learned differences between inference and observation, the role of the moon on the tides, and observed various species under the microscope. Then they snorkeled in a local marine waterway, observed various ecosystems (sea grass, oyster beds). </a:t>
                      </a:r>
                    </a:p>
                    <a:p>
                      <a:pPr marL="0" marR="0">
                        <a:spcBef>
                          <a:spcPts val="0"/>
                        </a:spcBef>
                        <a:spcAft>
                          <a:spcPts val="0"/>
                        </a:spcAft>
                      </a:pPr>
                      <a:r>
                        <a:rPr lang="en-US" sz="800" dirty="0">
                          <a:effectLst/>
                        </a:rPr>
                        <a:t>The older girls also conducted a survey of mole crabs, measuring where they lived along the coast and counting the number of each sex and age. Then spoke with a female marine biologist and did a hands on activity related to her research, testing the best conditions for periwinkle snails to live. (Female facilitator with background in marine biology).</a:t>
                      </a:r>
                      <a:endParaRPr lang="en-US" sz="800" dirty="0">
                        <a:effectLst/>
                        <a:latin typeface="Times New Roman"/>
                        <a:ea typeface="Calibri"/>
                      </a:endParaRPr>
                    </a:p>
                  </a:txBody>
                  <a:tcPr marL="19889" marR="19889" marT="0" marB="0"/>
                </a:tc>
                <a:tc>
                  <a:txBody>
                    <a:bodyPr/>
                    <a:lstStyle/>
                    <a:p>
                      <a:pPr marL="0" marR="0">
                        <a:spcBef>
                          <a:spcPts val="0"/>
                        </a:spcBef>
                        <a:spcAft>
                          <a:spcPts val="0"/>
                        </a:spcAft>
                      </a:pPr>
                      <a:r>
                        <a:rPr lang="en-US" sz="800" dirty="0">
                          <a:effectLst/>
                        </a:rPr>
                        <a:t>Relevance of STEM: Made the focus of the camp relevant to their daily lives.</a:t>
                      </a:r>
                    </a:p>
                    <a:p>
                      <a:pPr marL="0" marR="0">
                        <a:spcBef>
                          <a:spcPts val="0"/>
                        </a:spcBef>
                        <a:spcAft>
                          <a:spcPts val="0"/>
                        </a:spcAft>
                      </a:pPr>
                      <a:r>
                        <a:rPr lang="en-US" sz="800" dirty="0">
                          <a:effectLst/>
                        </a:rPr>
                        <a:t> </a:t>
                      </a:r>
                    </a:p>
                    <a:p>
                      <a:pPr marL="0" marR="0">
                        <a:spcBef>
                          <a:spcPts val="0"/>
                        </a:spcBef>
                        <a:spcAft>
                          <a:spcPts val="0"/>
                        </a:spcAft>
                      </a:pPr>
                      <a:r>
                        <a:rPr lang="en-US" sz="800" dirty="0">
                          <a:effectLst/>
                        </a:rPr>
                        <a:t>Exposure to STEM: Observed ways in which STEM careers can also be used in educative ways—not only within a research laboratory.</a:t>
                      </a:r>
                    </a:p>
                    <a:p>
                      <a:pPr marL="0" marR="0">
                        <a:spcBef>
                          <a:spcPts val="0"/>
                        </a:spcBef>
                        <a:spcAft>
                          <a:spcPts val="0"/>
                        </a:spcAft>
                      </a:pPr>
                      <a:r>
                        <a:rPr lang="en-US" sz="800" dirty="0">
                          <a:effectLst/>
                        </a:rPr>
                        <a:t>Exposure to STEM Professionals: Saw scientists at work and learned about possible careers in STEM.</a:t>
                      </a:r>
                    </a:p>
                    <a:p>
                      <a:pPr marL="0" marR="0">
                        <a:spcBef>
                          <a:spcPts val="0"/>
                        </a:spcBef>
                        <a:spcAft>
                          <a:spcPts val="0"/>
                        </a:spcAft>
                      </a:pPr>
                      <a:r>
                        <a:rPr lang="en-US" sz="800" dirty="0">
                          <a:effectLst/>
                        </a:rPr>
                        <a:t> </a:t>
                      </a:r>
                      <a:endParaRPr lang="en-US" sz="800" dirty="0">
                        <a:effectLst/>
                        <a:latin typeface="Times New Roman"/>
                        <a:ea typeface="Calibri"/>
                      </a:endParaRPr>
                    </a:p>
                  </a:txBody>
                  <a:tcPr marL="19889" marR="19889" marT="0" marB="0"/>
                </a:tc>
              </a:tr>
              <a:tr h="312067">
                <a:tc>
                  <a:txBody>
                    <a:bodyPr/>
                    <a:lstStyle/>
                    <a:p>
                      <a:pPr marL="0" marR="0">
                        <a:spcBef>
                          <a:spcPts val="0"/>
                        </a:spcBef>
                        <a:spcAft>
                          <a:spcPts val="0"/>
                        </a:spcAft>
                      </a:pPr>
                      <a:r>
                        <a:rPr lang="en-US" sz="800">
                          <a:effectLst/>
                        </a:rPr>
                        <a:t>Day 6 </a:t>
                      </a:r>
                      <a:endParaRPr lang="en-US" sz="800">
                        <a:effectLst/>
                        <a:latin typeface="Times New Roman"/>
                        <a:ea typeface="Calibri"/>
                      </a:endParaRPr>
                    </a:p>
                  </a:txBody>
                  <a:tcPr marL="19889" marR="19889" marT="0" marB="0"/>
                </a:tc>
                <a:tc>
                  <a:txBody>
                    <a:bodyPr/>
                    <a:lstStyle/>
                    <a:p>
                      <a:pPr marL="0" marR="0">
                        <a:spcBef>
                          <a:spcPts val="0"/>
                        </a:spcBef>
                        <a:spcAft>
                          <a:spcPts val="0"/>
                        </a:spcAft>
                      </a:pPr>
                      <a:r>
                        <a:rPr lang="en-US" sz="800">
                          <a:effectLst/>
                        </a:rPr>
                        <a:t>Visited a local wolf preserve and learned about the role that science understanding can play in policy changes, like wolves’ presence on the endangered species list (owned by a female non-scientist).</a:t>
                      </a:r>
                      <a:endParaRPr lang="en-US" sz="800">
                        <a:effectLst/>
                        <a:latin typeface="Times New Roman"/>
                        <a:ea typeface="Calibri"/>
                      </a:endParaRPr>
                    </a:p>
                  </a:txBody>
                  <a:tcPr marL="19889" marR="19889" marT="0" marB="0"/>
                </a:tc>
                <a:tc>
                  <a:txBody>
                    <a:bodyPr/>
                    <a:lstStyle/>
                    <a:p>
                      <a:pPr marL="0" marR="0">
                        <a:spcBef>
                          <a:spcPts val="0"/>
                        </a:spcBef>
                        <a:spcAft>
                          <a:spcPts val="0"/>
                        </a:spcAft>
                      </a:pPr>
                      <a:r>
                        <a:rPr lang="en-US" sz="800" dirty="0">
                          <a:effectLst/>
                        </a:rPr>
                        <a:t>Relevance of STEM: Made the focus of the camp relevant to their daily lives.</a:t>
                      </a:r>
                    </a:p>
                    <a:p>
                      <a:pPr marL="0" marR="0">
                        <a:spcBef>
                          <a:spcPts val="0"/>
                        </a:spcBef>
                        <a:spcAft>
                          <a:spcPts val="0"/>
                        </a:spcAft>
                      </a:pPr>
                      <a:r>
                        <a:rPr lang="en-US" sz="800" dirty="0">
                          <a:effectLst/>
                        </a:rPr>
                        <a:t> </a:t>
                      </a:r>
                      <a:r>
                        <a:rPr lang="en-US" sz="800" dirty="0" smtClean="0">
                          <a:effectLst/>
                        </a:rPr>
                        <a:t>Exposure </a:t>
                      </a:r>
                      <a:r>
                        <a:rPr lang="en-US" sz="800" dirty="0">
                          <a:effectLst/>
                        </a:rPr>
                        <a:t>to STEM: Showed them science opportunities and applications in policy.</a:t>
                      </a:r>
                      <a:endParaRPr lang="en-US" sz="800" dirty="0">
                        <a:effectLst/>
                        <a:latin typeface="Times New Roman"/>
                        <a:ea typeface="Calibri"/>
                      </a:endParaRPr>
                    </a:p>
                  </a:txBody>
                  <a:tcPr marL="19889" marR="19889" marT="0" marB="0"/>
                </a:tc>
              </a:tr>
              <a:tr h="416089">
                <a:tc>
                  <a:txBody>
                    <a:bodyPr/>
                    <a:lstStyle/>
                    <a:p>
                      <a:pPr marL="0" marR="0">
                        <a:spcBef>
                          <a:spcPts val="0"/>
                        </a:spcBef>
                        <a:spcAft>
                          <a:spcPts val="0"/>
                        </a:spcAft>
                      </a:pPr>
                      <a:r>
                        <a:rPr lang="en-US" sz="800">
                          <a:effectLst/>
                        </a:rPr>
                        <a:t>Day 7</a:t>
                      </a:r>
                      <a:endParaRPr lang="en-US" sz="800">
                        <a:effectLst/>
                        <a:latin typeface="Times New Roman"/>
                        <a:ea typeface="Calibri"/>
                      </a:endParaRPr>
                    </a:p>
                  </a:txBody>
                  <a:tcPr marL="19889" marR="19889" marT="0" marB="0"/>
                </a:tc>
                <a:tc>
                  <a:txBody>
                    <a:bodyPr/>
                    <a:lstStyle/>
                    <a:p>
                      <a:pPr marL="0" marR="0">
                        <a:spcBef>
                          <a:spcPts val="0"/>
                        </a:spcBef>
                        <a:spcAft>
                          <a:spcPts val="0"/>
                        </a:spcAft>
                      </a:pPr>
                      <a:r>
                        <a:rPr lang="en-US" sz="800">
                          <a:effectLst/>
                        </a:rPr>
                        <a:t>The girls worked in groups to analyze and create a presentation on the water testing data that they had collected throughout the camp. Participants were encouraged to make inferences based on their observations and data regarding the health of the local waterways (female teachers).</a:t>
                      </a:r>
                      <a:endParaRPr lang="en-US" sz="800">
                        <a:effectLst/>
                        <a:latin typeface="Times New Roman"/>
                        <a:ea typeface="Calibri"/>
                      </a:endParaRPr>
                    </a:p>
                  </a:txBody>
                  <a:tcPr marL="19889" marR="19889" marT="0" marB="0"/>
                </a:tc>
                <a:tc>
                  <a:txBody>
                    <a:bodyPr/>
                    <a:lstStyle/>
                    <a:p>
                      <a:pPr marL="0" marR="0">
                        <a:spcBef>
                          <a:spcPts val="0"/>
                        </a:spcBef>
                        <a:spcAft>
                          <a:spcPts val="0"/>
                        </a:spcAft>
                      </a:pPr>
                      <a:r>
                        <a:rPr lang="en-US" sz="800" dirty="0">
                          <a:effectLst/>
                        </a:rPr>
                        <a:t>Relevance of STEM: Made the focus of the camp relevant to their daily lives.</a:t>
                      </a:r>
                    </a:p>
                    <a:p>
                      <a:pPr marL="0" marR="0">
                        <a:spcBef>
                          <a:spcPts val="0"/>
                        </a:spcBef>
                        <a:spcAft>
                          <a:spcPts val="0"/>
                        </a:spcAft>
                      </a:pPr>
                      <a:r>
                        <a:rPr lang="en-US" sz="800" dirty="0">
                          <a:effectLst/>
                        </a:rPr>
                        <a:t> </a:t>
                      </a:r>
                      <a:r>
                        <a:rPr lang="en-US" sz="800" dirty="0" smtClean="0">
                          <a:effectLst/>
                        </a:rPr>
                        <a:t>Exposure </a:t>
                      </a:r>
                      <a:r>
                        <a:rPr lang="en-US" sz="800" dirty="0">
                          <a:effectLst/>
                        </a:rPr>
                        <a:t>to STEM: Participated in the process of science (collection and analysis of data)</a:t>
                      </a:r>
                      <a:endParaRPr lang="en-US" sz="800" dirty="0">
                        <a:effectLst/>
                        <a:latin typeface="Times New Roman"/>
                        <a:ea typeface="Calibri"/>
                      </a:endParaRPr>
                    </a:p>
                  </a:txBody>
                  <a:tcPr marL="19889" marR="19889" marT="0" marB="0"/>
                </a:tc>
              </a:tr>
              <a:tr h="728157">
                <a:tc>
                  <a:txBody>
                    <a:bodyPr/>
                    <a:lstStyle/>
                    <a:p>
                      <a:pPr marL="0" marR="0">
                        <a:spcBef>
                          <a:spcPts val="0"/>
                        </a:spcBef>
                        <a:spcAft>
                          <a:spcPts val="0"/>
                        </a:spcAft>
                      </a:pPr>
                      <a:r>
                        <a:rPr lang="en-US" sz="800">
                          <a:effectLst/>
                        </a:rPr>
                        <a:t>Day 8</a:t>
                      </a:r>
                      <a:endParaRPr lang="en-US" sz="800">
                        <a:effectLst/>
                        <a:latin typeface="Times New Roman"/>
                        <a:ea typeface="Calibri"/>
                      </a:endParaRPr>
                    </a:p>
                  </a:txBody>
                  <a:tcPr marL="19889" marR="19889" marT="0" marB="0"/>
                </a:tc>
                <a:tc>
                  <a:txBody>
                    <a:bodyPr/>
                    <a:lstStyle/>
                    <a:p>
                      <a:pPr marL="0" marR="0">
                        <a:spcBef>
                          <a:spcPts val="0"/>
                        </a:spcBef>
                        <a:spcAft>
                          <a:spcPts val="0"/>
                        </a:spcAft>
                      </a:pPr>
                      <a:r>
                        <a:rPr lang="en-US" sz="800" dirty="0">
                          <a:effectLst/>
                        </a:rPr>
                        <a:t>Older girls listened to a presentation and various demonstrations by a female engineer who discussed her work with nanotechnology. After the presentation, the girls constructed nanotubes out of balloons and hula-hoops. In her discussion, the female engineer, related nanotechnology to items used by the girls (female engineer).</a:t>
                      </a:r>
                    </a:p>
                    <a:p>
                      <a:pPr marL="0" marR="0">
                        <a:spcBef>
                          <a:spcPts val="0"/>
                        </a:spcBef>
                        <a:spcAft>
                          <a:spcPts val="0"/>
                        </a:spcAft>
                      </a:pPr>
                      <a:r>
                        <a:rPr lang="en-US" sz="800" dirty="0">
                          <a:effectLst/>
                        </a:rPr>
                        <a:t> </a:t>
                      </a:r>
                      <a:r>
                        <a:rPr lang="en-US" sz="800" dirty="0" smtClean="0">
                          <a:effectLst/>
                        </a:rPr>
                        <a:t>The </a:t>
                      </a:r>
                      <a:r>
                        <a:rPr lang="en-US" sz="800" dirty="0">
                          <a:effectLst/>
                        </a:rPr>
                        <a:t>younger girls learned about water filtration and the design of man-made structures that would help purify water in local parks. Then the girls constructed their own filtration systems (three female engineers).	</a:t>
                      </a:r>
                      <a:endParaRPr lang="en-US" sz="800" dirty="0">
                        <a:effectLst/>
                        <a:latin typeface="Times New Roman"/>
                        <a:ea typeface="Calibri"/>
                      </a:endParaRPr>
                    </a:p>
                  </a:txBody>
                  <a:tcPr marL="19889" marR="19889" marT="0" marB="0"/>
                </a:tc>
                <a:tc>
                  <a:txBody>
                    <a:bodyPr/>
                    <a:lstStyle/>
                    <a:p>
                      <a:pPr marL="0" marR="0">
                        <a:spcBef>
                          <a:spcPts val="0"/>
                        </a:spcBef>
                        <a:spcAft>
                          <a:spcPts val="0"/>
                        </a:spcAft>
                      </a:pPr>
                      <a:r>
                        <a:rPr lang="en-US" sz="800" dirty="0">
                          <a:effectLst/>
                        </a:rPr>
                        <a:t>Relevance of STEM: Made the focus of the camp relevant to their daily lives.</a:t>
                      </a:r>
                    </a:p>
                    <a:p>
                      <a:pPr marL="0" marR="0">
                        <a:spcBef>
                          <a:spcPts val="0"/>
                        </a:spcBef>
                        <a:spcAft>
                          <a:spcPts val="0"/>
                        </a:spcAft>
                      </a:pPr>
                      <a:r>
                        <a:rPr lang="en-US" sz="800" dirty="0" smtClean="0">
                          <a:effectLst/>
                        </a:rPr>
                        <a:t>Exposure </a:t>
                      </a:r>
                      <a:r>
                        <a:rPr lang="en-US" sz="800" dirty="0">
                          <a:effectLst/>
                        </a:rPr>
                        <a:t>to STEM: Learned about many different facets of engineering and the different types of engineering opportunities available.</a:t>
                      </a:r>
                    </a:p>
                    <a:p>
                      <a:pPr marL="0" marR="0">
                        <a:spcBef>
                          <a:spcPts val="0"/>
                        </a:spcBef>
                        <a:spcAft>
                          <a:spcPts val="0"/>
                        </a:spcAft>
                      </a:pPr>
                      <a:r>
                        <a:rPr lang="en-US" sz="800" dirty="0">
                          <a:effectLst/>
                        </a:rPr>
                        <a:t>Exposure to STEM Professionals: Saw scientists at work and learned about possible careers in STEM.</a:t>
                      </a:r>
                    </a:p>
                    <a:p>
                      <a:pPr marL="0" marR="0">
                        <a:spcBef>
                          <a:spcPts val="0"/>
                        </a:spcBef>
                        <a:spcAft>
                          <a:spcPts val="0"/>
                        </a:spcAft>
                      </a:pPr>
                      <a:r>
                        <a:rPr lang="en-US" sz="800" dirty="0">
                          <a:effectLst/>
                        </a:rPr>
                        <a:t> </a:t>
                      </a:r>
                    </a:p>
                    <a:p>
                      <a:pPr marL="0" marR="0">
                        <a:spcBef>
                          <a:spcPts val="0"/>
                        </a:spcBef>
                        <a:spcAft>
                          <a:spcPts val="0"/>
                        </a:spcAft>
                      </a:pPr>
                      <a:r>
                        <a:rPr lang="en-US" sz="800" dirty="0">
                          <a:effectLst/>
                        </a:rPr>
                        <a:t> </a:t>
                      </a:r>
                      <a:endParaRPr lang="en-US" sz="800" dirty="0">
                        <a:effectLst/>
                        <a:latin typeface="Times New Roman"/>
                        <a:ea typeface="Calibri"/>
                      </a:endParaRPr>
                    </a:p>
                  </a:txBody>
                  <a:tcPr marL="19889" marR="19889" marT="0" marB="0"/>
                </a:tc>
              </a:tr>
              <a:tr h="520112">
                <a:tc>
                  <a:txBody>
                    <a:bodyPr/>
                    <a:lstStyle/>
                    <a:p>
                      <a:pPr marL="0" marR="0">
                        <a:spcBef>
                          <a:spcPts val="0"/>
                        </a:spcBef>
                        <a:spcAft>
                          <a:spcPts val="0"/>
                        </a:spcAft>
                      </a:pPr>
                      <a:r>
                        <a:rPr lang="en-US" sz="800">
                          <a:effectLst/>
                        </a:rPr>
                        <a:t>Day 9</a:t>
                      </a:r>
                      <a:endParaRPr lang="en-US" sz="800">
                        <a:effectLst/>
                        <a:latin typeface="Times New Roman"/>
                        <a:ea typeface="Calibri"/>
                      </a:endParaRPr>
                    </a:p>
                  </a:txBody>
                  <a:tcPr marL="19889" marR="19889" marT="0" marB="0"/>
                </a:tc>
                <a:tc>
                  <a:txBody>
                    <a:bodyPr/>
                    <a:lstStyle/>
                    <a:p>
                      <a:pPr marL="0" marR="0">
                        <a:spcBef>
                          <a:spcPts val="0"/>
                        </a:spcBef>
                        <a:spcAft>
                          <a:spcPts val="0"/>
                        </a:spcAft>
                      </a:pPr>
                      <a:r>
                        <a:rPr lang="en-US" sz="800">
                          <a:effectLst/>
                        </a:rPr>
                        <a:t>The girls visited a local quarry where they were able to explore and collect specimens of bone, teeth, fossils, and rocks. At the end of the day, they showed each other what they had found and the three scientists/engineers explained what it was and how they determined how old these specimens were (female geologist, male engineer, male paleontologist ). </a:t>
                      </a:r>
                      <a:endParaRPr lang="en-US" sz="800">
                        <a:effectLst/>
                        <a:latin typeface="Times New Roman"/>
                        <a:ea typeface="Calibri"/>
                      </a:endParaRPr>
                    </a:p>
                  </a:txBody>
                  <a:tcPr marL="19889" marR="19889" marT="0" marB="0"/>
                </a:tc>
                <a:tc>
                  <a:txBody>
                    <a:bodyPr/>
                    <a:lstStyle/>
                    <a:p>
                      <a:pPr marL="0" marR="0">
                        <a:spcBef>
                          <a:spcPts val="0"/>
                        </a:spcBef>
                        <a:spcAft>
                          <a:spcPts val="0"/>
                        </a:spcAft>
                      </a:pPr>
                      <a:r>
                        <a:rPr lang="en-US" sz="800" dirty="0">
                          <a:effectLst/>
                        </a:rPr>
                        <a:t>Exposure to STEM: The girls learn about the process of science (inferences and observations), challenging the conception of scientific theories as never changing objective truths</a:t>
                      </a:r>
                      <a:r>
                        <a:rPr lang="en-US" sz="800" dirty="0" smtClean="0">
                          <a:effectLst/>
                        </a:rPr>
                        <a:t>.</a:t>
                      </a:r>
                      <a:r>
                        <a:rPr lang="en-US" sz="800" dirty="0">
                          <a:effectLst/>
                        </a:rPr>
                        <a:t> </a:t>
                      </a:r>
                    </a:p>
                    <a:p>
                      <a:pPr marL="0" marR="0">
                        <a:spcBef>
                          <a:spcPts val="0"/>
                        </a:spcBef>
                        <a:spcAft>
                          <a:spcPts val="0"/>
                        </a:spcAft>
                      </a:pPr>
                      <a:r>
                        <a:rPr lang="en-US" sz="800" dirty="0">
                          <a:effectLst/>
                        </a:rPr>
                        <a:t>Exposure to STEM Professionals</a:t>
                      </a:r>
                      <a:r>
                        <a:rPr lang="en-US" sz="800" dirty="0" smtClean="0">
                          <a:effectLst/>
                        </a:rPr>
                        <a:t>:</a:t>
                      </a:r>
                      <a:endParaRPr lang="en-US" sz="800" dirty="0">
                        <a:effectLst/>
                        <a:latin typeface="Times New Roman"/>
                        <a:ea typeface="Calibri"/>
                      </a:endParaRPr>
                    </a:p>
                  </a:txBody>
                  <a:tcPr marL="19889" marR="19889" marT="0" marB="0"/>
                </a:tc>
              </a:tr>
              <a:tr h="104022">
                <a:tc>
                  <a:txBody>
                    <a:bodyPr/>
                    <a:lstStyle/>
                    <a:p>
                      <a:pPr marL="0" marR="0">
                        <a:spcBef>
                          <a:spcPts val="0"/>
                        </a:spcBef>
                        <a:spcAft>
                          <a:spcPts val="0"/>
                        </a:spcAft>
                      </a:pPr>
                      <a:r>
                        <a:rPr lang="en-US" sz="800">
                          <a:effectLst/>
                        </a:rPr>
                        <a:t>Day 10</a:t>
                      </a:r>
                      <a:endParaRPr lang="en-US" sz="800">
                        <a:effectLst/>
                        <a:latin typeface="Times New Roman"/>
                        <a:ea typeface="Calibri"/>
                      </a:endParaRPr>
                    </a:p>
                  </a:txBody>
                  <a:tcPr marL="19889" marR="19889" marT="0" marB="0"/>
                </a:tc>
                <a:tc>
                  <a:txBody>
                    <a:bodyPr/>
                    <a:lstStyle/>
                    <a:p>
                      <a:pPr marL="0" marR="0">
                        <a:spcBef>
                          <a:spcPts val="0"/>
                        </a:spcBef>
                        <a:spcAft>
                          <a:spcPts val="0"/>
                        </a:spcAft>
                      </a:pPr>
                      <a:r>
                        <a:rPr lang="en-US" sz="800">
                          <a:effectLst/>
                        </a:rPr>
                        <a:t>Girls finalized their presentations.</a:t>
                      </a:r>
                      <a:endParaRPr lang="en-US" sz="800">
                        <a:effectLst/>
                        <a:latin typeface="Times New Roman"/>
                        <a:ea typeface="Calibri"/>
                      </a:endParaRPr>
                    </a:p>
                  </a:txBody>
                  <a:tcPr marL="19889" marR="19889" marT="0" marB="0"/>
                </a:tc>
                <a:tc>
                  <a:txBody>
                    <a:bodyPr/>
                    <a:lstStyle/>
                    <a:p>
                      <a:pPr marL="0" marR="0">
                        <a:spcBef>
                          <a:spcPts val="0"/>
                        </a:spcBef>
                        <a:spcAft>
                          <a:spcPts val="0"/>
                        </a:spcAft>
                      </a:pPr>
                      <a:r>
                        <a:rPr lang="en-US" sz="800" dirty="0">
                          <a:effectLst/>
                        </a:rPr>
                        <a:t>Relevance of STEM: Made the focus of the camp relevant to their daily lives.</a:t>
                      </a:r>
                      <a:endParaRPr lang="en-US" sz="800" dirty="0">
                        <a:effectLst/>
                        <a:latin typeface="Times New Roman"/>
                        <a:ea typeface="Calibri"/>
                      </a:endParaRPr>
                    </a:p>
                  </a:txBody>
                  <a:tcPr marL="19889" marR="19889" marT="0" marB="0"/>
                </a:tc>
              </a:tr>
            </a:tbl>
          </a:graphicData>
        </a:graphic>
      </p:graphicFrame>
    </p:spTree>
    <p:extLst>
      <p:ext uri="{BB962C8B-B14F-4D97-AF65-F5344CB8AC3E}">
        <p14:creationId xmlns:p14="http://schemas.microsoft.com/office/powerpoint/2010/main" val="323939831"/>
      </p:ext>
    </p:extLst>
  </p:cSld>
  <p:clrMapOvr>
    <a:masterClrMapping/>
  </p:clrMapOvr>
  <p:timing>
    <p:tnLst>
      <p:par>
        <p:cTn id="1" dur="indefinite" restart="never" nodeType="tmRoot"/>
      </p:par>
    </p:tnLst>
  </p:timing>
</p:sld>
</file>

<file path=ppt/theme/theme1.xml><?xml version="1.0" encoding="utf-8"?>
<a:theme xmlns:a="http://schemas.openxmlformats.org/drawingml/2006/main" name="Urban Pop">
  <a:themeElements>
    <a:clrScheme name="Urban Pop">
      <a:dk1>
        <a:srgbClr val="000000"/>
      </a:dk1>
      <a:lt1>
        <a:srgbClr val="FFFFFF"/>
      </a:lt1>
      <a:dk2>
        <a:srgbClr val="282828"/>
      </a:dk2>
      <a:lt2>
        <a:srgbClr val="D4D4D4"/>
      </a:lt2>
      <a:accent1>
        <a:srgbClr val="86CE24"/>
      </a:accent1>
      <a:accent2>
        <a:srgbClr val="00A2E6"/>
      </a:accent2>
      <a:accent3>
        <a:srgbClr val="FAC810"/>
      </a:accent3>
      <a:accent4>
        <a:srgbClr val="7D8F8C"/>
      </a:accent4>
      <a:accent5>
        <a:srgbClr val="D06B20"/>
      </a:accent5>
      <a:accent6>
        <a:srgbClr val="958B8B"/>
      </a:accent6>
      <a:hlink>
        <a:srgbClr val="FF9900"/>
      </a:hlink>
      <a:folHlink>
        <a:srgbClr val="969696"/>
      </a:folHlink>
    </a:clrScheme>
    <a:fontScheme name="Urban Pop">
      <a:maj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Urba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TC101859862[[fn=Urban Pop]]</Template>
  <TotalTime>103</TotalTime>
  <Words>4937</Words>
  <Application>Microsoft Office PowerPoint</Application>
  <PresentationFormat>On-screen Show (4:3)</PresentationFormat>
  <Paragraphs>418</Paragraphs>
  <Slides>24</Slides>
  <Notes>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Urban Pop</vt:lpstr>
      <vt:lpstr>The Role of a Single Sex Informal Education Program on Young women’s Long-Term Interest and Persistence in STEM</vt:lpstr>
      <vt:lpstr>Why Focus on Women?</vt:lpstr>
      <vt:lpstr>Efforts to Improve Girls’ STEM Identities</vt:lpstr>
      <vt:lpstr>Single Sex Programs</vt:lpstr>
      <vt:lpstr>How this study fits within the debate</vt:lpstr>
      <vt:lpstr>Conceptual Framework</vt:lpstr>
      <vt:lpstr>Conceptual Framework </vt:lpstr>
      <vt:lpstr>The “GIRLS” camp</vt:lpstr>
      <vt:lpstr>Example of Camp Activities</vt:lpstr>
      <vt:lpstr>Research Methods</vt:lpstr>
      <vt:lpstr>Coding</vt:lpstr>
      <vt:lpstr>Participants</vt:lpstr>
      <vt:lpstr>Demographics</vt:lpstr>
      <vt:lpstr>Breakdown of Respondents </vt:lpstr>
      <vt:lpstr>Results of Longitudinal Surveys</vt:lpstr>
      <vt:lpstr>Specifically Mentioned Aspects</vt:lpstr>
      <vt:lpstr>Varying Effects of Camps</vt:lpstr>
      <vt:lpstr>Better Understanding </vt:lpstr>
      <vt:lpstr>Better understanding leads - for some - to improved interest.</vt:lpstr>
      <vt:lpstr>Gender Aspect</vt:lpstr>
      <vt:lpstr>Unintended Positive Effects</vt:lpstr>
      <vt:lpstr>Decline in STEM interest</vt:lpstr>
      <vt:lpstr>Limitations and Conclusions</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Role of a Single Sex Informal Education Program on Young women’s Long-Term Interest and Persistence in STEM</dc:title>
  <dc:creator>NHMFL</dc:creator>
  <cp:lastModifiedBy>NHMFL</cp:lastModifiedBy>
  <cp:revision>12</cp:revision>
  <cp:lastPrinted>2013-01-08T16:46:09Z</cp:lastPrinted>
  <dcterms:created xsi:type="dcterms:W3CDTF">2013-01-03T16:30:17Z</dcterms:created>
  <dcterms:modified xsi:type="dcterms:W3CDTF">2013-01-08T16:47:10Z</dcterms:modified>
</cp:coreProperties>
</file>