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64" r:id="rId2"/>
    <p:sldId id="261" r:id="rId3"/>
    <p:sldId id="263" r:id="rId4"/>
    <p:sldId id="260" r:id="rId5"/>
    <p:sldId id="262" r:id="rId6"/>
    <p:sldId id="259" r:id="rId7"/>
    <p:sldId id="266" r:id="rId8"/>
    <p:sldId id="27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8" r:id="rId26"/>
    <p:sldId id="285" r:id="rId27"/>
    <p:sldId id="286" r:id="rId28"/>
    <p:sldId id="28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64923" autoAdjust="0"/>
  </p:normalViewPr>
  <p:slideViewPr>
    <p:cSldViewPr snapToGrid="0">
      <p:cViewPr varScale="1">
        <p:scale>
          <a:sx n="84" d="100"/>
          <a:sy n="84" d="100"/>
        </p:scale>
        <p:origin x="23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EBC82B-9FE1-408F-B49A-979C2F9D948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7AD8CDDD-5E26-4EA7-A803-F7CA5C01424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Energy</a:t>
          </a:r>
          <a:endParaRPr lang="en-US" b="1" dirty="0">
            <a:solidFill>
              <a:schemeClr val="tx1"/>
            </a:solidFill>
          </a:endParaRPr>
        </a:p>
      </dgm:t>
    </dgm:pt>
    <dgm:pt modelId="{2F3B2DB1-56EF-44AD-9C5C-9BE66A30DAFD}" type="parTrans" cxnId="{6D157EC1-6513-4162-85C4-E4F109D55363}">
      <dgm:prSet/>
      <dgm:spPr/>
      <dgm:t>
        <a:bodyPr/>
        <a:lstStyle/>
        <a:p>
          <a:endParaRPr lang="en-US"/>
        </a:p>
      </dgm:t>
    </dgm:pt>
    <dgm:pt modelId="{12C8CE40-EEE8-4681-BD3F-034F03B79E98}" type="sibTrans" cxnId="{6D157EC1-6513-4162-85C4-E4F109D55363}">
      <dgm:prSet/>
      <dgm:spPr>
        <a:solidFill>
          <a:srgbClr val="4B5046"/>
        </a:solidFill>
      </dgm:spPr>
      <dgm:t>
        <a:bodyPr/>
        <a:lstStyle/>
        <a:p>
          <a:endParaRPr lang="en-US"/>
        </a:p>
      </dgm:t>
    </dgm:pt>
    <dgm:pt modelId="{B8ABE283-93DA-429E-8597-FAD1C07CB95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Food</a:t>
          </a:r>
          <a:endParaRPr lang="en-US" b="1" dirty="0">
            <a:solidFill>
              <a:schemeClr val="bg1"/>
            </a:solidFill>
          </a:endParaRPr>
        </a:p>
      </dgm:t>
    </dgm:pt>
    <dgm:pt modelId="{09C84CF6-3634-4A4A-8FC7-60050492B51B}" type="parTrans" cxnId="{2312A601-F13C-4F4C-90DB-9647FCEE06D0}">
      <dgm:prSet/>
      <dgm:spPr/>
      <dgm:t>
        <a:bodyPr/>
        <a:lstStyle/>
        <a:p>
          <a:endParaRPr lang="en-US"/>
        </a:p>
      </dgm:t>
    </dgm:pt>
    <dgm:pt modelId="{1C047FED-428D-48E9-A6E1-E2BCDD00EE76}" type="sibTrans" cxnId="{2312A601-F13C-4F4C-90DB-9647FCEE06D0}">
      <dgm:prSet/>
      <dgm:spPr>
        <a:solidFill>
          <a:srgbClr val="4B5046"/>
        </a:solidFill>
      </dgm:spPr>
      <dgm:t>
        <a:bodyPr/>
        <a:lstStyle/>
        <a:p>
          <a:endParaRPr lang="en-US"/>
        </a:p>
      </dgm:t>
    </dgm:pt>
    <dgm:pt modelId="{8CEDD0F6-53D9-4C18-83DC-D72022C33D7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b="1" dirty="0" smtClean="0"/>
            <a:t>Water</a:t>
          </a:r>
          <a:endParaRPr lang="en-US" b="1" dirty="0"/>
        </a:p>
      </dgm:t>
    </dgm:pt>
    <dgm:pt modelId="{97A52654-7D87-4EDC-A41E-B597360EFEDE}" type="parTrans" cxnId="{3D30F2C4-9F20-4E20-8991-EEBA8A92122C}">
      <dgm:prSet/>
      <dgm:spPr/>
      <dgm:t>
        <a:bodyPr/>
        <a:lstStyle/>
        <a:p>
          <a:endParaRPr lang="en-US"/>
        </a:p>
      </dgm:t>
    </dgm:pt>
    <dgm:pt modelId="{1AB74583-7600-4AB5-8A4E-EB890CCE1399}" type="sibTrans" cxnId="{3D30F2C4-9F20-4E20-8991-EEBA8A92122C}">
      <dgm:prSet/>
      <dgm:spPr>
        <a:solidFill>
          <a:srgbClr val="4B5046"/>
        </a:solidFill>
      </dgm:spPr>
      <dgm:t>
        <a:bodyPr/>
        <a:lstStyle/>
        <a:p>
          <a:endParaRPr lang="en-US"/>
        </a:p>
      </dgm:t>
    </dgm:pt>
    <dgm:pt modelId="{1F99224D-F670-4FCB-98DF-9FFE6010178D}" type="pres">
      <dgm:prSet presAssocID="{73EBC82B-9FE1-408F-B49A-979C2F9D94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6FB05F0-CA6F-4A9C-B104-34C9A5E976DF}" type="pres">
      <dgm:prSet presAssocID="{7AD8CDDD-5E26-4EA7-A803-F7CA5C014243}" presName="gear1" presStyleLbl="node1" presStyleIdx="0" presStyleCnt="3" custScaleX="75347" custScaleY="75347" custLinFactNeighborX="-2595" custLinFactNeighborY="-21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F817-538B-4E26-8E02-6E02FE17383B}" type="pres">
      <dgm:prSet presAssocID="{7AD8CDDD-5E26-4EA7-A803-F7CA5C014243}" presName="gear1srcNode" presStyleLbl="node1" presStyleIdx="0" presStyleCnt="3"/>
      <dgm:spPr/>
      <dgm:t>
        <a:bodyPr/>
        <a:lstStyle/>
        <a:p>
          <a:endParaRPr lang="en-US"/>
        </a:p>
      </dgm:t>
    </dgm:pt>
    <dgm:pt modelId="{03115705-4BF5-451C-92FE-4623A88B873C}" type="pres">
      <dgm:prSet presAssocID="{7AD8CDDD-5E26-4EA7-A803-F7CA5C014243}" presName="gear1dstNode" presStyleLbl="node1" presStyleIdx="0" presStyleCnt="3"/>
      <dgm:spPr/>
      <dgm:t>
        <a:bodyPr/>
        <a:lstStyle/>
        <a:p>
          <a:endParaRPr lang="en-US"/>
        </a:p>
      </dgm:t>
    </dgm:pt>
    <dgm:pt modelId="{D91A1FCB-69D7-4212-9026-6BF41F0DDA72}" type="pres">
      <dgm:prSet presAssocID="{B8ABE283-93DA-429E-8597-FAD1C07CB95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0DDCB-6B5F-45FA-B3A7-4DDADA3D4B01}" type="pres">
      <dgm:prSet presAssocID="{B8ABE283-93DA-429E-8597-FAD1C07CB954}" presName="gear2srcNode" presStyleLbl="node1" presStyleIdx="1" presStyleCnt="3"/>
      <dgm:spPr/>
      <dgm:t>
        <a:bodyPr/>
        <a:lstStyle/>
        <a:p>
          <a:endParaRPr lang="en-US"/>
        </a:p>
      </dgm:t>
    </dgm:pt>
    <dgm:pt modelId="{CCB5C280-2AAE-4179-B59C-70D054871598}" type="pres">
      <dgm:prSet presAssocID="{B8ABE283-93DA-429E-8597-FAD1C07CB954}" presName="gear2dstNode" presStyleLbl="node1" presStyleIdx="1" presStyleCnt="3"/>
      <dgm:spPr/>
      <dgm:t>
        <a:bodyPr/>
        <a:lstStyle/>
        <a:p>
          <a:endParaRPr lang="en-US"/>
        </a:p>
      </dgm:t>
    </dgm:pt>
    <dgm:pt modelId="{82093B22-1C8A-4124-AC42-43C4BD3D97D6}" type="pres">
      <dgm:prSet presAssocID="{8CEDD0F6-53D9-4C18-83DC-D72022C33D71}" presName="gear3" presStyleLbl="node1" presStyleIdx="2" presStyleCnt="3" custLinFactNeighborX="4167" custLinFactNeighborY="-57"/>
      <dgm:spPr/>
      <dgm:t>
        <a:bodyPr/>
        <a:lstStyle/>
        <a:p>
          <a:endParaRPr lang="en-US"/>
        </a:p>
      </dgm:t>
    </dgm:pt>
    <dgm:pt modelId="{839987A2-3C88-4B75-ABA1-E5DFC56CD24E}" type="pres">
      <dgm:prSet presAssocID="{8CEDD0F6-53D9-4C18-83DC-D72022C33D7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71852-0798-4655-9BDE-CDDD19C91348}" type="pres">
      <dgm:prSet presAssocID="{8CEDD0F6-53D9-4C18-83DC-D72022C33D71}" presName="gear3srcNode" presStyleLbl="node1" presStyleIdx="2" presStyleCnt="3"/>
      <dgm:spPr/>
      <dgm:t>
        <a:bodyPr/>
        <a:lstStyle/>
        <a:p>
          <a:endParaRPr lang="en-US"/>
        </a:p>
      </dgm:t>
    </dgm:pt>
    <dgm:pt modelId="{893E5DA1-2143-4BFB-8FD8-EB99EE448585}" type="pres">
      <dgm:prSet presAssocID="{8CEDD0F6-53D9-4C18-83DC-D72022C33D71}" presName="gear3dstNode" presStyleLbl="node1" presStyleIdx="2" presStyleCnt="3"/>
      <dgm:spPr/>
      <dgm:t>
        <a:bodyPr/>
        <a:lstStyle/>
        <a:p>
          <a:endParaRPr lang="en-US"/>
        </a:p>
      </dgm:t>
    </dgm:pt>
    <dgm:pt modelId="{1B37A054-DFFC-4A64-825D-EBE08B679C68}" type="pres">
      <dgm:prSet presAssocID="{12C8CE40-EEE8-4681-BD3F-034F03B79E9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7E22E1A6-2272-497C-B266-9D0C226AF5C2}" type="pres">
      <dgm:prSet presAssocID="{1C047FED-428D-48E9-A6E1-E2BCDD00EE7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5D5482E-EE75-4D9D-BF69-B651454DF5DC}" type="pres">
      <dgm:prSet presAssocID="{1AB74583-7600-4AB5-8A4E-EB890CCE1399}" presName="connector3" presStyleLbl="sibTrans2D1" presStyleIdx="2" presStyleCnt="3" custAng="7350206"/>
      <dgm:spPr/>
      <dgm:t>
        <a:bodyPr/>
        <a:lstStyle/>
        <a:p>
          <a:endParaRPr lang="en-US"/>
        </a:p>
      </dgm:t>
    </dgm:pt>
  </dgm:ptLst>
  <dgm:cxnLst>
    <dgm:cxn modelId="{0C573B7D-2D9B-458D-BDF9-C61CDDCF4166}" type="presOf" srcId="{1C047FED-428D-48E9-A6E1-E2BCDD00EE76}" destId="{7E22E1A6-2272-497C-B266-9D0C226AF5C2}" srcOrd="0" destOrd="0" presId="urn:microsoft.com/office/officeart/2005/8/layout/gear1"/>
    <dgm:cxn modelId="{CA65481C-F5D1-4069-AD28-D24DCF3806F7}" type="presOf" srcId="{7AD8CDDD-5E26-4EA7-A803-F7CA5C014243}" destId="{03115705-4BF5-451C-92FE-4623A88B873C}" srcOrd="2" destOrd="0" presId="urn:microsoft.com/office/officeart/2005/8/layout/gear1"/>
    <dgm:cxn modelId="{6EC10E8E-30A1-49F7-A40A-6CC7ABEF59BA}" type="presOf" srcId="{73EBC82B-9FE1-408F-B49A-979C2F9D9482}" destId="{1F99224D-F670-4FCB-98DF-9FFE6010178D}" srcOrd="0" destOrd="0" presId="urn:microsoft.com/office/officeart/2005/8/layout/gear1"/>
    <dgm:cxn modelId="{FE645585-E66E-4489-B53E-B7FB4F49D930}" type="presOf" srcId="{B8ABE283-93DA-429E-8597-FAD1C07CB954}" destId="{5930DDCB-6B5F-45FA-B3A7-4DDADA3D4B01}" srcOrd="1" destOrd="0" presId="urn:microsoft.com/office/officeart/2005/8/layout/gear1"/>
    <dgm:cxn modelId="{CDA8DDAC-8196-4540-9B2E-2E5DB064A8A3}" type="presOf" srcId="{7AD8CDDD-5E26-4EA7-A803-F7CA5C014243}" destId="{26FB05F0-CA6F-4A9C-B104-34C9A5E976DF}" srcOrd="0" destOrd="0" presId="urn:microsoft.com/office/officeart/2005/8/layout/gear1"/>
    <dgm:cxn modelId="{0EC410BA-AAA5-437D-BBE7-D95DF9445429}" type="presOf" srcId="{8CEDD0F6-53D9-4C18-83DC-D72022C33D71}" destId="{82093B22-1C8A-4124-AC42-43C4BD3D97D6}" srcOrd="0" destOrd="0" presId="urn:microsoft.com/office/officeart/2005/8/layout/gear1"/>
    <dgm:cxn modelId="{6E4352E5-F3B4-4767-9CAD-A34A1109A71D}" type="presOf" srcId="{1AB74583-7600-4AB5-8A4E-EB890CCE1399}" destId="{85D5482E-EE75-4D9D-BF69-B651454DF5DC}" srcOrd="0" destOrd="0" presId="urn:microsoft.com/office/officeart/2005/8/layout/gear1"/>
    <dgm:cxn modelId="{6D157EC1-6513-4162-85C4-E4F109D55363}" srcId="{73EBC82B-9FE1-408F-B49A-979C2F9D9482}" destId="{7AD8CDDD-5E26-4EA7-A803-F7CA5C014243}" srcOrd="0" destOrd="0" parTransId="{2F3B2DB1-56EF-44AD-9C5C-9BE66A30DAFD}" sibTransId="{12C8CE40-EEE8-4681-BD3F-034F03B79E98}"/>
    <dgm:cxn modelId="{F3656D62-F09B-45BA-AAF0-4B7F5D8C7B86}" type="presOf" srcId="{8CEDD0F6-53D9-4C18-83DC-D72022C33D71}" destId="{839987A2-3C88-4B75-ABA1-E5DFC56CD24E}" srcOrd="1" destOrd="0" presId="urn:microsoft.com/office/officeart/2005/8/layout/gear1"/>
    <dgm:cxn modelId="{706DD62D-B4A9-490A-8008-98CC8F53DA15}" type="presOf" srcId="{12C8CE40-EEE8-4681-BD3F-034F03B79E98}" destId="{1B37A054-DFFC-4A64-825D-EBE08B679C68}" srcOrd="0" destOrd="0" presId="urn:microsoft.com/office/officeart/2005/8/layout/gear1"/>
    <dgm:cxn modelId="{3D30F2C4-9F20-4E20-8991-EEBA8A92122C}" srcId="{73EBC82B-9FE1-408F-B49A-979C2F9D9482}" destId="{8CEDD0F6-53D9-4C18-83DC-D72022C33D71}" srcOrd="2" destOrd="0" parTransId="{97A52654-7D87-4EDC-A41E-B597360EFEDE}" sibTransId="{1AB74583-7600-4AB5-8A4E-EB890CCE1399}"/>
    <dgm:cxn modelId="{FB44A469-3067-458A-BE56-FDCACFD9836F}" type="presOf" srcId="{B8ABE283-93DA-429E-8597-FAD1C07CB954}" destId="{CCB5C280-2AAE-4179-B59C-70D054871598}" srcOrd="2" destOrd="0" presId="urn:microsoft.com/office/officeart/2005/8/layout/gear1"/>
    <dgm:cxn modelId="{1C7001E3-B57F-48D3-8C7D-B0EE787D4B09}" type="presOf" srcId="{B8ABE283-93DA-429E-8597-FAD1C07CB954}" destId="{D91A1FCB-69D7-4212-9026-6BF41F0DDA72}" srcOrd="0" destOrd="0" presId="urn:microsoft.com/office/officeart/2005/8/layout/gear1"/>
    <dgm:cxn modelId="{2312A601-F13C-4F4C-90DB-9647FCEE06D0}" srcId="{73EBC82B-9FE1-408F-B49A-979C2F9D9482}" destId="{B8ABE283-93DA-429E-8597-FAD1C07CB954}" srcOrd="1" destOrd="0" parTransId="{09C84CF6-3634-4A4A-8FC7-60050492B51B}" sibTransId="{1C047FED-428D-48E9-A6E1-E2BCDD00EE76}"/>
    <dgm:cxn modelId="{4EF96142-26A5-4B33-A8B1-48B13EF602B6}" type="presOf" srcId="{7AD8CDDD-5E26-4EA7-A803-F7CA5C014243}" destId="{10A7F817-538B-4E26-8E02-6E02FE17383B}" srcOrd="1" destOrd="0" presId="urn:microsoft.com/office/officeart/2005/8/layout/gear1"/>
    <dgm:cxn modelId="{E4D4067A-F99E-4329-B156-492D7D3589A5}" type="presOf" srcId="{8CEDD0F6-53D9-4C18-83DC-D72022C33D71}" destId="{B2F71852-0798-4655-9BDE-CDDD19C91348}" srcOrd="2" destOrd="0" presId="urn:microsoft.com/office/officeart/2005/8/layout/gear1"/>
    <dgm:cxn modelId="{A377B46B-7C66-41D2-8401-FE716D3B515C}" type="presOf" srcId="{8CEDD0F6-53D9-4C18-83DC-D72022C33D71}" destId="{893E5DA1-2143-4BFB-8FD8-EB99EE448585}" srcOrd="3" destOrd="0" presId="urn:microsoft.com/office/officeart/2005/8/layout/gear1"/>
    <dgm:cxn modelId="{A14CCF44-B81B-4A1D-9BA2-C0D1B62CB633}" type="presParOf" srcId="{1F99224D-F670-4FCB-98DF-9FFE6010178D}" destId="{26FB05F0-CA6F-4A9C-B104-34C9A5E976DF}" srcOrd="0" destOrd="0" presId="urn:microsoft.com/office/officeart/2005/8/layout/gear1"/>
    <dgm:cxn modelId="{21334288-F74A-4FEF-A737-FE73D9D515BC}" type="presParOf" srcId="{1F99224D-F670-4FCB-98DF-9FFE6010178D}" destId="{10A7F817-538B-4E26-8E02-6E02FE17383B}" srcOrd="1" destOrd="0" presId="urn:microsoft.com/office/officeart/2005/8/layout/gear1"/>
    <dgm:cxn modelId="{098CE1C6-37FF-40E6-8D06-7C01B06B2578}" type="presParOf" srcId="{1F99224D-F670-4FCB-98DF-9FFE6010178D}" destId="{03115705-4BF5-451C-92FE-4623A88B873C}" srcOrd="2" destOrd="0" presId="urn:microsoft.com/office/officeart/2005/8/layout/gear1"/>
    <dgm:cxn modelId="{C25D5CDA-5159-48BD-A7C8-99248768229E}" type="presParOf" srcId="{1F99224D-F670-4FCB-98DF-9FFE6010178D}" destId="{D91A1FCB-69D7-4212-9026-6BF41F0DDA72}" srcOrd="3" destOrd="0" presId="urn:microsoft.com/office/officeart/2005/8/layout/gear1"/>
    <dgm:cxn modelId="{C0EB3F91-B080-45D9-A736-00A1712C851D}" type="presParOf" srcId="{1F99224D-F670-4FCB-98DF-9FFE6010178D}" destId="{5930DDCB-6B5F-45FA-B3A7-4DDADA3D4B01}" srcOrd="4" destOrd="0" presId="urn:microsoft.com/office/officeart/2005/8/layout/gear1"/>
    <dgm:cxn modelId="{EEA6E817-179C-4CD9-A622-E1E44BE286DE}" type="presParOf" srcId="{1F99224D-F670-4FCB-98DF-9FFE6010178D}" destId="{CCB5C280-2AAE-4179-B59C-70D054871598}" srcOrd="5" destOrd="0" presId="urn:microsoft.com/office/officeart/2005/8/layout/gear1"/>
    <dgm:cxn modelId="{8C5E3373-849D-4999-B10D-D34338507B45}" type="presParOf" srcId="{1F99224D-F670-4FCB-98DF-9FFE6010178D}" destId="{82093B22-1C8A-4124-AC42-43C4BD3D97D6}" srcOrd="6" destOrd="0" presId="urn:microsoft.com/office/officeart/2005/8/layout/gear1"/>
    <dgm:cxn modelId="{AACBF91E-4A74-474F-ACA6-CC47CE0A4F19}" type="presParOf" srcId="{1F99224D-F670-4FCB-98DF-9FFE6010178D}" destId="{839987A2-3C88-4B75-ABA1-E5DFC56CD24E}" srcOrd="7" destOrd="0" presId="urn:microsoft.com/office/officeart/2005/8/layout/gear1"/>
    <dgm:cxn modelId="{F399B153-80AC-4070-A776-0791C765ED9E}" type="presParOf" srcId="{1F99224D-F670-4FCB-98DF-9FFE6010178D}" destId="{B2F71852-0798-4655-9BDE-CDDD19C91348}" srcOrd="8" destOrd="0" presId="urn:microsoft.com/office/officeart/2005/8/layout/gear1"/>
    <dgm:cxn modelId="{5224D433-F909-444D-B499-8FEFD0959670}" type="presParOf" srcId="{1F99224D-F670-4FCB-98DF-9FFE6010178D}" destId="{893E5DA1-2143-4BFB-8FD8-EB99EE448585}" srcOrd="9" destOrd="0" presId="urn:microsoft.com/office/officeart/2005/8/layout/gear1"/>
    <dgm:cxn modelId="{8AC99E3A-EE52-4EA7-ACAA-F857266AB620}" type="presParOf" srcId="{1F99224D-F670-4FCB-98DF-9FFE6010178D}" destId="{1B37A054-DFFC-4A64-825D-EBE08B679C68}" srcOrd="10" destOrd="0" presId="urn:microsoft.com/office/officeart/2005/8/layout/gear1"/>
    <dgm:cxn modelId="{F80C92CE-D1F9-41A2-AB9D-7AEA3F1E9DD8}" type="presParOf" srcId="{1F99224D-F670-4FCB-98DF-9FFE6010178D}" destId="{7E22E1A6-2272-497C-B266-9D0C226AF5C2}" srcOrd="11" destOrd="0" presId="urn:microsoft.com/office/officeart/2005/8/layout/gear1"/>
    <dgm:cxn modelId="{FD35D4A6-16F4-4CBE-91E7-869FE13900A4}" type="presParOf" srcId="{1F99224D-F670-4FCB-98DF-9FFE6010178D}" destId="{85D5482E-EE75-4D9D-BF69-B651454DF5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B05F0-CA6F-4A9C-B104-34C9A5E976DF}">
      <dsp:nvSpPr>
        <dsp:cNvPr id="0" name=""/>
        <dsp:cNvSpPr/>
      </dsp:nvSpPr>
      <dsp:spPr>
        <a:xfrm>
          <a:off x="2730491" y="2595821"/>
          <a:ext cx="2039067" cy="2039067"/>
        </a:xfrm>
        <a:prstGeom prst="gear9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</a:rPr>
            <a:t>Energy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3140434" y="3073463"/>
        <a:ext cx="1219181" cy="1048122"/>
      </dsp:txXfrm>
    </dsp:sp>
    <dsp:sp modelId="{D91A1FCB-69D7-4212-9026-6BF41F0DDA72}">
      <dsp:nvSpPr>
        <dsp:cNvPr id="0" name=""/>
        <dsp:cNvSpPr/>
      </dsp:nvSpPr>
      <dsp:spPr>
        <a:xfrm>
          <a:off x="892597" y="1679547"/>
          <a:ext cx="1968171" cy="1968171"/>
        </a:xfrm>
        <a:prstGeom prst="gear6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Food</a:t>
          </a:r>
          <a:endParaRPr lang="en-US" sz="3100" b="1" kern="1200" dirty="0">
            <a:solidFill>
              <a:schemeClr val="bg1"/>
            </a:solidFill>
          </a:endParaRPr>
        </a:p>
      </dsp:txBody>
      <dsp:txXfrm>
        <a:off x="1388090" y="2178035"/>
        <a:ext cx="977185" cy="971195"/>
      </dsp:txXfrm>
    </dsp:sp>
    <dsp:sp modelId="{82093B22-1C8A-4124-AC42-43C4BD3D97D6}">
      <dsp:nvSpPr>
        <dsp:cNvPr id="0" name=""/>
        <dsp:cNvSpPr/>
      </dsp:nvSpPr>
      <dsp:spPr>
        <a:xfrm rot="20700000">
          <a:off x="2093390" y="320364"/>
          <a:ext cx="1928406" cy="1928406"/>
        </a:xfrm>
        <a:prstGeom prst="gear6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Water</a:t>
          </a:r>
          <a:endParaRPr lang="en-US" sz="3100" b="1" kern="1200" dirty="0"/>
        </a:p>
      </dsp:txBody>
      <dsp:txXfrm rot="-20700000">
        <a:off x="2516346" y="743320"/>
        <a:ext cx="1082494" cy="1082494"/>
      </dsp:txXfrm>
    </dsp:sp>
    <dsp:sp modelId="{1B37A054-DFFC-4A64-825D-EBE08B679C68}">
      <dsp:nvSpPr>
        <dsp:cNvPr id="0" name=""/>
        <dsp:cNvSpPr/>
      </dsp:nvSpPr>
      <dsp:spPr>
        <a:xfrm>
          <a:off x="2267095" y="1906242"/>
          <a:ext cx="3463981" cy="3463981"/>
        </a:xfrm>
        <a:prstGeom prst="circularArrow">
          <a:avLst>
            <a:gd name="adj1" fmla="val 4687"/>
            <a:gd name="adj2" fmla="val 299029"/>
            <a:gd name="adj3" fmla="val 2531145"/>
            <a:gd name="adj4" fmla="val 15829378"/>
            <a:gd name="adj5" fmla="val 5469"/>
          </a:avLst>
        </a:prstGeom>
        <a:solidFill>
          <a:srgbClr val="4B50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2E1A6-2272-497C-B266-9D0C226AF5C2}">
      <dsp:nvSpPr>
        <dsp:cNvPr id="0" name=""/>
        <dsp:cNvSpPr/>
      </dsp:nvSpPr>
      <dsp:spPr>
        <a:xfrm>
          <a:off x="544038" y="1240949"/>
          <a:ext cx="2516798" cy="25167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4B50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5482E-EE75-4D9D-BF69-B651454DF5DC}">
      <dsp:nvSpPr>
        <dsp:cNvPr id="0" name=""/>
        <dsp:cNvSpPr/>
      </dsp:nvSpPr>
      <dsp:spPr>
        <a:xfrm rot="7350206">
          <a:off x="1548913" y="-103799"/>
          <a:ext cx="2713616" cy="27136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4B50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84EB1-E064-4AEB-A90E-5412DBF02A60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FAD5A-1796-405B-A15A-A4781839A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4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E9AD34-7096-4E58-8F83-C38AE3170876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251111-A0BE-45D6-AB52-F50266BE4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05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48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91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68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8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Q/A</a:t>
            </a:r>
            <a:r>
              <a:rPr lang="en-US" baseline="0" dirty="0" smtClean="0"/>
              <a:t> on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90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6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89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8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5"/>
          </a:xfrm>
        </p:spPr>
        <p:txBody>
          <a:bodyPr/>
          <a:lstStyle/>
          <a:p>
            <a:r>
              <a:rPr lang="en-US" sz="1100" dirty="0" smtClean="0"/>
              <a:t>Submission</a:t>
            </a:r>
            <a:r>
              <a:rPr lang="en-US" sz="1100" baseline="0" dirty="0" smtClean="0"/>
              <a:t> deadline enforced – 5pm local </a:t>
            </a:r>
          </a:p>
          <a:p>
            <a:r>
              <a:rPr lang="en-US" sz="1100" baseline="0" dirty="0" smtClean="0"/>
              <a:t>FL will cut off automatically</a:t>
            </a:r>
          </a:p>
          <a:p>
            <a:r>
              <a:rPr lang="en-US" sz="1100" baseline="0" dirty="0" smtClean="0"/>
              <a:t>G</a:t>
            </a:r>
          </a:p>
          <a:p>
            <a:endParaRPr lang="en-US" sz="1100" baseline="0" dirty="0" smtClean="0"/>
          </a:p>
          <a:p>
            <a:pPr defTabSz="931774">
              <a:defRPr/>
            </a:pPr>
            <a:r>
              <a:rPr lang="en-US" sz="1100" dirty="0" smtClean="0"/>
              <a:t>AOR signature</a:t>
            </a:r>
          </a:p>
          <a:p>
            <a:pPr defTabSz="931774">
              <a:defRPr/>
            </a:pPr>
            <a:r>
              <a:rPr lang="en-US" sz="1100" dirty="0" smtClean="0"/>
              <a:t>must provide the proposal certifications concurrently with submission of the proposal</a:t>
            </a:r>
          </a:p>
          <a:p>
            <a:r>
              <a:rPr lang="en-US" sz="1100" baseline="0" dirty="0" smtClean="0"/>
              <a:t>rants.gov may let you upload/transmit after 5pm, but NSF will RWR late proposals (g.gov has 24-48 </a:t>
            </a:r>
            <a:r>
              <a:rPr lang="en-US" sz="1100" baseline="0" dirty="0" err="1" smtClean="0"/>
              <a:t>hr</a:t>
            </a:r>
            <a:r>
              <a:rPr lang="en-US" sz="1100" baseline="0" dirty="0" smtClean="0"/>
              <a:t> turn around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Single copy docs</a:t>
            </a:r>
          </a:p>
          <a:p>
            <a:r>
              <a:rPr lang="en-US" sz="1100" baseline="0" dirty="0" smtClean="0"/>
              <a:t>DO NOT put these items in Biographical sketches any more</a:t>
            </a:r>
          </a:p>
          <a:p>
            <a:r>
              <a:rPr lang="en-US" sz="1100" dirty="0" smtClean="0"/>
              <a:t>Required for each senior project personnel </a:t>
            </a:r>
          </a:p>
          <a:p>
            <a:endParaRPr lang="en-US" sz="1100" dirty="0" smtClean="0"/>
          </a:p>
          <a:p>
            <a:r>
              <a:rPr lang="en-US" sz="1100" dirty="0" smtClean="0"/>
              <a:t>Bio sketches</a:t>
            </a:r>
          </a:p>
          <a:p>
            <a:r>
              <a:rPr lang="en-US" sz="1100" dirty="0" smtClean="0"/>
              <a:t>For each senior personnel: Must upload separately, not as single PDF</a:t>
            </a:r>
          </a:p>
          <a:p>
            <a:r>
              <a:rPr lang="en-US" sz="1100" dirty="0" smtClean="0"/>
              <a:t>For other personnel: should be combined into single PDF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Curr</a:t>
            </a:r>
            <a:r>
              <a:rPr lang="en-US" sz="1100" dirty="0" smtClean="0"/>
              <a:t>/Pend</a:t>
            </a:r>
          </a:p>
          <a:p>
            <a:r>
              <a:rPr lang="en-US" sz="1100" dirty="0" smtClean="0"/>
              <a:t>all current project support should be listed in this section of the proposal (including internal funds allocated toward specific projects.) </a:t>
            </a:r>
          </a:p>
          <a:p>
            <a:r>
              <a:rPr lang="en-US" sz="1100" dirty="0" smtClean="0"/>
              <a:t>must now be uploaded as a single PDF file for all senior personnel;</a:t>
            </a:r>
            <a:r>
              <a:rPr lang="en-US" sz="1100" baseline="0" dirty="0" smtClean="0"/>
              <a:t> no combo pdf allowed anymore</a:t>
            </a:r>
          </a:p>
          <a:p>
            <a:endParaRPr lang="en-US" sz="1100" dirty="0" smtClean="0"/>
          </a:p>
          <a:p>
            <a:r>
              <a:rPr lang="en-US" sz="1100" dirty="0" err="1" smtClean="0"/>
              <a:t>ProjDescrp</a:t>
            </a:r>
            <a:endParaRPr lang="en-US" sz="1100" dirty="0" smtClean="0"/>
          </a:p>
          <a:p>
            <a:r>
              <a:rPr lang="en-US" sz="1100" dirty="0" smtClean="0"/>
              <a:t>No</a:t>
            </a:r>
            <a:r>
              <a:rPr lang="en-US" sz="1100" baseline="0" dirty="0" smtClean="0"/>
              <a:t> ULRs </a:t>
            </a:r>
            <a:r>
              <a:rPr lang="en-US" sz="1100" baseline="0" dirty="0" smtClean="0"/>
              <a:t>allowed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6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24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89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48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2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96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69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9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Final Q/A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AAG – Award and Administration Guide</a:t>
            </a:r>
          </a:p>
          <a:p>
            <a:endParaRPr lang="en-US" b="0" dirty="0" smtClean="0"/>
          </a:p>
          <a:p>
            <a:r>
              <a:rPr lang="en-US" b="0" dirty="0" smtClean="0"/>
              <a:t>Grantee Notifications to NSF and Requests for NSF Approval</a:t>
            </a:r>
          </a:p>
          <a:p>
            <a:r>
              <a:rPr lang="en-US" b="0" dirty="0" smtClean="0"/>
              <a:t>All </a:t>
            </a:r>
            <a:r>
              <a:rPr lang="en-US" dirty="0" smtClean="0"/>
              <a:t>must be electronically signed and submitted by the AOR via use of NSF’s electronic systems</a:t>
            </a:r>
          </a:p>
          <a:p>
            <a:endParaRPr lang="en-US" b="0" dirty="0" smtClean="0"/>
          </a:p>
          <a:p>
            <a:pPr defTabSz="931774">
              <a:defRPr/>
            </a:pPr>
            <a:r>
              <a:rPr lang="en-US" dirty="0" smtClean="0"/>
              <a:t>Technical Reporting Requirements</a:t>
            </a:r>
          </a:p>
          <a:p>
            <a:r>
              <a:rPr lang="en-US" b="0" u="none" dirty="0" smtClean="0"/>
              <a:t>Annual: </a:t>
            </a:r>
            <a:r>
              <a:rPr lang="en-US" b="0" u="sng" dirty="0" smtClean="0"/>
              <a:t>no later than 90</a:t>
            </a:r>
            <a:r>
              <a:rPr lang="en-US" b="0" dirty="0" smtClean="0"/>
              <a:t> days</a:t>
            </a:r>
            <a:r>
              <a:rPr lang="en-US" b="0" baseline="0" dirty="0" smtClean="0"/>
              <a:t> prior to end of budget period (used to say “within”)</a:t>
            </a:r>
            <a:endParaRPr lang="en-US" b="0" dirty="0" smtClean="0"/>
          </a:p>
          <a:p>
            <a:r>
              <a:rPr lang="en-US" b="0" dirty="0" smtClean="0"/>
              <a:t>Final: </a:t>
            </a:r>
            <a:r>
              <a:rPr lang="en-US" u="sng" dirty="0" smtClean="0"/>
              <a:t>no later than 120 </a:t>
            </a:r>
            <a:r>
              <a:rPr lang="en-US" u="none" dirty="0" smtClean="0"/>
              <a:t>d</a:t>
            </a:r>
            <a:r>
              <a:rPr lang="en-US" dirty="0" smtClean="0"/>
              <a:t>ays following expiration of the grant (used to be 90</a:t>
            </a:r>
            <a:r>
              <a:rPr lang="en-US" baseline="0" dirty="0" smtClean="0"/>
              <a:t>  days)</a:t>
            </a:r>
          </a:p>
          <a:p>
            <a:endParaRPr lang="en-US" b="0" baseline="0" dirty="0" smtClean="0"/>
          </a:p>
          <a:p>
            <a:r>
              <a:rPr lang="en-US" b="0" dirty="0" smtClean="0"/>
              <a:t>Public Access to Copyrighted Material</a:t>
            </a:r>
          </a:p>
          <a:p>
            <a:r>
              <a:rPr lang="en-US" b="0" baseline="0" dirty="0" smtClean="0"/>
              <a:t>New section! (</a:t>
            </a:r>
            <a:r>
              <a:rPr lang="en-US" b="0" baseline="0" dirty="0" err="1" smtClean="0"/>
              <a:t>Ch</a:t>
            </a:r>
            <a:r>
              <a:rPr lang="en-US" b="0" baseline="0" dirty="0" smtClean="0"/>
              <a:t> VI.D.2.c)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5187"/>
            <a:ext cx="5608320" cy="4660489"/>
          </a:xfrm>
        </p:spPr>
        <p:txBody>
          <a:bodyPr/>
          <a:lstStyle/>
          <a:p>
            <a:r>
              <a:rPr lang="en-US" sz="1050" dirty="0" smtClean="0"/>
              <a:t>Thoughts about current solicitation</a:t>
            </a:r>
          </a:p>
          <a:p>
            <a:pPr defTabSz="931774">
              <a:defRPr/>
            </a:pPr>
            <a:r>
              <a:rPr lang="en-US" sz="1050" dirty="0"/>
              <a:t>provided more clarity about NSF/DRL and AISL goals and directions</a:t>
            </a:r>
          </a:p>
          <a:p>
            <a:pPr defTabSz="931774">
              <a:defRPr/>
            </a:pPr>
            <a:r>
              <a:rPr lang="en-US" sz="1050" dirty="0" smtClean="0"/>
              <a:t>AISL 4 priority areas: reviewers found them useful lenses for IM and BI, BUT not all proposals attended to these</a:t>
            </a:r>
          </a:p>
          <a:p>
            <a:pPr defTabSz="931774">
              <a:defRPr/>
            </a:pPr>
            <a:endParaRPr lang="en-US" sz="1050" dirty="0" smtClean="0"/>
          </a:p>
          <a:p>
            <a:pPr defTabSz="931774">
              <a:defRPr/>
            </a:pPr>
            <a:r>
              <a:rPr lang="en-US" sz="1050" dirty="0" smtClean="0"/>
              <a:t>Proposal category challenges</a:t>
            </a:r>
          </a:p>
          <a:p>
            <a:pPr defTabSz="931774">
              <a:defRPr/>
            </a:pPr>
            <a:r>
              <a:rPr lang="en-US" sz="1050" dirty="0" smtClean="0"/>
              <a:t>CP (most proposals did not hit the mark);  </a:t>
            </a:r>
          </a:p>
          <a:p>
            <a:pPr defTabSz="931774">
              <a:defRPr/>
            </a:pPr>
            <a:r>
              <a:rPr lang="en-US" sz="1050" dirty="0" smtClean="0"/>
              <a:t>EP (so many are not paying attention to the purpose – trying to do mini projects instead of </a:t>
            </a:r>
            <a:r>
              <a:rPr lang="en-US" sz="1050" dirty="0" err="1" smtClean="0"/>
              <a:t>PoC</a:t>
            </a:r>
            <a:r>
              <a:rPr lang="en-US" sz="1050" dirty="0" smtClean="0"/>
              <a:t>); </a:t>
            </a:r>
          </a:p>
          <a:p>
            <a:pPr defTabSz="931774">
              <a:defRPr/>
            </a:pPr>
            <a:r>
              <a:rPr lang="en-US" sz="1050" dirty="0" smtClean="0"/>
              <a:t>RSP vs ECR (applied with explicit connection to practice outcomes vs foundational research with outcomes that may build to future research)</a:t>
            </a:r>
          </a:p>
          <a:p>
            <a:pPr defTabSz="931774">
              <a:defRPr/>
            </a:pPr>
            <a:endParaRPr lang="en-US" sz="1050" dirty="0" smtClean="0"/>
          </a:p>
          <a:p>
            <a:r>
              <a:rPr lang="en-US" sz="1050" dirty="0" smtClean="0"/>
              <a:t>Proposal timescales and budgets</a:t>
            </a:r>
          </a:p>
          <a:p>
            <a:pPr defTabSz="931774">
              <a:defRPr/>
            </a:pPr>
            <a:r>
              <a:rPr lang="en-US" sz="1050" dirty="0" smtClean="0"/>
              <a:t>Longer</a:t>
            </a:r>
            <a:r>
              <a:rPr lang="en-US" sz="1050" baseline="0" dirty="0" smtClean="0"/>
              <a:t> is not always better – justifications for 4+ </a:t>
            </a:r>
            <a:r>
              <a:rPr lang="en-US" sz="1050" baseline="0" dirty="0" err="1" smtClean="0"/>
              <a:t>yrs</a:t>
            </a:r>
            <a:r>
              <a:rPr lang="en-US" sz="1050" baseline="0" dirty="0" smtClean="0"/>
              <a:t> proposals is weak; </a:t>
            </a:r>
            <a:r>
              <a:rPr lang="en-US" sz="1050" dirty="0" smtClean="0"/>
              <a:t>proposals tend to ask for more in </a:t>
            </a:r>
            <a:r>
              <a:rPr lang="en-US" sz="1050" dirty="0" err="1" smtClean="0"/>
              <a:t>outyears</a:t>
            </a:r>
            <a:r>
              <a:rPr lang="en-US" sz="1050" dirty="0" smtClean="0"/>
              <a:t> than can be known at the beginning; think more concisely</a:t>
            </a:r>
          </a:p>
          <a:p>
            <a:pPr defTabSz="931774">
              <a:defRPr/>
            </a:pPr>
            <a:r>
              <a:rPr lang="en-US" sz="1050" dirty="0" smtClean="0"/>
              <a:t>Just because $3M is available, doesn’t mean</a:t>
            </a:r>
            <a:r>
              <a:rPr lang="en-US" sz="1050" baseline="0" dirty="0" smtClean="0"/>
              <a:t> to default to that ask; Budgets need to map better to the project narratives</a:t>
            </a:r>
          </a:p>
          <a:p>
            <a:pPr defTabSz="931774">
              <a:defRPr/>
            </a:pPr>
            <a:endParaRPr lang="en-US" sz="1050" baseline="0" dirty="0" smtClean="0"/>
          </a:p>
          <a:p>
            <a:pPr defTabSz="931774">
              <a:defRPr/>
            </a:pPr>
            <a:r>
              <a:rPr lang="en-US" sz="1050" dirty="0" smtClean="0"/>
              <a:t>R&amp;E</a:t>
            </a:r>
          </a:p>
          <a:p>
            <a:pPr defTabSz="931774">
              <a:defRPr/>
            </a:pPr>
            <a:r>
              <a:rPr lang="en-US" sz="1050" dirty="0" smtClean="0"/>
              <a:t>Good</a:t>
            </a:r>
            <a:r>
              <a:rPr lang="en-US" sz="1050" baseline="0" dirty="0" smtClean="0"/>
              <a:t> to see proposers thinking about how the work is generating knowledge for the field</a:t>
            </a:r>
          </a:p>
          <a:p>
            <a:pPr defTabSz="931774">
              <a:defRPr/>
            </a:pPr>
            <a:r>
              <a:rPr lang="en-US" sz="1050" dirty="0" smtClean="0"/>
              <a:t>The two activities</a:t>
            </a:r>
            <a:r>
              <a:rPr lang="en-US" sz="1050" baseline="0" dirty="0" smtClean="0"/>
              <a:t> are still</a:t>
            </a:r>
            <a:r>
              <a:rPr lang="en-US" sz="1050" dirty="0" smtClean="0"/>
              <a:t> conflated in many proposals (not limited</a:t>
            </a:r>
            <a:r>
              <a:rPr lang="en-US" sz="1050" baseline="0" dirty="0" smtClean="0"/>
              <a:t> to AISL)</a:t>
            </a:r>
          </a:p>
          <a:p>
            <a:pPr defTabSz="931774">
              <a:defRPr/>
            </a:pPr>
            <a:endParaRPr lang="en-US" sz="1050" baseline="0" dirty="0" smtClean="0"/>
          </a:p>
          <a:p>
            <a:pPr defTabSz="931774">
              <a:defRPr/>
            </a:pPr>
            <a:r>
              <a:rPr lang="en-US" sz="1050" dirty="0" smtClean="0"/>
              <a:t>Solicitation-specific criteria</a:t>
            </a:r>
          </a:p>
          <a:p>
            <a:pPr defTabSz="931774">
              <a:defRPr/>
            </a:pPr>
            <a:r>
              <a:rPr lang="en-US" sz="1050" dirty="0" smtClean="0"/>
              <a:t>Important for thinking about the extent to which proposers truly understand their audience(s)</a:t>
            </a:r>
          </a:p>
          <a:p>
            <a:pPr defTabSz="931774">
              <a:defRPr/>
            </a:pPr>
            <a:r>
              <a:rPr lang="en-US" sz="1050" dirty="0" smtClean="0"/>
              <a:t>Reviewers would like to see this called out better in proposals; </a:t>
            </a:r>
          </a:p>
          <a:p>
            <a:pPr defTabSz="931774">
              <a:defRPr/>
            </a:pPr>
            <a:endParaRPr lang="en-US" sz="1050" dirty="0" smtClean="0"/>
          </a:p>
          <a:p>
            <a:pPr defTabSz="931774">
              <a:defRPr/>
            </a:pPr>
            <a:r>
              <a:rPr lang="en-US" sz="1050" dirty="0" smtClean="0"/>
              <a:t>Applicant</a:t>
            </a:r>
            <a:r>
              <a:rPr lang="en-US" sz="1050" baseline="0" dirty="0" smtClean="0"/>
              <a:t> support</a:t>
            </a:r>
          </a:p>
          <a:p>
            <a:pPr defTabSz="931774">
              <a:defRPr/>
            </a:pPr>
            <a:r>
              <a:rPr lang="en-US" sz="1050" dirty="0" smtClean="0"/>
              <a:t>To what extent is current webinar 101 helpful?</a:t>
            </a:r>
          </a:p>
          <a:p>
            <a:pPr defTabSz="931774">
              <a:defRPr/>
            </a:pPr>
            <a:r>
              <a:rPr lang="en-US" sz="1050" dirty="0" smtClean="0"/>
              <a:t>Other suggestions we might explore</a:t>
            </a:r>
            <a:r>
              <a:rPr lang="en-US" sz="1050" dirty="0" smtClean="0"/>
              <a:t>?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9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493127"/>
          </a:xfrm>
        </p:spPr>
        <p:txBody>
          <a:bodyPr/>
          <a:lstStyle/>
          <a:p>
            <a:r>
              <a:rPr lang="en-US" dirty="0" smtClean="0"/>
              <a:t>Does AISL fund them?</a:t>
            </a:r>
          </a:p>
          <a:p>
            <a:r>
              <a:rPr lang="en-US" dirty="0" smtClean="0"/>
              <a:t>Yes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EAGERs/RAPIDs:</a:t>
            </a:r>
          </a:p>
          <a:p>
            <a:pPr lvl="1"/>
            <a:r>
              <a:rPr lang="en-US" dirty="0" smtClean="0"/>
              <a:t>through</a:t>
            </a:r>
            <a:r>
              <a:rPr lang="en-US" baseline="0" dirty="0" smtClean="0"/>
              <a:t> open requests</a:t>
            </a:r>
          </a:p>
          <a:p>
            <a:pPr lvl="1"/>
            <a:r>
              <a:rPr lang="en-US" baseline="0" dirty="0" smtClean="0"/>
              <a:t>Through DCLs (e.g., Ebola DCL, Maker, 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SUPPS: </a:t>
            </a:r>
          </a:p>
          <a:p>
            <a:pPr lvl="1"/>
            <a:r>
              <a:rPr lang="en-US" baseline="0" dirty="0" smtClean="0"/>
              <a:t>Consultation w/ your PO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Definitions</a:t>
            </a:r>
          </a:p>
          <a:p>
            <a:r>
              <a:rPr lang="en-US" baseline="0" dirty="0" smtClean="0"/>
              <a:t>See GPG</a:t>
            </a:r>
          </a:p>
          <a:p>
            <a:r>
              <a:rPr lang="en-US" dirty="0"/>
              <a:t>EAGERs – the onus is on the submitter to justify why the proposal could not be submitted to the regular program call</a:t>
            </a:r>
          </a:p>
          <a:p>
            <a:r>
              <a:rPr lang="en-US" dirty="0"/>
              <a:t>RAPIDS – the litmus test (educational equivalent of the erupting volcano where there is time-limited window of opportunity)</a:t>
            </a:r>
          </a:p>
          <a:p>
            <a:r>
              <a:rPr lang="en-US" dirty="0" err="1"/>
              <a:t>Supps</a:t>
            </a:r>
            <a:r>
              <a:rPr lang="en-US" dirty="0"/>
              <a:t> – Not meant to recoup a budget reduction that occurred at the time of funding; criteria is explicit in the GPG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How?</a:t>
            </a:r>
          </a:p>
          <a:p>
            <a:r>
              <a:rPr lang="en-US" baseline="0" dirty="0" smtClean="0"/>
              <a:t>First step - Talk to a PO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 Webinars – How useful?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3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51111-A0BE-45D6-AB52-F50266BE4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06314"/>
            <a:ext cx="1186442" cy="11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5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0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07" y="5559681"/>
            <a:ext cx="737106" cy="7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07" y="5559681"/>
            <a:ext cx="737106" cy="7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8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07" y="5559681"/>
            <a:ext cx="737106" cy="7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7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07" y="5559681"/>
            <a:ext cx="737106" cy="7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C7687E-77DD-401F-8304-8AB4C84A8FFF}" type="datetimeFigureOut">
              <a:rPr lang="en-US" smtClean="0"/>
              <a:t>02/26/2016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370D83-70A9-44BC-ACF9-7756053DB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2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000" dirty="0" smtClean="0"/>
              <a:t>Current NSF Funding Opportunities Related to Informal STEM Learning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540965"/>
            <a:ext cx="3089148" cy="1143000"/>
          </a:xfrm>
        </p:spPr>
        <p:txBody>
          <a:bodyPr/>
          <a:lstStyle/>
          <a:p>
            <a:r>
              <a:rPr lang="en-US" dirty="0" smtClean="0"/>
              <a:t>February 29,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26" y="4540965"/>
            <a:ext cx="15811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52720"/>
            <a:ext cx="7589520" cy="822960"/>
          </a:xfrm>
        </p:spPr>
        <p:txBody>
          <a:bodyPr/>
          <a:lstStyle/>
          <a:p>
            <a:r>
              <a:rPr lang="en-US" dirty="0" smtClean="0"/>
              <a:t>Innovative Technology Experiences for Students and Teachers (ITEST)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 b="97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084824"/>
            <a:ext cx="7589520" cy="594360"/>
          </a:xfrm>
        </p:spPr>
        <p:txBody>
          <a:bodyPr>
            <a:noAutofit/>
          </a:bodyPr>
          <a:lstStyle/>
          <a:p>
            <a:r>
              <a:rPr lang="en-US" sz="2200" dirty="0"/>
              <a:t>https://</a:t>
            </a:r>
            <a:r>
              <a:rPr lang="en-US" sz="2200" dirty="0" smtClean="0"/>
              <a:t>www.nsf.gov/funding/pgm_summ.jsp?pims_id=5467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286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72456"/>
            <a:ext cx="7589520" cy="822960"/>
          </a:xfrm>
        </p:spPr>
        <p:txBody>
          <a:bodyPr/>
          <a:lstStyle/>
          <a:p>
            <a:r>
              <a:rPr lang="en-US" dirty="0" smtClean="0"/>
              <a:t>Promoting Research and Innovation in Methodologies for Evaluation (PRIME)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6061817" cy="48646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004560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http://</a:t>
            </a:r>
            <a:r>
              <a:rPr lang="en-US" sz="2200" dirty="0" smtClean="0"/>
              <a:t>www.nsf.gov/funding/pgm_summ.jsp?pims_id=504995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1213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EHR Core Research (ECR)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b="97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http://www.nsf.gov/funding/pgm_summ.jsp?pims_id=504924</a:t>
            </a:r>
          </a:p>
        </p:txBody>
      </p:sp>
    </p:spTree>
    <p:extLst>
      <p:ext uri="{BB962C8B-B14F-4D97-AF65-F5344CB8AC3E}">
        <p14:creationId xmlns:p14="http://schemas.microsoft.com/office/powerpoint/2010/main" val="224223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Learning+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 b="161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https://www.nsf.gov/funding/pgm_summ.jsp?pims_id=504793</a:t>
            </a:r>
          </a:p>
        </p:txBody>
      </p:sp>
    </p:spTree>
    <p:extLst>
      <p:ext uri="{BB962C8B-B14F-4D97-AF65-F5344CB8AC3E}">
        <p14:creationId xmlns:p14="http://schemas.microsoft.com/office/powerpoint/2010/main" val="304618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STEM+Computing</a:t>
            </a:r>
            <a:r>
              <a:rPr lang="en-US" dirty="0" smtClean="0"/>
              <a:t> Partnerships (STEM+C)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7" b="153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https://www.nsf.gov/funding/pgm_summ.jsp?pims_id=505006</a:t>
            </a:r>
          </a:p>
        </p:txBody>
      </p:sp>
    </p:spTree>
    <p:extLst>
      <p:ext uri="{BB962C8B-B14F-4D97-AF65-F5344CB8AC3E}">
        <p14:creationId xmlns:p14="http://schemas.microsoft.com/office/powerpoint/2010/main" val="92517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78120"/>
            <a:ext cx="7589520" cy="822960"/>
          </a:xfrm>
        </p:spPr>
        <p:txBody>
          <a:bodyPr/>
          <a:lstStyle/>
          <a:p>
            <a:r>
              <a:rPr lang="en-US" dirty="0" smtClean="0"/>
              <a:t>Faculty Early Career Development Program (CAREER)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110224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https://www.nsf.gov/funding/pgm_summ.jsp?pims_id=503214</a:t>
            </a:r>
          </a:p>
        </p:txBody>
      </p:sp>
    </p:spTree>
    <p:extLst>
      <p:ext uri="{BB962C8B-B14F-4D97-AF65-F5344CB8AC3E}">
        <p14:creationId xmlns:p14="http://schemas.microsoft.com/office/powerpoint/2010/main" val="252103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0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Opportunities for ISE across NSF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2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78120"/>
            <a:ext cx="7589520" cy="822960"/>
          </a:xfrm>
        </p:spPr>
        <p:txBody>
          <a:bodyPr/>
          <a:lstStyle/>
          <a:p>
            <a:r>
              <a:rPr lang="en-US" dirty="0" smtClean="0"/>
              <a:t>Cyberlearning and Future Learning Technologies (Cyberlearning)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0"/>
            <a:ext cx="4815840" cy="4815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110224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https://www.nsf.gov/funding/pgm_summ.jsp?pims_id=504984</a:t>
            </a:r>
          </a:p>
        </p:txBody>
      </p:sp>
    </p:spTree>
    <p:extLst>
      <p:ext uri="{BB962C8B-B14F-4D97-AF65-F5344CB8AC3E}">
        <p14:creationId xmlns:p14="http://schemas.microsoft.com/office/powerpoint/2010/main" val="3212877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21020"/>
            <a:ext cx="7589520" cy="822960"/>
          </a:xfrm>
        </p:spPr>
        <p:txBody>
          <a:bodyPr/>
          <a:lstStyle/>
          <a:p>
            <a:r>
              <a:rPr lang="en-US" dirty="0" smtClean="0"/>
              <a:t>DCL: Integrated NSF Support Promoting Interdisciplinary Research and Education (INSPIRE)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1777" r="914" b="1771"/>
          <a:stretch/>
        </p:blipFill>
        <p:spPr>
          <a:xfrm>
            <a:off x="1663700" y="88900"/>
            <a:ext cx="58674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453124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http://www.nsf.gov/pubs/2016/nsf16023/nsf16023.jsp</a:t>
            </a:r>
          </a:p>
        </p:txBody>
      </p:sp>
    </p:spTree>
    <p:extLst>
      <p:ext uri="{BB962C8B-B14F-4D97-AF65-F5344CB8AC3E}">
        <p14:creationId xmlns:p14="http://schemas.microsoft.com/office/powerpoint/2010/main" val="2001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Highlights of GPG </a:t>
            </a:r>
            <a:r>
              <a:rPr lang="en-US" sz="3200" b="1" dirty="0" smtClean="0"/>
              <a:t>16-1 Changes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78897"/>
            <a:ext cx="7886700" cy="41418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Submission deadline enforced (</a:t>
            </a:r>
            <a:r>
              <a:rPr lang="en-US" sz="2800" dirty="0" err="1" smtClean="0"/>
              <a:t>Ch</a:t>
            </a:r>
            <a:r>
              <a:rPr lang="en-US" sz="2800" dirty="0" smtClean="0"/>
              <a:t> I.F.)</a:t>
            </a:r>
          </a:p>
          <a:p>
            <a:r>
              <a:rPr lang="en-US" sz="2800" dirty="0"/>
              <a:t>Authorized Organizational Representative (AOR) </a:t>
            </a:r>
            <a:r>
              <a:rPr lang="en-US" sz="2800" dirty="0" smtClean="0"/>
              <a:t>signature (</a:t>
            </a:r>
            <a:r>
              <a:rPr lang="en-US" sz="2800" dirty="0" err="1" smtClean="0"/>
              <a:t>Ch</a:t>
            </a:r>
            <a:r>
              <a:rPr lang="en-US" sz="2800" dirty="0" smtClean="0"/>
              <a:t> I.G.2)</a:t>
            </a:r>
          </a:p>
          <a:p>
            <a:r>
              <a:rPr lang="en-US" sz="2800" dirty="0" smtClean="0"/>
              <a:t>New single-copy document: </a:t>
            </a:r>
            <a:r>
              <a:rPr lang="en-US" sz="2800" dirty="0"/>
              <a:t>Collaborators &amp; Other Affiliations </a:t>
            </a:r>
            <a:r>
              <a:rPr lang="en-US" sz="2800" dirty="0" smtClean="0"/>
              <a:t>Information (</a:t>
            </a:r>
            <a:r>
              <a:rPr lang="en-US" sz="2800" dirty="0" err="1" smtClean="0"/>
              <a:t>Ch</a:t>
            </a:r>
            <a:r>
              <a:rPr lang="en-US" sz="2800" dirty="0" smtClean="0"/>
              <a:t> II.C.1.e)</a:t>
            </a:r>
          </a:p>
          <a:p>
            <a:r>
              <a:rPr lang="en-US" sz="2800" dirty="0" smtClean="0"/>
              <a:t>Biographical sketches (</a:t>
            </a:r>
            <a:r>
              <a:rPr lang="en-US" sz="2800" dirty="0" err="1" smtClean="0"/>
              <a:t>Ch</a:t>
            </a:r>
            <a:r>
              <a:rPr lang="en-US" sz="2800" dirty="0" smtClean="0"/>
              <a:t> II.C.2.f)</a:t>
            </a:r>
          </a:p>
          <a:p>
            <a:r>
              <a:rPr lang="en-US" sz="2800" dirty="0" smtClean="0"/>
              <a:t>Current &amp; pending support (</a:t>
            </a:r>
            <a:r>
              <a:rPr lang="en-US" sz="2800" dirty="0" err="1" smtClean="0"/>
              <a:t>Ch</a:t>
            </a:r>
            <a:r>
              <a:rPr lang="en-US" sz="2800" dirty="0" smtClean="0"/>
              <a:t> II.C.2.h)</a:t>
            </a:r>
          </a:p>
          <a:p>
            <a:r>
              <a:rPr lang="en-US" sz="2800" dirty="0" smtClean="0"/>
              <a:t>Project description [</a:t>
            </a:r>
            <a:r>
              <a:rPr lang="en-US" sz="2800" dirty="0" err="1" smtClean="0"/>
              <a:t>Ch</a:t>
            </a:r>
            <a:r>
              <a:rPr lang="en-US" sz="2800" dirty="0" smtClean="0"/>
              <a:t> II.C.2.d(iii)]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529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915076"/>
            <a:ext cx="9029700" cy="1474548"/>
          </a:xfrm>
        </p:spPr>
        <p:txBody>
          <a:bodyPr/>
          <a:lstStyle/>
          <a:p>
            <a:r>
              <a:rPr lang="en-US" dirty="0" smtClean="0"/>
              <a:t>DCL: Inclusion </a:t>
            </a:r>
            <a:r>
              <a:rPr lang="en-US" dirty="0"/>
              <a:t>across the Nation of Communities of Learners of Underrepresented Discoverers in Engineering and </a:t>
            </a:r>
            <a:r>
              <a:rPr lang="en-US" dirty="0" smtClean="0"/>
              <a:t>Science (INCLUDES)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6" r="12801" b="8521"/>
          <a:stretch/>
        </p:blipFill>
        <p:spPr>
          <a:xfrm>
            <a:off x="694944" y="10506"/>
            <a:ext cx="7839456" cy="48906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6389624"/>
            <a:ext cx="721360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http://www.nsf.gov/pubs/2016/nsf16048/nsf16048.jsp</a:t>
            </a:r>
          </a:p>
        </p:txBody>
      </p:sp>
    </p:spTree>
    <p:extLst>
      <p:ext uri="{BB962C8B-B14F-4D97-AF65-F5344CB8AC3E}">
        <p14:creationId xmlns:p14="http://schemas.microsoft.com/office/powerpoint/2010/main" val="396785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Dear Colleague Letters (DCLs)?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a really good question….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01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360" y="5595620"/>
            <a:ext cx="7589520" cy="822960"/>
          </a:xfrm>
        </p:spPr>
        <p:txBody>
          <a:bodyPr/>
          <a:lstStyle/>
          <a:p>
            <a:r>
              <a:rPr lang="en-US" dirty="0" smtClean="0"/>
              <a:t>DCL: Enabling the Future of Making to Catalyze New Approaches in STEM Learning and Innovation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 b="970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48359" y="6427724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http://www.nsf.gov/pubs/2015/nsf15086/nsf15086.jsp</a:t>
            </a:r>
          </a:p>
        </p:txBody>
      </p:sp>
    </p:spTree>
    <p:extLst>
      <p:ext uri="{BB962C8B-B14F-4D97-AF65-F5344CB8AC3E}">
        <p14:creationId xmlns:p14="http://schemas.microsoft.com/office/powerpoint/2010/main" val="3002374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360" y="5278120"/>
            <a:ext cx="7589520" cy="822960"/>
          </a:xfrm>
        </p:spPr>
        <p:txBody>
          <a:bodyPr/>
          <a:lstStyle/>
          <a:p>
            <a:r>
              <a:rPr lang="en-US" dirty="0" smtClean="0"/>
              <a:t>DCL: Supporting Research Advances in Smart and Connected Communities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293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48359" y="6110224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http://www.nsf.gov/pubs/2015/nsf15120/nsf15120.jsp</a:t>
            </a:r>
          </a:p>
        </p:txBody>
      </p:sp>
    </p:spTree>
    <p:extLst>
      <p:ext uri="{BB962C8B-B14F-4D97-AF65-F5344CB8AC3E}">
        <p14:creationId xmlns:p14="http://schemas.microsoft.com/office/powerpoint/2010/main" val="203862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52720"/>
            <a:ext cx="7589520" cy="822960"/>
          </a:xfrm>
        </p:spPr>
        <p:txBody>
          <a:bodyPr/>
          <a:lstStyle/>
          <a:p>
            <a:r>
              <a:rPr lang="en-US" dirty="0" smtClean="0"/>
              <a:t>DCL: Support for Engaging Students and the Public in Polar Research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r="11646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084824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http://www.nsf.gov/pubs/2015/nsf15114/nsf15114.jsp</a:t>
            </a:r>
          </a:p>
        </p:txBody>
      </p:sp>
    </p:spTree>
    <p:extLst>
      <p:ext uri="{BB962C8B-B14F-4D97-AF65-F5344CB8AC3E}">
        <p14:creationId xmlns:p14="http://schemas.microsoft.com/office/powerpoint/2010/main" val="256441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for All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b="96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http://www.nsf.gov/news/news_summ.jsp?cntn_id=137529</a:t>
            </a:r>
          </a:p>
        </p:txBody>
      </p:sp>
    </p:spTree>
    <p:extLst>
      <p:ext uri="{BB962C8B-B14F-4D97-AF65-F5344CB8AC3E}">
        <p14:creationId xmlns:p14="http://schemas.microsoft.com/office/powerpoint/2010/main" val="1225189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DCLs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DCL: Stimulating </a:t>
            </a:r>
            <a:r>
              <a:rPr lang="en-US" sz="3200" dirty="0"/>
              <a:t>Research Related to the Science of Broadening </a:t>
            </a:r>
            <a:r>
              <a:rPr lang="en-US" sz="3200" dirty="0" smtClean="0"/>
              <a:t>Participation</a:t>
            </a:r>
          </a:p>
          <a:p>
            <a:r>
              <a:rPr lang="en-US" sz="2200" dirty="0"/>
              <a:t>http://</a:t>
            </a:r>
            <a:r>
              <a:rPr lang="en-US" sz="2200" dirty="0" smtClean="0"/>
              <a:t>www.nsf.gov/pubs/2015/nsf15066/nsf15066.jsp</a:t>
            </a:r>
          </a:p>
          <a:p>
            <a:endParaRPr lang="en-US" dirty="0"/>
          </a:p>
          <a:p>
            <a:r>
              <a:rPr lang="en-US" sz="3200" dirty="0"/>
              <a:t>DCL: Stimulating Research on Effective Strategies in Undergraduate STEM Education at Two-Year Hispanic Serving Institutions </a:t>
            </a:r>
          </a:p>
          <a:p>
            <a:r>
              <a:rPr lang="en-US" sz="2200" dirty="0"/>
              <a:t>http://www.nsf.gov/pubs/2015/nsf15078/nsf15078.jsp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93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52720"/>
            <a:ext cx="7589520" cy="822960"/>
          </a:xfrm>
        </p:spPr>
        <p:txBody>
          <a:bodyPr/>
          <a:lstStyle/>
          <a:p>
            <a:r>
              <a:rPr lang="en-US" dirty="0" smtClean="0"/>
              <a:t>Innovations at the Nexus of Food, Energy, and Water Systems (INFEWS)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6084824"/>
            <a:ext cx="7589520" cy="594360"/>
          </a:xfrm>
        </p:spPr>
        <p:txBody>
          <a:bodyPr>
            <a:normAutofit/>
          </a:bodyPr>
          <a:lstStyle/>
          <a:p>
            <a:r>
              <a:rPr lang="en-US" sz="2200" dirty="0"/>
              <a:t>https://www.nsf.gov/funding/pgm_summ.jsp?pims_id=505241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078032"/>
              </p:ext>
            </p:extLst>
          </p:nvPr>
        </p:nvGraphicFramePr>
        <p:xfrm>
          <a:off x="1633728" y="-31436"/>
          <a:ext cx="5327903" cy="492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769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7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Highlights of </a:t>
            </a:r>
            <a:r>
              <a:rPr lang="en-US" sz="3200" b="1" dirty="0" smtClean="0"/>
              <a:t>AAG 16-1 Changes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</p:spPr>
        <p:txBody>
          <a:bodyPr>
            <a:normAutofit/>
          </a:bodyPr>
          <a:lstStyle/>
          <a:p>
            <a:r>
              <a:rPr lang="en-US" sz="2800" dirty="0"/>
              <a:t>Grantee Notifications to NSF and Requests for NSF </a:t>
            </a:r>
            <a:r>
              <a:rPr lang="en-US" sz="2800" dirty="0" smtClean="0"/>
              <a:t>Approval (</a:t>
            </a:r>
            <a:r>
              <a:rPr lang="en-US" sz="2800" dirty="0" err="1" smtClean="0"/>
              <a:t>Ch</a:t>
            </a:r>
            <a:r>
              <a:rPr lang="en-US" sz="2800" dirty="0" smtClean="0"/>
              <a:t> II.A.2)</a:t>
            </a:r>
          </a:p>
          <a:p>
            <a:endParaRPr lang="en-US" sz="2800" dirty="0" smtClean="0"/>
          </a:p>
          <a:p>
            <a:r>
              <a:rPr lang="en-US" sz="2800" dirty="0"/>
              <a:t>Technical Reporting </a:t>
            </a:r>
            <a:r>
              <a:rPr lang="en-US" sz="2800" dirty="0" smtClean="0"/>
              <a:t>Requirements (</a:t>
            </a:r>
            <a:r>
              <a:rPr lang="en-US" sz="2800" dirty="0" err="1" smtClean="0"/>
              <a:t>Ch</a:t>
            </a:r>
            <a:r>
              <a:rPr lang="en-US" sz="2800" dirty="0" smtClean="0"/>
              <a:t> II.D.)</a:t>
            </a:r>
          </a:p>
          <a:p>
            <a:endParaRPr lang="en-US" sz="2800" dirty="0" smtClean="0"/>
          </a:p>
          <a:p>
            <a:r>
              <a:rPr lang="en-US" sz="2800" dirty="0"/>
              <a:t>Public Access to Copyrighted </a:t>
            </a:r>
            <a:r>
              <a:rPr lang="en-US" sz="2800" dirty="0" smtClean="0"/>
              <a:t>Material (</a:t>
            </a:r>
            <a:r>
              <a:rPr lang="en-US" sz="2800" dirty="0" err="1" smtClean="0"/>
              <a:t>Ch</a:t>
            </a:r>
            <a:r>
              <a:rPr lang="en-US" sz="2800" dirty="0" smtClean="0"/>
              <a:t> VI.D.2.c)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323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Reviewer reflections on recent submission cycle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150" y="2019300"/>
            <a:ext cx="7577199" cy="41576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Thoughts about the solicitation</a:t>
            </a:r>
            <a:endParaRPr lang="en-US" sz="2800" dirty="0"/>
          </a:p>
          <a:p>
            <a:r>
              <a:rPr lang="en-US" sz="2800" dirty="0" smtClean="0"/>
              <a:t>Proposal category challenges</a:t>
            </a:r>
          </a:p>
          <a:p>
            <a:r>
              <a:rPr lang="en-US" sz="2800" dirty="0" smtClean="0"/>
              <a:t>Proposal time scales and budgets </a:t>
            </a:r>
          </a:p>
          <a:p>
            <a:r>
              <a:rPr lang="en-US" sz="2800" dirty="0" smtClean="0"/>
              <a:t>Research </a:t>
            </a:r>
            <a:r>
              <a:rPr lang="en-US" sz="2800" dirty="0"/>
              <a:t>and Evaluation </a:t>
            </a:r>
            <a:endParaRPr lang="en-US" sz="2800" dirty="0" smtClean="0"/>
          </a:p>
          <a:p>
            <a:r>
              <a:rPr lang="en-US" sz="2800" dirty="0" smtClean="0"/>
              <a:t>Solicitation-specific criteria</a:t>
            </a:r>
            <a:endParaRPr lang="en-US" sz="2800" dirty="0"/>
          </a:p>
          <a:p>
            <a:r>
              <a:rPr lang="en-US" sz="2800" dirty="0"/>
              <a:t>Submitter </a:t>
            </a:r>
            <a:r>
              <a:rPr lang="en-US" sz="2800" dirty="0" smtClean="0"/>
              <a:t>support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516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EAGERs, RAPIDs, </a:t>
            </a:r>
            <a:r>
              <a:rPr lang="en-US" sz="3200" b="1" dirty="0" smtClean="0"/>
              <a:t>Supplements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37558"/>
            <a:ext cx="7543801" cy="37315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Does AISL fund these?</a:t>
            </a:r>
          </a:p>
          <a:p>
            <a:endParaRPr lang="en-US" sz="2800" dirty="0" smtClean="0"/>
          </a:p>
          <a:p>
            <a:r>
              <a:rPr lang="en-US" sz="2800" dirty="0" smtClean="0"/>
              <a:t>Definitions</a:t>
            </a:r>
          </a:p>
          <a:p>
            <a:endParaRPr lang="en-US" sz="2800" dirty="0" smtClean="0"/>
          </a:p>
          <a:p>
            <a:r>
              <a:rPr lang="en-US" sz="2800" dirty="0" smtClean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52494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96"/>
            <a:ext cx="9144000" cy="5121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90185" y="438615"/>
            <a:ext cx="649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Keeping track of </a:t>
            </a:r>
            <a:r>
              <a:rPr lang="en-US" sz="3200" b="1" dirty="0" smtClean="0">
                <a:latin typeface="+mj-lt"/>
              </a:rPr>
              <a:t>opportunities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60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3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Opportunities for ISE in EHR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6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Research PreK-12 (DRK-12)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2" b="96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https://www.nsf.gov/funding/pgm_summ.jsp?pims_id=500047</a:t>
            </a:r>
          </a:p>
        </p:txBody>
      </p:sp>
    </p:spTree>
    <p:extLst>
      <p:ext uri="{BB962C8B-B14F-4D97-AF65-F5344CB8AC3E}">
        <p14:creationId xmlns:p14="http://schemas.microsoft.com/office/powerpoint/2010/main" val="15876142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</TotalTime>
  <Words>1003</Words>
  <Application>Microsoft Office PowerPoint</Application>
  <PresentationFormat>On-screen Show (4:3)</PresentationFormat>
  <Paragraphs>184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Calibri</vt:lpstr>
      <vt:lpstr>Calibri Light</vt:lpstr>
      <vt:lpstr>Retrospect</vt:lpstr>
      <vt:lpstr>Current NSF Funding Opportunities Related to Informal STEM Learning</vt:lpstr>
      <vt:lpstr>Highlights of GPG 16-1 Changes </vt:lpstr>
      <vt:lpstr>Highlights of AAG 16-1 Changes </vt:lpstr>
      <vt:lpstr>Reviewer reflections on recent submission cycle</vt:lpstr>
      <vt:lpstr>EAGERs, RAPIDs, Supplements</vt:lpstr>
      <vt:lpstr>PowerPoint Presentation</vt:lpstr>
      <vt:lpstr>Questions?</vt:lpstr>
      <vt:lpstr>Funding Opportunities for ISE in EHR</vt:lpstr>
      <vt:lpstr>Discovery Research PreK-12 (DRK-12)</vt:lpstr>
      <vt:lpstr>Innovative Technology Experiences for Students and Teachers (ITEST)</vt:lpstr>
      <vt:lpstr>Promoting Research and Innovation in Methodologies for Evaluation (PRIME)</vt:lpstr>
      <vt:lpstr>EHR Core Research (ECR)</vt:lpstr>
      <vt:lpstr>Science Learning+</vt:lpstr>
      <vt:lpstr>STEM+Computing Partnerships (STEM+C)</vt:lpstr>
      <vt:lpstr>Faculty Early Career Development Program (CAREER)</vt:lpstr>
      <vt:lpstr>Questions?</vt:lpstr>
      <vt:lpstr>Funding Opportunities for ISE across NSF</vt:lpstr>
      <vt:lpstr>Cyberlearning and Future Learning Technologies (Cyberlearning)</vt:lpstr>
      <vt:lpstr>DCL: Integrated NSF Support Promoting Interdisciplinary Research and Education (INSPIRE)</vt:lpstr>
      <vt:lpstr>DCL: Inclusion across the Nation of Communities of Learners of Underrepresented Discoverers in Engineering and Science (INCLUDES)</vt:lpstr>
      <vt:lpstr>What are Dear Colleague Letters (DCLs)?</vt:lpstr>
      <vt:lpstr>DCL: Enabling the Future of Making to Catalyze New Approaches in STEM Learning and Innovation</vt:lpstr>
      <vt:lpstr>DCL: Supporting Research Advances in Smart and Connected Communities</vt:lpstr>
      <vt:lpstr>DCL: Support for Engaging Students and the Public in Polar Research</vt:lpstr>
      <vt:lpstr>Computer Science for All</vt:lpstr>
      <vt:lpstr>Other DCLs</vt:lpstr>
      <vt:lpstr>Innovations at the Nexus of Food, Energy, and Water Systems (INFEWS)</vt:lpstr>
      <vt:lpstr>Questions?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Julie I.</dc:creator>
  <cp:lastModifiedBy>Johnson, Julie I.</cp:lastModifiedBy>
  <cp:revision>24</cp:revision>
  <cp:lastPrinted>2016-02-26T14:31:29Z</cp:lastPrinted>
  <dcterms:created xsi:type="dcterms:W3CDTF">2016-02-23T16:51:12Z</dcterms:created>
  <dcterms:modified xsi:type="dcterms:W3CDTF">2016-02-26T14:31:31Z</dcterms:modified>
</cp:coreProperties>
</file>