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Lst>
  <p:notesMasterIdLst>
    <p:notesMasterId r:id="rId16"/>
  </p:notesMasterIdLst>
  <p:handoutMasterIdLst>
    <p:handoutMasterId r:id="rId17"/>
  </p:handoutMasterIdLst>
  <p:sldIdLst>
    <p:sldId id="256" r:id="rId2"/>
    <p:sldId id="263" r:id="rId3"/>
    <p:sldId id="262" r:id="rId4"/>
    <p:sldId id="260" r:id="rId5"/>
    <p:sldId id="257" r:id="rId6"/>
    <p:sldId id="258" r:id="rId7"/>
    <p:sldId id="259" r:id="rId8"/>
    <p:sldId id="261" r:id="rId9"/>
    <p:sldId id="264" r:id="rId10"/>
    <p:sldId id="265" r:id="rId11"/>
    <p:sldId id="266" r:id="rId12"/>
    <p:sldId id="267" r:id="rId13"/>
    <p:sldId id="268" r:id="rId14"/>
    <p:sldId id="269" r:id="rId15"/>
  </p:sldIdLst>
  <p:sldSz cx="9144000" cy="6858000" type="screen4x3"/>
  <p:notesSz cx="6883400" cy="9240838"/>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ECFF"/>
    <a:srgbClr val="B7FFFF"/>
    <a:srgbClr val="CCFFFF"/>
    <a:srgbClr val="CC0000"/>
    <a:srgbClr val="000000"/>
    <a:srgbClr val="FFFFFF"/>
    <a:srgbClr val="34BA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84"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913" cy="461963"/>
          </a:xfrm>
          <a:prstGeom prst="rect">
            <a:avLst/>
          </a:prstGeom>
          <a:noFill/>
          <a:ln w="9525">
            <a:noFill/>
            <a:miter lim="800000"/>
            <a:headEnd/>
            <a:tailEnd/>
          </a:ln>
          <a:effectLst/>
        </p:spPr>
        <p:txBody>
          <a:bodyPr vert="horz" wrap="square" lIns="92135" tIns="46067" rIns="92135" bIns="46067"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7171" name="Rectangle 3"/>
          <p:cNvSpPr>
            <a:spLocks noGrp="1" noChangeArrowheads="1"/>
          </p:cNvSpPr>
          <p:nvPr>
            <p:ph type="dt" sz="quarter" idx="1"/>
          </p:nvPr>
        </p:nvSpPr>
        <p:spPr bwMode="auto">
          <a:xfrm>
            <a:off x="3898900" y="0"/>
            <a:ext cx="2982913" cy="461963"/>
          </a:xfrm>
          <a:prstGeom prst="rect">
            <a:avLst/>
          </a:prstGeom>
          <a:noFill/>
          <a:ln w="9525">
            <a:noFill/>
            <a:miter lim="800000"/>
            <a:headEnd/>
            <a:tailEnd/>
          </a:ln>
          <a:effectLst/>
        </p:spPr>
        <p:txBody>
          <a:bodyPr vert="horz" wrap="square" lIns="92135" tIns="46067" rIns="92135" bIns="46067"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7172" name="Rectangle 4"/>
          <p:cNvSpPr>
            <a:spLocks noGrp="1" noChangeArrowheads="1"/>
          </p:cNvSpPr>
          <p:nvPr>
            <p:ph type="ftr" sz="quarter" idx="2"/>
          </p:nvPr>
        </p:nvSpPr>
        <p:spPr bwMode="auto">
          <a:xfrm>
            <a:off x="0" y="8777288"/>
            <a:ext cx="2982913" cy="461962"/>
          </a:xfrm>
          <a:prstGeom prst="rect">
            <a:avLst/>
          </a:prstGeom>
          <a:noFill/>
          <a:ln w="9525">
            <a:noFill/>
            <a:miter lim="800000"/>
            <a:headEnd/>
            <a:tailEnd/>
          </a:ln>
          <a:effectLst/>
        </p:spPr>
        <p:txBody>
          <a:bodyPr vert="horz" wrap="square" lIns="92135" tIns="46067" rIns="92135" bIns="46067"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7173" name="Rectangle 5"/>
          <p:cNvSpPr>
            <a:spLocks noGrp="1" noChangeArrowheads="1"/>
          </p:cNvSpPr>
          <p:nvPr>
            <p:ph type="sldNum" sz="quarter" idx="3"/>
          </p:nvPr>
        </p:nvSpPr>
        <p:spPr bwMode="auto">
          <a:xfrm>
            <a:off x="3898900" y="8777288"/>
            <a:ext cx="2982913" cy="461962"/>
          </a:xfrm>
          <a:prstGeom prst="rect">
            <a:avLst/>
          </a:prstGeom>
          <a:noFill/>
          <a:ln w="9525">
            <a:noFill/>
            <a:miter lim="800000"/>
            <a:headEnd/>
            <a:tailEnd/>
          </a:ln>
          <a:effectLst/>
        </p:spPr>
        <p:txBody>
          <a:bodyPr vert="horz" wrap="square" lIns="92135" tIns="46067" rIns="92135" bIns="46067" numCol="1" anchor="b" anchorCtr="0" compatLnSpc="1">
            <a:prstTxWarp prst="textNoShape">
              <a:avLst/>
            </a:prstTxWarp>
          </a:bodyPr>
          <a:lstStyle>
            <a:lvl1pPr algn="r">
              <a:defRPr sz="1200">
                <a:cs typeface="Arial" pitchFamily="34" charset="0"/>
              </a:defRPr>
            </a:lvl1pPr>
          </a:lstStyle>
          <a:p>
            <a:fld id="{1DC955E3-4CC7-4CCF-A3AB-C8FC4D1FD97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1963"/>
          </a:xfrm>
          <a:prstGeom prst="rect">
            <a:avLst/>
          </a:prstGeom>
        </p:spPr>
        <p:txBody>
          <a:bodyPr vert="horz" lIns="92135" tIns="46067" rIns="92135" bIns="46067"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898900" y="0"/>
            <a:ext cx="2982913" cy="461963"/>
          </a:xfrm>
          <a:prstGeom prst="rect">
            <a:avLst/>
          </a:prstGeom>
        </p:spPr>
        <p:txBody>
          <a:bodyPr vert="horz" wrap="square" lIns="92135" tIns="46067" rIns="92135" bIns="46067" numCol="1" anchor="t" anchorCtr="0" compatLnSpc="1">
            <a:prstTxWarp prst="textNoShape">
              <a:avLst/>
            </a:prstTxWarp>
          </a:bodyPr>
          <a:lstStyle>
            <a:lvl1pPr algn="r">
              <a:defRPr sz="1200">
                <a:cs typeface="Arial" pitchFamily="34" charset="0"/>
              </a:defRPr>
            </a:lvl1pPr>
          </a:lstStyle>
          <a:p>
            <a:fld id="{65AA14CB-E692-4F27-9673-04B590884192}" type="datetimeFigureOut">
              <a:rPr lang="en-US"/>
              <a:pPr/>
              <a:t>11/18/2014</a:t>
            </a:fld>
            <a:endParaRPr lang="en-US"/>
          </a:p>
        </p:txBody>
      </p:sp>
      <p:sp>
        <p:nvSpPr>
          <p:cNvPr id="4" name="Slide Image Placeholder 3"/>
          <p:cNvSpPr>
            <a:spLocks noGrp="1" noRot="1" noChangeAspect="1"/>
          </p:cNvSpPr>
          <p:nvPr>
            <p:ph type="sldImg" idx="2"/>
          </p:nvPr>
        </p:nvSpPr>
        <p:spPr>
          <a:xfrm>
            <a:off x="1133475" y="693738"/>
            <a:ext cx="4616450" cy="3463925"/>
          </a:xfrm>
          <a:prstGeom prst="rect">
            <a:avLst/>
          </a:prstGeom>
          <a:noFill/>
          <a:ln w="12700">
            <a:solidFill>
              <a:prstClr val="black"/>
            </a:solidFill>
          </a:ln>
        </p:spPr>
        <p:txBody>
          <a:bodyPr vert="horz" lIns="92135" tIns="46067" rIns="92135" bIns="46067" rtlCol="0" anchor="ctr"/>
          <a:lstStyle/>
          <a:p>
            <a:pPr lvl="0"/>
            <a:endParaRPr lang="en-US" noProof="0" smtClean="0"/>
          </a:p>
        </p:txBody>
      </p:sp>
      <p:sp>
        <p:nvSpPr>
          <p:cNvPr id="5" name="Notes Placeholder 4"/>
          <p:cNvSpPr>
            <a:spLocks noGrp="1"/>
          </p:cNvSpPr>
          <p:nvPr>
            <p:ph type="body" sz="quarter" idx="3"/>
          </p:nvPr>
        </p:nvSpPr>
        <p:spPr>
          <a:xfrm>
            <a:off x="688975" y="4389438"/>
            <a:ext cx="5505450" cy="4157662"/>
          </a:xfrm>
          <a:prstGeom prst="rect">
            <a:avLst/>
          </a:prstGeom>
        </p:spPr>
        <p:txBody>
          <a:bodyPr vert="horz" lIns="92135" tIns="46067" rIns="92135" bIns="4606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7288"/>
            <a:ext cx="2982913" cy="461962"/>
          </a:xfrm>
          <a:prstGeom prst="rect">
            <a:avLst/>
          </a:prstGeom>
        </p:spPr>
        <p:txBody>
          <a:bodyPr vert="horz" lIns="92135" tIns="46067" rIns="92135" bIns="46067"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98900" y="8777288"/>
            <a:ext cx="2982913" cy="461962"/>
          </a:xfrm>
          <a:prstGeom prst="rect">
            <a:avLst/>
          </a:prstGeom>
        </p:spPr>
        <p:txBody>
          <a:bodyPr vert="horz" wrap="square" lIns="92135" tIns="46067" rIns="92135" bIns="46067" numCol="1" anchor="b" anchorCtr="0" compatLnSpc="1">
            <a:prstTxWarp prst="textNoShape">
              <a:avLst/>
            </a:prstTxWarp>
          </a:bodyPr>
          <a:lstStyle>
            <a:lvl1pPr algn="r">
              <a:defRPr sz="1200">
                <a:cs typeface="Arial" pitchFamily="34" charset="0"/>
              </a:defRPr>
            </a:lvl1pPr>
          </a:lstStyle>
          <a:p>
            <a:fld id="{1A544DC8-D86F-463A-967D-8ADD52AC0E1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6387" name="Slide Number Placeholder 3"/>
          <p:cNvSpPr>
            <a:spLocks noGrp="1"/>
          </p:cNvSpPr>
          <p:nvPr>
            <p:ph type="sldNum" sz="quarter" idx="5"/>
          </p:nvPr>
        </p:nvSpPr>
        <p:spPr bwMode="auto">
          <a:noFill/>
          <a:ln>
            <a:miter lim="800000"/>
            <a:headEnd/>
            <a:tailEnd/>
          </a:ln>
        </p:spPr>
        <p:txBody>
          <a:bodyPr/>
          <a:lstStyle/>
          <a:p>
            <a:fld id="{BCF6E42F-ADB7-45E7-AD90-9C2968B8053F}"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137ADC-468B-4B74-99A6-263EE669CDB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C6A3E12-31E4-4075-839C-77E7563E279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EAD5FDB-C58F-4460-AD81-2CB78A59EB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E7C17BC-C283-4767-8B87-888FBD1B625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2074308-54F9-4B4D-8A1F-A4369D22A77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A9DF5B6-A5D0-4E2A-92AC-DA294BAE43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FB74B5C-3602-452F-BFC0-1D0F13DC7D9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91BF5CE-F1B1-4F7D-BE08-D85C2F16388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08C06BD-5B8C-46B9-82E5-9C04644BBFB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4EB1810-0BBC-4BA6-A50C-B6520613A2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EAD91A2-8EFA-4217-975C-ACE805882F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mn-ea"/>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fld id="{E88FBF63-0E59-4750-B561-EC10BA6976D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paige@umich.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frazier@aquaticsciences.org" TargetMode="External"/><Relationship Id="rId2" Type="http://schemas.openxmlformats.org/officeDocument/2006/relationships/hyperlink" Target="mailto:blane@edventure.org" TargetMode="External"/><Relationship Id="rId1" Type="http://schemas.openxmlformats.org/officeDocument/2006/relationships/slideLayout" Target="../slideLayouts/slideLayout2.xml"/><Relationship Id="rId5" Type="http://schemas.openxmlformats.org/officeDocument/2006/relationships/hyperlink" Target="mailto:liani.yirka@naturalsciences.org" TargetMode="External"/><Relationship Id="rId4" Type="http://schemas.openxmlformats.org/officeDocument/2006/relationships/hyperlink" Target="mailto:brchunn@umich.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brchunn@umich.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514600" y="6096000"/>
            <a:ext cx="6477000" cy="609600"/>
          </a:xfrm>
        </p:spPr>
        <p:txBody>
          <a:bodyPr/>
          <a:lstStyle/>
          <a:p>
            <a:pPr algn="r" eaLnBrk="1" hangingPunct="1"/>
            <a:r>
              <a:rPr lang="en-US" sz="1200" b="1" smtClean="0">
                <a:solidFill>
                  <a:schemeClr val="bg1"/>
                </a:solidFill>
                <a:latin typeface="Arial" pitchFamily="34" charset="0"/>
                <a:ea typeface="ＭＳ Ｐゴシック" pitchFamily="34" charset="-128"/>
                <a:cs typeface="Arial" pitchFamily="34" charset="0"/>
              </a:rPr>
              <a:t>Association of Science-Technology Centers</a:t>
            </a:r>
            <a:br>
              <a:rPr lang="en-US" sz="1200" b="1" smtClean="0">
                <a:solidFill>
                  <a:schemeClr val="bg1"/>
                </a:solidFill>
                <a:latin typeface="Arial" pitchFamily="34" charset="0"/>
                <a:ea typeface="ＭＳ Ｐゴシック" pitchFamily="34" charset="-128"/>
                <a:cs typeface="Arial" pitchFamily="34" charset="0"/>
              </a:rPr>
            </a:br>
            <a:r>
              <a:rPr lang="en-US" sz="1200" b="1" smtClean="0">
                <a:solidFill>
                  <a:schemeClr val="bg1"/>
                </a:solidFill>
                <a:latin typeface="Arial" pitchFamily="34" charset="0"/>
                <a:ea typeface="ＭＳ Ｐゴシック" pitchFamily="34" charset="-128"/>
                <a:cs typeface="Arial" pitchFamily="34" charset="0"/>
              </a:rPr>
              <a:t>Annual Conference</a:t>
            </a:r>
            <a:br>
              <a:rPr lang="en-US" sz="1200" b="1" smtClean="0">
                <a:solidFill>
                  <a:schemeClr val="bg1"/>
                </a:solidFill>
                <a:latin typeface="Arial" pitchFamily="34" charset="0"/>
                <a:ea typeface="ＭＳ Ｐゴシック" pitchFamily="34" charset="-128"/>
                <a:cs typeface="Arial" pitchFamily="34" charset="0"/>
              </a:rPr>
            </a:br>
            <a:r>
              <a:rPr lang="en-US" sz="1200" b="1" smtClean="0">
                <a:solidFill>
                  <a:schemeClr val="bg1"/>
                </a:solidFill>
                <a:latin typeface="Arial" pitchFamily="34" charset="0"/>
                <a:ea typeface="ＭＳ Ｐゴシック" pitchFamily="34" charset="-128"/>
                <a:cs typeface="Arial" pitchFamily="34" charset="0"/>
              </a:rPr>
              <a:t>October 18-October 21, 2014</a:t>
            </a:r>
          </a:p>
        </p:txBody>
      </p:sp>
      <p:sp>
        <p:nvSpPr>
          <p:cNvPr id="15362" name="Subtitle 6"/>
          <p:cNvSpPr>
            <a:spLocks noGrp="1"/>
          </p:cNvSpPr>
          <p:nvPr>
            <p:ph type="subTitle" idx="1"/>
          </p:nvPr>
        </p:nvSpPr>
        <p:spPr>
          <a:xfrm>
            <a:off x="609600" y="990600"/>
            <a:ext cx="8153400" cy="2895600"/>
          </a:xfrm>
        </p:spPr>
        <p:txBody>
          <a:bodyPr/>
          <a:lstStyle/>
          <a:p>
            <a:pPr eaLnBrk="1" hangingPunct="1"/>
            <a:endParaRPr lang="en-US" b="1" smtClean="0">
              <a:solidFill>
                <a:schemeClr val="tx1"/>
              </a:solidFill>
              <a:latin typeface="Arial" pitchFamily="34" charset="0"/>
              <a:ea typeface="ＭＳ Ｐゴシック" pitchFamily="34" charset="-128"/>
              <a:cs typeface="Arial" pitchFamily="34" charset="0"/>
            </a:endParaRPr>
          </a:p>
          <a:p>
            <a:pPr eaLnBrk="1" hangingPunct="1"/>
            <a:endParaRPr lang="en-US" b="1" smtClean="0">
              <a:solidFill>
                <a:srgbClr val="000000"/>
              </a:solidFill>
              <a:latin typeface="Arial" pitchFamily="34" charset="0"/>
              <a:ea typeface="ＭＳ Ｐゴシック" pitchFamily="34" charset="-128"/>
              <a:cs typeface="Arial" pitchFamily="34" charset="0"/>
            </a:endParaRPr>
          </a:p>
          <a:p>
            <a:pPr eaLnBrk="1" hangingPunct="1"/>
            <a:r>
              <a:rPr lang="en-US" b="1" smtClean="0">
                <a:solidFill>
                  <a:srgbClr val="000000"/>
                </a:solidFill>
                <a:latin typeface="Arial" pitchFamily="34" charset="0"/>
                <a:ea typeface="ＭＳ Ｐゴシック" pitchFamily="34" charset="-128"/>
                <a:cs typeface="Arial" pitchFamily="34" charset="0"/>
              </a:rPr>
              <a:t>Increasing Audience Diversity</a:t>
            </a:r>
            <a:endParaRPr lang="en-US" b="1" smtClean="0">
              <a:solidFill>
                <a:schemeClr val="tx1"/>
              </a:solidFill>
              <a:latin typeface="Arial" pitchFamily="34" charset="0"/>
              <a:ea typeface="ＭＳ Ｐゴシック" pitchFamily="34" charset="-128"/>
              <a:cs typeface="Arial" pitchFamily="34" charset="0"/>
            </a:endParaRPr>
          </a:p>
        </p:txBody>
      </p:sp>
      <p:pic>
        <p:nvPicPr>
          <p:cNvPr id="15363" name="Picture 5" descr="2013_Webbanner_final_600x150_RGB.jpg"/>
          <p:cNvPicPr>
            <a:picLocks noChangeAspect="1"/>
          </p:cNvPicPr>
          <p:nvPr/>
        </p:nvPicPr>
        <p:blipFill>
          <a:blip r:embed="rId3" cstate="print"/>
          <a:srcRect/>
          <a:stretch>
            <a:fillRect/>
          </a:stretch>
        </p:blipFill>
        <p:spPr bwMode="auto">
          <a:xfrm>
            <a:off x="76200" y="6096000"/>
            <a:ext cx="3752850" cy="639763"/>
          </a:xfrm>
          <a:prstGeom prst="rect">
            <a:avLst/>
          </a:prstGeom>
          <a:noFill/>
          <a:ln w="9525">
            <a:noFill/>
            <a:miter lim="800000"/>
            <a:headEnd/>
            <a:tailEnd/>
          </a:ln>
        </p:spPr>
      </p:pic>
      <p:sp>
        <p:nvSpPr>
          <p:cNvPr id="15364" name="TextBox 5"/>
          <p:cNvSpPr txBox="1">
            <a:spLocks noChangeArrowheads="1"/>
          </p:cNvSpPr>
          <p:nvPr/>
        </p:nvSpPr>
        <p:spPr bwMode="auto">
          <a:xfrm>
            <a:off x="3886200" y="6096000"/>
            <a:ext cx="5181600" cy="646113"/>
          </a:xfrm>
          <a:prstGeom prst="rect">
            <a:avLst/>
          </a:prstGeom>
          <a:solidFill>
            <a:srgbClr val="C00000"/>
          </a:solidFill>
          <a:ln w="9525">
            <a:noFill/>
            <a:miter lim="800000"/>
            <a:headEnd/>
            <a:tailEnd/>
          </a:ln>
        </p:spPr>
        <p:txBody>
          <a:bodyPr>
            <a:spAutoFit/>
          </a:bodyPr>
          <a:lstStyle/>
          <a:p>
            <a:pPr algn="r"/>
            <a:r>
              <a:rPr lang="en-US" sz="1200" b="1">
                <a:solidFill>
                  <a:schemeClr val="bg1"/>
                </a:solidFill>
              </a:rPr>
              <a:t>Association of Science-Technology Centers(ASTC)</a:t>
            </a:r>
          </a:p>
          <a:p>
            <a:pPr algn="r"/>
            <a:r>
              <a:rPr lang="en-US" sz="1200" b="1">
                <a:solidFill>
                  <a:schemeClr val="bg1"/>
                </a:solidFill>
              </a:rPr>
              <a:t>Annual Conference</a:t>
            </a:r>
          </a:p>
          <a:p>
            <a:pPr algn="r"/>
            <a:r>
              <a:rPr lang="en-US" sz="1200" b="1">
                <a:solidFill>
                  <a:schemeClr val="bg1"/>
                </a:solidFill>
              </a:rPr>
              <a:t>October 18-21,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ea typeface="ＭＳ Ｐゴシック" pitchFamily="34" charset="-128"/>
              </a:rPr>
              <a:t>Middle &amp; High School Age Notes</a:t>
            </a:r>
          </a:p>
        </p:txBody>
      </p:sp>
      <p:sp>
        <p:nvSpPr>
          <p:cNvPr id="3" name="Content Placeholder 2"/>
          <p:cNvSpPr>
            <a:spLocks noGrp="1"/>
          </p:cNvSpPr>
          <p:nvPr>
            <p:ph idx="1"/>
          </p:nvPr>
        </p:nvSpPr>
        <p:spPr/>
        <p:txBody>
          <a:bodyPr/>
          <a:lstStyle/>
          <a:p>
            <a:pPr>
              <a:buFont typeface="Arial" charset="0"/>
              <a:buChar char="•"/>
              <a:defRPr/>
            </a:pPr>
            <a:r>
              <a:rPr lang="en-US" dirty="0" smtClean="0"/>
              <a:t>Youth-Centered: the teens have a say with program logistics. They help run program in some way. Teens are involved with different committees to help plan. Teens may even help to interview and hire new program participants.</a:t>
            </a:r>
          </a:p>
          <a:p>
            <a:pPr marL="0" indent="0">
              <a:buFont typeface="Arial" charset="0"/>
              <a:buNone/>
              <a:defRPr/>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ea typeface="ＭＳ Ｐゴシック" pitchFamily="34" charset="-128"/>
              </a:rPr>
              <a:t>Middle &amp; High School Age Notes</a:t>
            </a:r>
          </a:p>
        </p:txBody>
      </p:sp>
      <p:sp>
        <p:nvSpPr>
          <p:cNvPr id="26626" name="Content Placeholder 2"/>
          <p:cNvSpPr>
            <a:spLocks noGrp="1"/>
          </p:cNvSpPr>
          <p:nvPr>
            <p:ph idx="1"/>
          </p:nvPr>
        </p:nvSpPr>
        <p:spPr/>
        <p:txBody>
          <a:bodyPr/>
          <a:lstStyle/>
          <a:p>
            <a:r>
              <a:rPr lang="en-US" smtClean="0">
                <a:ea typeface="ＭＳ Ｐゴシック" pitchFamily="34" charset="-128"/>
              </a:rPr>
              <a:t>Knowledge-Centered: teens are learning the content of your institution - ie. Marine science, physical science, art, etc. They are also learning other subjects if time allows. Other subjects include personal and professional life skills.</a:t>
            </a:r>
          </a:p>
          <a:p>
            <a:endParaRPr lang="en-US" smtClean="0">
              <a:ea typeface="ＭＳ Ｐゴシック" pitchFamily="34" charset="-128"/>
            </a:endParaRPr>
          </a:p>
          <a:p>
            <a:endParaRPr lang="en-US" smtClean="0">
              <a:ea typeface="ＭＳ Ｐゴシック"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ea typeface="ＭＳ Ｐゴシック" pitchFamily="34" charset="-128"/>
              </a:rPr>
              <a:t>Middle &amp; High School Age Notes</a:t>
            </a:r>
          </a:p>
        </p:txBody>
      </p:sp>
      <p:sp>
        <p:nvSpPr>
          <p:cNvPr id="27650" name="Content Placeholder 2"/>
          <p:cNvSpPr>
            <a:spLocks noGrp="1"/>
          </p:cNvSpPr>
          <p:nvPr>
            <p:ph idx="1"/>
          </p:nvPr>
        </p:nvSpPr>
        <p:spPr/>
        <p:txBody>
          <a:bodyPr/>
          <a:lstStyle/>
          <a:p>
            <a:r>
              <a:rPr lang="en-US" smtClean="0">
                <a:ea typeface="ＭＳ Ｐゴシック" pitchFamily="34" charset="-128"/>
              </a:rPr>
              <a:t>Community-Centered: the program gives teens a sense of community. Everyone, especially the adults are supportive and caring beyond the program. They may need to provide support for personal issues that extend beyond program. Expectations are clearly defined and enforced for program participants.  They are expected to maintain a sense of community for everyone.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ea typeface="ＭＳ Ｐゴシック" pitchFamily="34" charset="-128"/>
              </a:rPr>
              <a:t>Middle &amp; High School Age Notes</a:t>
            </a:r>
          </a:p>
        </p:txBody>
      </p:sp>
      <p:sp>
        <p:nvSpPr>
          <p:cNvPr id="3" name="Content Placeholder 2"/>
          <p:cNvSpPr>
            <a:spLocks noGrp="1"/>
          </p:cNvSpPr>
          <p:nvPr>
            <p:ph idx="1"/>
          </p:nvPr>
        </p:nvSpPr>
        <p:spPr/>
        <p:txBody>
          <a:bodyPr/>
          <a:lstStyle/>
          <a:p>
            <a:r>
              <a:rPr lang="en-US" smtClean="0">
                <a:ea typeface="ＭＳ Ｐゴシック" pitchFamily="34" charset="-128"/>
              </a:rPr>
              <a:t>Assessment-Centered: All aspects of program should be evaluated. Evaluation should be from the view of everyone, the teens, staff, other people that interact with program participants. Mid-program, end of program and Professional evaluations should be done. </a:t>
            </a:r>
          </a:p>
          <a:p>
            <a:pPr>
              <a:buFont typeface="Arial" pitchFamily="34" charset="0"/>
              <a:buNone/>
            </a:pPr>
            <a:endParaRPr lang="en-US" smtClean="0">
              <a:ea typeface="ＭＳ Ｐゴシック"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ea typeface="ＭＳ Ｐゴシック" pitchFamily="34" charset="-128"/>
              </a:rPr>
              <a:t>Middle &amp; High School Age Notes</a:t>
            </a:r>
          </a:p>
        </p:txBody>
      </p:sp>
      <p:sp>
        <p:nvSpPr>
          <p:cNvPr id="29698" name="Content Placeholder 2"/>
          <p:cNvSpPr>
            <a:spLocks noGrp="1"/>
          </p:cNvSpPr>
          <p:nvPr>
            <p:ph idx="1"/>
          </p:nvPr>
        </p:nvSpPr>
        <p:spPr/>
        <p:txBody>
          <a:bodyPr/>
          <a:lstStyle/>
          <a:p>
            <a:r>
              <a:rPr lang="en-US" sz="3000" smtClean="0">
                <a:ea typeface="ＭＳ Ｐゴシック" pitchFamily="34" charset="-128"/>
              </a:rPr>
              <a:t>By providing all four components, teens feel empowered, have ownership of their program, feel safe and supported and are then able to focus on what you ask of them. </a:t>
            </a:r>
          </a:p>
          <a:p>
            <a:endParaRPr lang="en-US" sz="3000" smtClean="0">
              <a:ea typeface="ＭＳ Ｐゴシック" pitchFamily="34" charset="-128"/>
            </a:endParaRPr>
          </a:p>
          <a:p>
            <a:r>
              <a:rPr lang="en-US" sz="3000" smtClean="0">
                <a:ea typeface="ＭＳ Ｐゴシック" pitchFamily="34" charset="-128"/>
              </a:rPr>
              <a:t>We also discussed institutional buy-in. When teens know their program is important to organization, they are more invested and likely to stay engaged. They feel wanted.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ea typeface="ＭＳ Ｐゴシック" pitchFamily="34" charset="-128"/>
              </a:rPr>
              <a:t>Session Host and Timekeeper</a:t>
            </a:r>
          </a:p>
        </p:txBody>
      </p:sp>
      <p:sp>
        <p:nvSpPr>
          <p:cNvPr id="17410" name="Content Placeholder 2"/>
          <p:cNvSpPr>
            <a:spLocks noGrp="1"/>
          </p:cNvSpPr>
          <p:nvPr>
            <p:ph idx="1"/>
          </p:nvPr>
        </p:nvSpPr>
        <p:spPr/>
        <p:txBody>
          <a:bodyPr/>
          <a:lstStyle/>
          <a:p>
            <a:r>
              <a:rPr lang="en-US" smtClean="0">
                <a:ea typeface="ＭＳ Ｐゴシック" pitchFamily="34" charset="-128"/>
              </a:rPr>
              <a:t>Amanda Paige</a:t>
            </a:r>
          </a:p>
          <a:p>
            <a:r>
              <a:rPr lang="en-US" smtClean="0">
                <a:ea typeface="ＭＳ Ｐゴシック" pitchFamily="34" charset="-128"/>
              </a:rPr>
              <a:t>Community Outreach</a:t>
            </a:r>
          </a:p>
          <a:p>
            <a:r>
              <a:rPr lang="en-US" smtClean="0">
                <a:ea typeface="ＭＳ Ｐゴシック" pitchFamily="34" charset="-128"/>
              </a:rPr>
              <a:t>University of Michigan </a:t>
            </a:r>
          </a:p>
          <a:p>
            <a:r>
              <a:rPr lang="en-US" smtClean="0">
                <a:ea typeface="ＭＳ Ｐゴシック" pitchFamily="34" charset="-128"/>
              </a:rPr>
              <a:t>Museum of Natural History</a:t>
            </a:r>
          </a:p>
          <a:p>
            <a:r>
              <a:rPr lang="en-US" smtClean="0">
                <a:ea typeface="ＭＳ Ｐゴシック" pitchFamily="34" charset="-128"/>
                <a:hlinkClick r:id="rId2"/>
              </a:rPr>
              <a:t>apaige@umich.edu</a:t>
            </a:r>
            <a:endParaRPr lang="en-US" smtClean="0">
              <a:ea typeface="ＭＳ Ｐゴシック" pitchFamily="34" charset="-128"/>
            </a:endParaRPr>
          </a:p>
          <a:p>
            <a:endParaRPr lang="en-US" smtClean="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ea typeface="ＭＳ Ｐゴシック" pitchFamily="34" charset="-128"/>
              </a:rPr>
              <a:t>Table host email addresses</a:t>
            </a:r>
          </a:p>
        </p:txBody>
      </p:sp>
      <p:sp>
        <p:nvSpPr>
          <p:cNvPr id="3" name="Content Placeholder 2"/>
          <p:cNvSpPr>
            <a:spLocks noGrp="1"/>
          </p:cNvSpPr>
          <p:nvPr>
            <p:ph idx="1"/>
          </p:nvPr>
        </p:nvSpPr>
        <p:spPr/>
        <p:txBody>
          <a:bodyPr/>
          <a:lstStyle/>
          <a:p>
            <a:pPr>
              <a:buFont typeface="Arial" charset="0"/>
              <a:buChar char="•"/>
              <a:defRPr/>
            </a:pPr>
            <a:r>
              <a:rPr lang="en-US" dirty="0" smtClean="0">
                <a:cs typeface="+mn-cs"/>
              </a:rPr>
              <a:t>Table 1: Elementary Age </a:t>
            </a:r>
          </a:p>
          <a:p>
            <a:pPr lvl="1">
              <a:buFont typeface="Arial" charset="0"/>
              <a:buChar char="–"/>
              <a:defRPr/>
            </a:pPr>
            <a:r>
              <a:rPr lang="en-US" dirty="0" smtClean="0"/>
              <a:t>Brittani Lane </a:t>
            </a:r>
            <a:r>
              <a:rPr lang="en-US" dirty="0" err="1" smtClean="0">
                <a:hlinkClick r:id="rId2"/>
              </a:rPr>
              <a:t>blane@edventure.org</a:t>
            </a:r>
            <a:endParaRPr lang="en-US" dirty="0" smtClean="0"/>
          </a:p>
          <a:p>
            <a:pPr>
              <a:buFont typeface="Arial" charset="0"/>
              <a:buChar char="•"/>
              <a:defRPr/>
            </a:pPr>
            <a:r>
              <a:rPr lang="en-US" dirty="0" smtClean="0">
                <a:cs typeface="+mn-cs"/>
              </a:rPr>
              <a:t>Table 2: Middle &amp; High School Age </a:t>
            </a:r>
          </a:p>
          <a:p>
            <a:pPr lvl="1">
              <a:buFont typeface="Arial" charset="0"/>
              <a:buChar char="–"/>
              <a:defRPr/>
            </a:pPr>
            <a:r>
              <a:rPr lang="en-US" dirty="0" err="1" smtClean="0"/>
              <a:t>Cheronda</a:t>
            </a:r>
            <a:r>
              <a:rPr lang="en-US" dirty="0" smtClean="0"/>
              <a:t> Frazier </a:t>
            </a:r>
            <a:r>
              <a:rPr lang="en-US" dirty="0" smtClean="0">
                <a:hlinkClick r:id="rId3"/>
              </a:rPr>
              <a:t>cfrazier@aquaticsciences.org</a:t>
            </a:r>
            <a:endParaRPr lang="en-US" dirty="0" smtClean="0"/>
          </a:p>
          <a:p>
            <a:pPr>
              <a:buFont typeface="Arial" charset="0"/>
              <a:buChar char="•"/>
              <a:defRPr/>
            </a:pPr>
            <a:r>
              <a:rPr lang="en-US" dirty="0" smtClean="0">
                <a:cs typeface="+mn-cs"/>
              </a:rPr>
              <a:t>Table 3: College Age</a:t>
            </a:r>
          </a:p>
          <a:p>
            <a:pPr lvl="1">
              <a:buFont typeface="Arial" charset="0"/>
              <a:buChar char="–"/>
              <a:defRPr/>
            </a:pPr>
            <a:r>
              <a:rPr lang="en-US" dirty="0" smtClean="0"/>
              <a:t>Brittany Burgess </a:t>
            </a:r>
            <a:r>
              <a:rPr lang="en-US" dirty="0" err="1" smtClean="0">
                <a:hlinkClick r:id="rId4"/>
              </a:rPr>
              <a:t>brchunn@umich.edu</a:t>
            </a:r>
            <a:endParaRPr lang="en-US" dirty="0" smtClean="0"/>
          </a:p>
          <a:p>
            <a:pPr>
              <a:buFont typeface="Arial" charset="0"/>
              <a:buChar char="•"/>
              <a:defRPr/>
            </a:pPr>
            <a:r>
              <a:rPr lang="en-US" dirty="0" smtClean="0">
                <a:cs typeface="+mn-cs"/>
              </a:rPr>
              <a:t>Table 4: Accessibility &amp; Non Native Speakers</a:t>
            </a:r>
          </a:p>
          <a:p>
            <a:pPr lvl="1">
              <a:buFont typeface="Arial" charset="0"/>
              <a:buChar char="–"/>
              <a:defRPr/>
            </a:pPr>
            <a:r>
              <a:rPr lang="en-US" dirty="0" err="1" smtClean="0"/>
              <a:t>Liani</a:t>
            </a:r>
            <a:r>
              <a:rPr lang="en-US" dirty="0" smtClean="0"/>
              <a:t> </a:t>
            </a:r>
            <a:r>
              <a:rPr lang="en-US" dirty="0" err="1" smtClean="0"/>
              <a:t>Yirka</a:t>
            </a:r>
            <a:r>
              <a:rPr lang="en-US" dirty="0"/>
              <a:t> </a:t>
            </a:r>
            <a:r>
              <a:rPr lang="en-US" dirty="0" smtClean="0">
                <a:hlinkClick r:id="rId5"/>
              </a:rPr>
              <a:t>liani.yirka@naturalsciences.org</a:t>
            </a:r>
            <a:endParaRPr lang="en-US" dirty="0" smtClean="0"/>
          </a:p>
          <a:p>
            <a:pPr marL="457200" lvl="1" indent="0">
              <a:buFont typeface="Arial" charset="0"/>
              <a:buNone/>
              <a:defRPr/>
            </a:pPr>
            <a:endParaRPr lang="en-US" dirty="0" smtClean="0"/>
          </a:p>
          <a:p>
            <a:pPr>
              <a:buFont typeface="Arial" charset="0"/>
              <a:buChar char="•"/>
              <a:defRPr/>
            </a:pPr>
            <a:endParaRPr lang="en-US" dirty="0" smtClean="0">
              <a:cs typeface="+mn-cs"/>
            </a:endParaRPr>
          </a:p>
          <a:p>
            <a:pPr>
              <a:buFont typeface="Arial" charset="0"/>
              <a:buChar char="•"/>
              <a:defRPr/>
            </a:pPr>
            <a:endParaRPr lang="en-US" dirty="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ea typeface="ＭＳ Ｐゴシック" pitchFamily="34" charset="-128"/>
              </a:rPr>
              <a:t> </a:t>
            </a:r>
            <a:r>
              <a:rPr lang="en-US" b="1" smtClean="0">
                <a:ea typeface="ＭＳ Ｐゴシック" pitchFamily="34" charset="-128"/>
              </a:rPr>
              <a:t>Engaging University Students</a:t>
            </a: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Notes</a:t>
            </a:r>
          </a:p>
        </p:txBody>
      </p:sp>
      <p:sp>
        <p:nvSpPr>
          <p:cNvPr id="19458" name="Content Placeholder 2"/>
          <p:cNvSpPr>
            <a:spLocks noGrp="1"/>
          </p:cNvSpPr>
          <p:nvPr>
            <p:ph idx="1"/>
          </p:nvPr>
        </p:nvSpPr>
        <p:spPr/>
        <p:txBody>
          <a:bodyPr/>
          <a:lstStyle/>
          <a:p>
            <a:r>
              <a:rPr lang="en-US" sz="2200" b="1" u="sng" smtClean="0">
                <a:ea typeface="ＭＳ Ｐゴシック" pitchFamily="34" charset="-128"/>
              </a:rPr>
              <a:t>Barriers</a:t>
            </a:r>
            <a:endParaRPr lang="en-US" sz="2200" smtClean="0">
              <a:ea typeface="ＭＳ Ｐゴシック" pitchFamily="34" charset="-128"/>
            </a:endParaRPr>
          </a:p>
          <a:p>
            <a:r>
              <a:rPr lang="en-US" sz="2200" smtClean="0">
                <a:ea typeface="ＭＳ Ｐゴシック" pitchFamily="34" charset="-128"/>
              </a:rPr>
              <a:t>If there is a fee to your institution, see if you can get funding from the Student Government Association so students can visit or free (or maybe even reduced).  Maybe consider offering student </a:t>
            </a:r>
          </a:p>
          <a:p>
            <a:r>
              <a:rPr lang="en-US" sz="2200" smtClean="0">
                <a:ea typeface="ＭＳ Ｐゴシック" pitchFamily="34" charset="-128"/>
              </a:rPr>
              <a:t>Transportation memberships at a really reduced cost.</a:t>
            </a:r>
          </a:p>
          <a:p>
            <a:r>
              <a:rPr lang="en-US" sz="2200" smtClean="0">
                <a:ea typeface="ＭＳ Ｐゴシック" pitchFamily="34" charset="-128"/>
              </a:rPr>
              <a:t> Issues- a lot of students don</a:t>
            </a:r>
            <a:r>
              <a:rPr lang="en-US" altLang="en-US" sz="2200" smtClean="0">
                <a:ea typeface="ＭＳ Ｐゴシック" pitchFamily="34" charset="-128"/>
              </a:rPr>
              <a:t>’</a:t>
            </a:r>
            <a:r>
              <a:rPr lang="en-US" sz="2200" smtClean="0">
                <a:ea typeface="ＭＳ Ｐゴシック" pitchFamily="34" charset="-128"/>
              </a:rPr>
              <a:t>t have cars</a:t>
            </a:r>
          </a:p>
          <a:p>
            <a:r>
              <a:rPr lang="en-US" sz="2200" smtClean="0">
                <a:ea typeface="ＭＳ Ｐゴシック" pitchFamily="34" charset="-128"/>
              </a:rPr>
              <a:t>If the public transit is good, escort the students on the public transit so they can see how easy it is to navigate to your institution!  </a:t>
            </a:r>
          </a:p>
          <a:p>
            <a:r>
              <a:rPr lang="en-US" sz="2200" smtClean="0">
                <a:ea typeface="ＭＳ Ｐゴシック" pitchFamily="34" charset="-128"/>
              </a:rPr>
              <a:t>Get buses to take students for certain events/days.  Share this cost with other museums in your area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b="1" smtClean="0">
                <a:ea typeface="ＭＳ Ｐゴシック" pitchFamily="34" charset="-128"/>
              </a:rPr>
              <a:t>Engaging University Students</a:t>
            </a: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Notes</a:t>
            </a:r>
          </a:p>
        </p:txBody>
      </p:sp>
      <p:sp>
        <p:nvSpPr>
          <p:cNvPr id="20482" name="Content Placeholder 2"/>
          <p:cNvSpPr>
            <a:spLocks noGrp="1"/>
          </p:cNvSpPr>
          <p:nvPr>
            <p:ph idx="1"/>
          </p:nvPr>
        </p:nvSpPr>
        <p:spPr/>
        <p:txBody>
          <a:bodyPr/>
          <a:lstStyle/>
          <a:p>
            <a:r>
              <a:rPr lang="en-US" sz="2800" smtClean="0">
                <a:ea typeface="ＭＳ Ｐゴシック" pitchFamily="34" charset="-128"/>
              </a:rPr>
              <a:t>Brittany Burgess </a:t>
            </a:r>
            <a:r>
              <a:rPr lang="en-US" sz="2800" smtClean="0">
                <a:ea typeface="ＭＳ Ｐゴシック" pitchFamily="34" charset="-128"/>
                <a:hlinkClick r:id="rId2"/>
              </a:rPr>
              <a:t>brchunn@umich.edu</a:t>
            </a:r>
            <a:endParaRPr lang="en-US" sz="2800" smtClean="0">
              <a:ea typeface="ＭＳ Ｐゴシック" pitchFamily="34" charset="-128"/>
            </a:endParaRPr>
          </a:p>
          <a:p>
            <a:r>
              <a:rPr lang="en-US" sz="2800" smtClean="0">
                <a:ea typeface="ＭＳ Ｐゴシック" pitchFamily="34" charset="-128"/>
              </a:rPr>
              <a:t>University of Michigan Museum of Natural History</a:t>
            </a:r>
          </a:p>
          <a:p>
            <a:r>
              <a:rPr lang="en-US" sz="2800" smtClean="0">
                <a:ea typeface="ＭＳ Ｐゴシック" pitchFamily="34" charset="-128"/>
              </a:rPr>
              <a:t>All different ways of engaging University Students were discussed.  First we discussed different social activities for students, a little about employing them, then some specific barriers institutions had to getting students there, and then more how you can get students involved with classes and more intellectual things.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b="1" smtClean="0">
                <a:ea typeface="ＭＳ Ｐゴシック" pitchFamily="34" charset="-128"/>
              </a:rPr>
              <a:t>Engaging University Students</a:t>
            </a: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Notes</a:t>
            </a:r>
          </a:p>
        </p:txBody>
      </p:sp>
      <p:sp>
        <p:nvSpPr>
          <p:cNvPr id="3" name="Content Placeholder 2"/>
          <p:cNvSpPr>
            <a:spLocks noGrp="1"/>
          </p:cNvSpPr>
          <p:nvPr>
            <p:ph idx="1"/>
          </p:nvPr>
        </p:nvSpPr>
        <p:spPr/>
        <p:txBody>
          <a:bodyPr/>
          <a:lstStyle/>
          <a:p>
            <a:r>
              <a:rPr lang="en-US" sz="2400" b="1" u="sng" smtClean="0">
                <a:ea typeface="ＭＳ Ｐゴシック" pitchFamily="34" charset="-128"/>
              </a:rPr>
              <a:t>Social Ideas</a:t>
            </a:r>
            <a:endParaRPr lang="en-US" sz="2400" smtClean="0">
              <a:ea typeface="ＭＳ Ｐゴシック" pitchFamily="34" charset="-128"/>
            </a:endParaRPr>
          </a:p>
          <a:p>
            <a:r>
              <a:rPr lang="en-US" sz="2400" smtClean="0">
                <a:ea typeface="ＭＳ Ｐゴシック" pitchFamily="34" charset="-128"/>
              </a:rPr>
              <a:t>-Movies with a Scientist</a:t>
            </a:r>
          </a:p>
          <a:p>
            <a:r>
              <a:rPr lang="en-US" sz="2400" smtClean="0">
                <a:ea typeface="ＭＳ Ｐゴシック" pitchFamily="34" charset="-128"/>
              </a:rPr>
              <a:t>-Science Trivia</a:t>
            </a:r>
          </a:p>
          <a:p>
            <a:r>
              <a:rPr lang="en-US" sz="2400" smtClean="0">
                <a:ea typeface="ＭＳ Ｐゴシック" pitchFamily="34" charset="-128"/>
              </a:rPr>
              <a:t>-Partner with Student Organizations for events(can be good or bad-need to be a little more involved, but can do most of the work for you)</a:t>
            </a:r>
          </a:p>
          <a:p>
            <a:r>
              <a:rPr lang="en-US" sz="2400" smtClean="0">
                <a:ea typeface="ＭＳ Ｐゴシック" pitchFamily="34" charset="-128"/>
              </a:rPr>
              <a:t> </a:t>
            </a:r>
          </a:p>
          <a:p>
            <a:r>
              <a:rPr lang="en-US" sz="2400" smtClean="0">
                <a:ea typeface="ＭＳ Ｐゴシック" pitchFamily="34" charset="-128"/>
              </a:rPr>
              <a:t>Harvard has a Winter session (week long class)- Had students create activities and ran event at end of week – what learned was not that many students around for this session so hold event at a later time where more students could participate</a:t>
            </a:r>
          </a:p>
          <a:p>
            <a:pPr>
              <a:buFont typeface="Arial" pitchFamily="34" charset="0"/>
              <a:buNone/>
            </a:pPr>
            <a:endParaRPr lang="en-US" sz="2400" smtClean="0">
              <a:ea typeface="ＭＳ Ｐゴシック"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ea typeface="ＭＳ Ｐゴシック" pitchFamily="34" charset="-128"/>
              </a:rPr>
              <a:t> </a:t>
            </a:r>
            <a:r>
              <a:rPr lang="en-US" b="1" smtClean="0">
                <a:ea typeface="ＭＳ Ｐゴシック" pitchFamily="34" charset="-128"/>
              </a:rPr>
              <a:t>Engaging University Students</a:t>
            </a: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Notes</a:t>
            </a:r>
          </a:p>
        </p:txBody>
      </p:sp>
      <p:sp>
        <p:nvSpPr>
          <p:cNvPr id="22530" name="Content Placeholder 2"/>
          <p:cNvSpPr>
            <a:spLocks noGrp="1"/>
          </p:cNvSpPr>
          <p:nvPr>
            <p:ph idx="1"/>
          </p:nvPr>
        </p:nvSpPr>
        <p:spPr/>
        <p:txBody>
          <a:bodyPr/>
          <a:lstStyle/>
          <a:p>
            <a:r>
              <a:rPr lang="en-US" b="1" u="sng" smtClean="0">
                <a:ea typeface="ＭＳ Ｐゴシック" pitchFamily="34" charset="-128"/>
              </a:rPr>
              <a:t>Hiring</a:t>
            </a:r>
            <a:endParaRPr lang="en-US" smtClean="0">
              <a:ea typeface="ＭＳ Ｐゴシック" pitchFamily="34" charset="-128"/>
            </a:endParaRPr>
          </a:p>
          <a:p>
            <a:r>
              <a:rPr lang="en-US" smtClean="0">
                <a:ea typeface="ＭＳ Ｐゴシック" pitchFamily="34" charset="-128"/>
              </a:rPr>
              <a:t>If you are looking to hire University students, go to University job fairs and volunteer fairs.  Post on their job boards. </a:t>
            </a:r>
          </a:p>
          <a:p>
            <a:endParaRPr lang="en-US" smtClean="0">
              <a:ea typeface="ＭＳ Ｐゴシック"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ea typeface="ＭＳ Ｐゴシック" pitchFamily="34" charset="-128"/>
              </a:rPr>
              <a:t> </a:t>
            </a:r>
            <a:r>
              <a:rPr lang="en-US" b="1" smtClean="0">
                <a:ea typeface="ＭＳ Ｐゴシック" pitchFamily="34" charset="-128"/>
              </a:rPr>
              <a:t>Engaging University Students</a:t>
            </a:r>
            <a:r>
              <a:rPr lang="en-US" smtClean="0">
                <a:ea typeface="ＭＳ Ｐゴシック" pitchFamily="34" charset="-128"/>
              </a:rPr>
              <a:t/>
            </a:r>
            <a:br>
              <a:rPr lang="en-US" smtClean="0">
                <a:ea typeface="ＭＳ Ｐゴシック" pitchFamily="34" charset="-128"/>
              </a:rPr>
            </a:br>
            <a:r>
              <a:rPr lang="en-US" smtClean="0">
                <a:ea typeface="ＭＳ Ｐゴシック" pitchFamily="34" charset="-128"/>
              </a:rPr>
              <a:t>Notes</a:t>
            </a:r>
          </a:p>
        </p:txBody>
      </p:sp>
      <p:sp>
        <p:nvSpPr>
          <p:cNvPr id="23554" name="Content Placeholder 2"/>
          <p:cNvSpPr>
            <a:spLocks noGrp="1"/>
          </p:cNvSpPr>
          <p:nvPr>
            <p:ph idx="1"/>
          </p:nvPr>
        </p:nvSpPr>
        <p:spPr/>
        <p:txBody>
          <a:bodyPr/>
          <a:lstStyle/>
          <a:p>
            <a:r>
              <a:rPr lang="en-US" sz="2800" b="1" u="sng" smtClean="0">
                <a:ea typeface="ＭＳ Ｐゴシック" pitchFamily="34" charset="-128"/>
              </a:rPr>
              <a:t>Undergraduate Courses</a:t>
            </a:r>
            <a:endParaRPr lang="en-US" sz="2800" smtClean="0">
              <a:ea typeface="ＭＳ Ｐゴシック" pitchFamily="34" charset="-128"/>
            </a:endParaRPr>
          </a:p>
          <a:p>
            <a:r>
              <a:rPr lang="en-US" sz="2800" smtClean="0">
                <a:ea typeface="ＭＳ Ｐゴシック" pitchFamily="34" charset="-128"/>
              </a:rPr>
              <a:t>Course with Museum Studies programs- how to talk about science, learn about pedagogy and design an activity</a:t>
            </a:r>
          </a:p>
          <a:p>
            <a:r>
              <a:rPr lang="en-US" sz="2800" smtClean="0">
                <a:ea typeface="ＭＳ Ｐゴシック" pitchFamily="34" charset="-128"/>
              </a:rPr>
              <a:t>Work with Teacher Education courses/Science Methods classes- have students teach some of your camps in the summer</a:t>
            </a:r>
          </a:p>
          <a:p>
            <a:r>
              <a:rPr lang="en-US" sz="2800" smtClean="0">
                <a:ea typeface="ＭＳ Ｐゴシック" pitchFamily="34" charset="-128"/>
              </a:rPr>
              <a:t>Host a Career Job Fair at your Institution- Have some of your partners or sponsors advertise jobs </a:t>
            </a:r>
          </a:p>
          <a:p>
            <a:endParaRPr lang="en-US" sz="2800" smtClean="0">
              <a:ea typeface="ＭＳ Ｐゴシック"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z="4800" smtClean="0">
                <a:ea typeface="ＭＳ Ｐゴシック" pitchFamily="34" charset="-128"/>
              </a:rPr>
              <a:t>Middle &amp; High School Age Notes</a:t>
            </a:r>
            <a:endParaRPr lang="en-US" sz="3600" smtClean="0">
              <a:ea typeface="ＭＳ Ｐゴシック" pitchFamily="34" charset="-128"/>
            </a:endParaRPr>
          </a:p>
        </p:txBody>
      </p:sp>
      <p:sp>
        <p:nvSpPr>
          <p:cNvPr id="24578" name="Content Placeholder 2"/>
          <p:cNvSpPr>
            <a:spLocks noGrp="1"/>
          </p:cNvSpPr>
          <p:nvPr>
            <p:ph idx="1"/>
          </p:nvPr>
        </p:nvSpPr>
        <p:spPr/>
        <p:txBody>
          <a:bodyPr/>
          <a:lstStyle/>
          <a:p>
            <a:r>
              <a:rPr lang="en-US" smtClean="0">
                <a:ea typeface="ＭＳ Ｐゴシック" pitchFamily="34" charset="-128"/>
              </a:rPr>
              <a:t>4 components that should be considered when designing a youth program.  </a:t>
            </a:r>
          </a:p>
          <a:p>
            <a:r>
              <a:rPr lang="en-US" smtClean="0">
                <a:ea typeface="ＭＳ Ｐゴシック" pitchFamily="34" charset="-128"/>
              </a:rPr>
              <a:t>The more components you can include the better chances at continued engagement.  The four components include...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1297</TotalTime>
  <Words>635</Words>
  <Application>Microsoft Office PowerPoint</Application>
  <PresentationFormat>On-screen Show (4:3)</PresentationFormat>
  <Paragraphs>65</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ＭＳ Ｐゴシック</vt:lpstr>
      <vt:lpstr>Calibri</vt:lpstr>
      <vt:lpstr>Office Theme</vt:lpstr>
      <vt:lpstr>Association of Science-Technology Centers Annual Conference October 18-October 21, 2014</vt:lpstr>
      <vt:lpstr>Session Host and Timekeeper</vt:lpstr>
      <vt:lpstr>Table host email addresses</vt:lpstr>
      <vt:lpstr> Engaging University Students Notes</vt:lpstr>
      <vt:lpstr>Engaging University Students Notes</vt:lpstr>
      <vt:lpstr>Engaging University Students Notes</vt:lpstr>
      <vt:lpstr> Engaging University Students Notes</vt:lpstr>
      <vt:lpstr> Engaging University Students Notes</vt:lpstr>
      <vt:lpstr>Middle &amp; High School Age Notes</vt:lpstr>
      <vt:lpstr>Middle &amp; High School Age Notes</vt:lpstr>
      <vt:lpstr>Middle &amp; High School Age Notes</vt:lpstr>
      <vt:lpstr>Middle &amp; High School Age Notes</vt:lpstr>
      <vt:lpstr>Middle &amp; High School Age Notes</vt:lpstr>
      <vt:lpstr>Middle &amp; High School Age Notes</vt:lpstr>
    </vt:vector>
  </TitlesOfParts>
  <Company>ASTC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of Science-Technology  Annual Conference October 31-November 1, 2009</dc:title>
  <dc:creator>Sheryl Thorpe</dc:creator>
  <cp:lastModifiedBy>GT</cp:lastModifiedBy>
  <cp:revision>128</cp:revision>
  <dcterms:created xsi:type="dcterms:W3CDTF">2009-02-02T20:35:43Z</dcterms:created>
  <dcterms:modified xsi:type="dcterms:W3CDTF">2014-11-18T15:23:28Z</dcterms:modified>
</cp:coreProperties>
</file>