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10"/>
  </p:notesMasterIdLst>
  <p:handoutMasterIdLst>
    <p:handoutMasterId r:id="rId11"/>
  </p:handoutMasterIdLst>
  <p:sldIdLst>
    <p:sldId id="257" r:id="rId2"/>
    <p:sldId id="256" r:id="rId3"/>
    <p:sldId id="258" r:id="rId4"/>
    <p:sldId id="259" r:id="rId5"/>
    <p:sldId id="260" r:id="rId6"/>
    <p:sldId id="261" r:id="rId7"/>
    <p:sldId id="262" r:id="rId8"/>
    <p:sldId id="263" r:id="rId9"/>
  </p:sldIdLst>
  <p:sldSz cx="9144000" cy="6858000" type="screen4x3"/>
  <p:notesSz cx="6883400" cy="92408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FECFF"/>
    <a:srgbClr val="B7FFFF"/>
    <a:srgbClr val="CCFFFF"/>
    <a:srgbClr val="CC0000"/>
    <a:srgbClr val="000000"/>
    <a:srgbClr val="FFFFFF"/>
    <a:srgbClr val="34BA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684" y="-8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913" cy="461963"/>
          </a:xfrm>
          <a:prstGeom prst="rect">
            <a:avLst/>
          </a:prstGeom>
          <a:noFill/>
          <a:ln w="9525">
            <a:noFill/>
            <a:miter lim="800000"/>
            <a:headEnd/>
            <a:tailEnd/>
          </a:ln>
          <a:effectLst/>
        </p:spPr>
        <p:txBody>
          <a:bodyPr vert="horz" wrap="square" lIns="92135" tIns="46067" rIns="92135" bIns="46067" numCol="1" anchor="t" anchorCtr="0" compatLnSpc="1">
            <a:prstTxWarp prst="textNoShape">
              <a:avLst/>
            </a:prstTxWarp>
          </a:bodyPr>
          <a:lstStyle>
            <a:lvl1pPr>
              <a:defRPr sz="1200">
                <a:cs typeface="+mn-cs"/>
              </a:defRPr>
            </a:lvl1pPr>
          </a:lstStyle>
          <a:p>
            <a:pPr>
              <a:defRPr/>
            </a:pPr>
            <a:endParaRPr lang="en-US"/>
          </a:p>
        </p:txBody>
      </p:sp>
      <p:sp>
        <p:nvSpPr>
          <p:cNvPr id="7171" name="Rectangle 3"/>
          <p:cNvSpPr>
            <a:spLocks noGrp="1" noChangeArrowheads="1"/>
          </p:cNvSpPr>
          <p:nvPr>
            <p:ph type="dt" sz="quarter" idx="1"/>
          </p:nvPr>
        </p:nvSpPr>
        <p:spPr bwMode="auto">
          <a:xfrm>
            <a:off x="3898900" y="0"/>
            <a:ext cx="2982913" cy="461963"/>
          </a:xfrm>
          <a:prstGeom prst="rect">
            <a:avLst/>
          </a:prstGeom>
          <a:noFill/>
          <a:ln w="9525">
            <a:noFill/>
            <a:miter lim="800000"/>
            <a:headEnd/>
            <a:tailEnd/>
          </a:ln>
          <a:effectLst/>
        </p:spPr>
        <p:txBody>
          <a:bodyPr vert="horz" wrap="square" lIns="92135" tIns="46067" rIns="92135" bIns="46067" numCol="1" anchor="t" anchorCtr="0" compatLnSpc="1">
            <a:prstTxWarp prst="textNoShape">
              <a:avLst/>
            </a:prstTxWarp>
          </a:bodyPr>
          <a:lstStyle>
            <a:lvl1pPr algn="r">
              <a:defRPr sz="1200">
                <a:cs typeface="+mn-cs"/>
              </a:defRPr>
            </a:lvl1pPr>
          </a:lstStyle>
          <a:p>
            <a:pPr>
              <a:defRPr/>
            </a:pPr>
            <a:endParaRPr lang="en-US"/>
          </a:p>
        </p:txBody>
      </p:sp>
      <p:sp>
        <p:nvSpPr>
          <p:cNvPr id="7172" name="Rectangle 4"/>
          <p:cNvSpPr>
            <a:spLocks noGrp="1" noChangeArrowheads="1"/>
          </p:cNvSpPr>
          <p:nvPr>
            <p:ph type="ftr" sz="quarter" idx="2"/>
          </p:nvPr>
        </p:nvSpPr>
        <p:spPr bwMode="auto">
          <a:xfrm>
            <a:off x="0" y="8777288"/>
            <a:ext cx="2982913" cy="461962"/>
          </a:xfrm>
          <a:prstGeom prst="rect">
            <a:avLst/>
          </a:prstGeom>
          <a:noFill/>
          <a:ln w="9525">
            <a:noFill/>
            <a:miter lim="800000"/>
            <a:headEnd/>
            <a:tailEnd/>
          </a:ln>
          <a:effectLst/>
        </p:spPr>
        <p:txBody>
          <a:bodyPr vert="horz" wrap="square" lIns="92135" tIns="46067" rIns="92135" bIns="46067" numCol="1" anchor="b" anchorCtr="0" compatLnSpc="1">
            <a:prstTxWarp prst="textNoShape">
              <a:avLst/>
            </a:prstTxWarp>
          </a:bodyPr>
          <a:lstStyle>
            <a:lvl1pPr>
              <a:defRPr sz="1200">
                <a:cs typeface="+mn-cs"/>
              </a:defRPr>
            </a:lvl1pPr>
          </a:lstStyle>
          <a:p>
            <a:pPr>
              <a:defRPr/>
            </a:pPr>
            <a:endParaRPr lang="en-US"/>
          </a:p>
        </p:txBody>
      </p:sp>
      <p:sp>
        <p:nvSpPr>
          <p:cNvPr id="7173" name="Rectangle 5"/>
          <p:cNvSpPr>
            <a:spLocks noGrp="1" noChangeArrowheads="1"/>
          </p:cNvSpPr>
          <p:nvPr>
            <p:ph type="sldNum" sz="quarter" idx="3"/>
          </p:nvPr>
        </p:nvSpPr>
        <p:spPr bwMode="auto">
          <a:xfrm>
            <a:off x="3898900" y="8777288"/>
            <a:ext cx="2982913" cy="461962"/>
          </a:xfrm>
          <a:prstGeom prst="rect">
            <a:avLst/>
          </a:prstGeom>
          <a:noFill/>
          <a:ln w="9525">
            <a:noFill/>
            <a:miter lim="800000"/>
            <a:headEnd/>
            <a:tailEnd/>
          </a:ln>
          <a:effectLst/>
        </p:spPr>
        <p:txBody>
          <a:bodyPr vert="horz" wrap="square" lIns="92135" tIns="46067" rIns="92135" bIns="46067" numCol="1" anchor="b" anchorCtr="0" compatLnSpc="1">
            <a:prstTxWarp prst="textNoShape">
              <a:avLst/>
            </a:prstTxWarp>
          </a:bodyPr>
          <a:lstStyle>
            <a:lvl1pPr algn="r">
              <a:defRPr sz="1200">
                <a:cs typeface="+mn-cs"/>
              </a:defRPr>
            </a:lvl1pPr>
          </a:lstStyle>
          <a:p>
            <a:pPr>
              <a:defRPr/>
            </a:pPr>
            <a:fld id="{7DCFB65E-2A8B-408A-A308-576BF696267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1963"/>
          </a:xfrm>
          <a:prstGeom prst="rect">
            <a:avLst/>
          </a:prstGeom>
        </p:spPr>
        <p:txBody>
          <a:bodyPr vert="horz" lIns="92135" tIns="46067" rIns="92135" bIns="46067"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98900" y="0"/>
            <a:ext cx="2982913" cy="461963"/>
          </a:xfrm>
          <a:prstGeom prst="rect">
            <a:avLst/>
          </a:prstGeom>
        </p:spPr>
        <p:txBody>
          <a:bodyPr vert="horz" lIns="92135" tIns="46067" rIns="92135" bIns="46067" rtlCol="0"/>
          <a:lstStyle>
            <a:lvl1pPr algn="r">
              <a:defRPr sz="1200">
                <a:cs typeface="+mn-cs"/>
              </a:defRPr>
            </a:lvl1pPr>
          </a:lstStyle>
          <a:p>
            <a:pPr>
              <a:defRPr/>
            </a:pPr>
            <a:fld id="{1EB3CCA0-5BD9-4844-8D0A-9415FD9B52F1}" type="datetimeFigureOut">
              <a:rPr lang="en-US"/>
              <a:pPr>
                <a:defRPr/>
              </a:pPr>
              <a:t>11/17/2014</a:t>
            </a:fld>
            <a:endParaRPr lang="en-US"/>
          </a:p>
        </p:txBody>
      </p:sp>
      <p:sp>
        <p:nvSpPr>
          <p:cNvPr id="4" name="Slide Image Placeholder 3"/>
          <p:cNvSpPr>
            <a:spLocks noGrp="1" noRot="1" noChangeAspect="1"/>
          </p:cNvSpPr>
          <p:nvPr>
            <p:ph type="sldImg" idx="2"/>
          </p:nvPr>
        </p:nvSpPr>
        <p:spPr>
          <a:xfrm>
            <a:off x="1133475" y="693738"/>
            <a:ext cx="4616450" cy="3463925"/>
          </a:xfrm>
          <a:prstGeom prst="rect">
            <a:avLst/>
          </a:prstGeom>
          <a:noFill/>
          <a:ln w="12700">
            <a:solidFill>
              <a:prstClr val="black"/>
            </a:solidFill>
          </a:ln>
        </p:spPr>
        <p:txBody>
          <a:bodyPr vert="horz" lIns="92135" tIns="46067" rIns="92135" bIns="46067" rtlCol="0" anchor="ctr"/>
          <a:lstStyle/>
          <a:p>
            <a:pPr lvl="0"/>
            <a:endParaRPr lang="en-US" noProof="0" smtClean="0"/>
          </a:p>
        </p:txBody>
      </p:sp>
      <p:sp>
        <p:nvSpPr>
          <p:cNvPr id="5" name="Notes Placeholder 4"/>
          <p:cNvSpPr>
            <a:spLocks noGrp="1"/>
          </p:cNvSpPr>
          <p:nvPr>
            <p:ph type="body" sz="quarter" idx="3"/>
          </p:nvPr>
        </p:nvSpPr>
        <p:spPr>
          <a:xfrm>
            <a:off x="688975" y="4389438"/>
            <a:ext cx="5505450" cy="4157662"/>
          </a:xfrm>
          <a:prstGeom prst="rect">
            <a:avLst/>
          </a:prstGeom>
        </p:spPr>
        <p:txBody>
          <a:bodyPr vert="horz" lIns="92135" tIns="46067" rIns="92135" bIns="4606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2982913" cy="461962"/>
          </a:xfrm>
          <a:prstGeom prst="rect">
            <a:avLst/>
          </a:prstGeom>
        </p:spPr>
        <p:txBody>
          <a:bodyPr vert="horz" lIns="92135" tIns="46067" rIns="92135" bIns="46067"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98900" y="8777288"/>
            <a:ext cx="2982913" cy="461962"/>
          </a:xfrm>
          <a:prstGeom prst="rect">
            <a:avLst/>
          </a:prstGeom>
        </p:spPr>
        <p:txBody>
          <a:bodyPr vert="horz" lIns="92135" tIns="46067" rIns="92135" bIns="46067" rtlCol="0" anchor="b"/>
          <a:lstStyle>
            <a:lvl1pPr algn="r">
              <a:defRPr sz="1200">
                <a:cs typeface="+mn-cs"/>
              </a:defRPr>
            </a:lvl1pPr>
          </a:lstStyle>
          <a:p>
            <a:pPr>
              <a:defRPr/>
            </a:pPr>
            <a:fld id="{BE0F1A9E-6504-406E-B18C-B91D5BD03B9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BFD6D50-96F2-47D7-BB75-D9C30DFE840F}"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A9A9BB5-96F9-4D68-8041-B6602E6A8F32}"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EAB739-23C8-41DC-8D0E-1BED593BFF96}" type="slidenum">
              <a:rPr lang="en-US" smtClean="0"/>
              <a:pPr>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9DBCF9D-4566-436F-80B3-E60E6B718DC2}" type="slidenum">
              <a:rPr lang="en-US" smtClean="0"/>
              <a:pPr>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159A301-C450-4437-90C7-DC456D4A6A71}" type="slidenum">
              <a:rPr lang="en-US" smtClean="0"/>
              <a:pPr>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A120C0-FEFF-4BD8-9DBC-247B1E1A71F5}" type="slidenum">
              <a:rPr lang="en-US" smtClean="0"/>
              <a:pPr>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44CC045-554D-459A-B52B-893CD1AA0FAF}" type="slidenum">
              <a:rPr lang="en-US" smtClean="0"/>
              <a:pPr>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3940E5B-A4C8-4295-901D-75D599F0C113}" type="slidenum">
              <a:rPr lang="en-US" smtClean="0"/>
              <a:pPr>
                <a:defRPr/>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8149DF-9C6E-47A8-A565-72ED1D8A1B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7B3184-D62B-47AF-A7A8-60289CA512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B9098F-8888-498C-9CDD-914F3FBA5A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A434E6-D2B7-40D9-9D04-9EC39016DC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C9B5D2-2D53-4099-B5C0-048AC4567C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892294-F6BF-4E87-A109-ED37BBB3B2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A820C3-58CB-41DF-9C3F-E90B6EA682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F307CB-34E2-48A5-B2DA-4BFF1C4BF1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5A7334-573C-4FAA-B78E-61434161C8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620AAB-CD0A-42D6-BE30-42B2E9513E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962514-4DFC-42F0-8C4F-4DA777927B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16D0CBB-4706-4E54-9EA8-F5BAAC358D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2051" name="Subtitle 6"/>
          <p:cNvSpPr>
            <a:spLocks noGrp="1"/>
          </p:cNvSpPr>
          <p:nvPr>
            <p:ph type="subTitle" idx="1"/>
          </p:nvPr>
        </p:nvSpPr>
        <p:spPr>
          <a:xfrm>
            <a:off x="609600" y="990600"/>
            <a:ext cx="8153400" cy="2895600"/>
          </a:xfrm>
        </p:spPr>
        <p:txBody>
          <a:bodyPr/>
          <a:lstStyle/>
          <a:p>
            <a:pPr eaLnBrk="1" hangingPunct="1"/>
            <a:endParaRPr lang="en-US" altLang="en-US" b="1" smtClean="0">
              <a:solidFill>
                <a:schemeClr val="tx1"/>
              </a:solidFill>
              <a:latin typeface="Arial" charset="0"/>
              <a:cs typeface="Arial" charset="0"/>
            </a:endParaRPr>
          </a:p>
          <a:p>
            <a:pPr eaLnBrk="1" hangingPunct="1"/>
            <a:r>
              <a:rPr lang="en-US" altLang="en-US" sz="4400" b="1" smtClean="0">
                <a:solidFill>
                  <a:srgbClr val="000000"/>
                </a:solidFill>
              </a:rPr>
              <a:t>How We Learned From </a:t>
            </a:r>
          </a:p>
          <a:p>
            <a:pPr eaLnBrk="1" hangingPunct="1"/>
            <a:r>
              <a:rPr lang="en-US" altLang="en-US" sz="4400" b="1" smtClean="0">
                <a:solidFill>
                  <a:srgbClr val="000000"/>
                </a:solidFill>
                <a:latin typeface="Arial" charset="0"/>
                <a:cs typeface="Arial" charset="0"/>
              </a:rPr>
              <a:t>Exhibit Concepts</a:t>
            </a:r>
          </a:p>
          <a:p>
            <a:pPr eaLnBrk="1" hangingPunct="1"/>
            <a:r>
              <a:rPr lang="en-US" altLang="en-US" sz="4400" b="1" smtClean="0">
                <a:solidFill>
                  <a:srgbClr val="000000"/>
                </a:solidFill>
                <a:latin typeface="Arial" charset="0"/>
                <a:cs typeface="Arial" charset="0"/>
              </a:rPr>
              <a:t>That</a:t>
            </a:r>
          </a:p>
          <a:p>
            <a:pPr eaLnBrk="1" hangingPunct="1"/>
            <a:r>
              <a:rPr lang="en-US" altLang="en-US" sz="4400" b="1" smtClean="0">
                <a:solidFill>
                  <a:srgbClr val="000000"/>
                </a:solidFill>
                <a:latin typeface="Arial" charset="0"/>
                <a:cs typeface="Arial" charset="0"/>
              </a:rPr>
              <a:t>SUCK!</a:t>
            </a:r>
            <a:endParaRPr lang="en-US" altLang="en-US" b="1" smtClean="0">
              <a:solidFill>
                <a:srgbClr val="000000"/>
              </a:solidFill>
              <a:latin typeface="Arial" charset="0"/>
              <a:cs typeface="Arial" charset="0"/>
            </a:endParaRPr>
          </a:p>
        </p:txBody>
      </p:sp>
      <p:pic>
        <p:nvPicPr>
          <p:cNvPr id="2052"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2053"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3075"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Dennis Bateman</a:t>
            </a:r>
          </a:p>
          <a:p>
            <a:pPr algn="l"/>
            <a:r>
              <a:rPr lang="en-US" sz="1800" b="1" smtClean="0">
                <a:solidFill>
                  <a:schemeClr val="tx1"/>
                </a:solidFill>
              </a:rPr>
              <a:t>Carnegie Science Center, Pittsburgh, PA </a:t>
            </a:r>
          </a:p>
        </p:txBody>
      </p:sp>
      <p:pic>
        <p:nvPicPr>
          <p:cNvPr id="3076"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3077"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3078" name="TextBox 1"/>
          <p:cNvSpPr txBox="1">
            <a:spLocks noChangeArrowheads="1"/>
          </p:cNvSpPr>
          <p:nvPr/>
        </p:nvSpPr>
        <p:spPr bwMode="auto">
          <a:xfrm>
            <a:off x="609600" y="1905000"/>
            <a:ext cx="3810000" cy="3894138"/>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pPr>
              <a:spcAft>
                <a:spcPts val="600"/>
              </a:spcAft>
            </a:pPr>
            <a:r>
              <a:rPr lang="en-US" sz="1200"/>
              <a:t>Too much content.</a:t>
            </a:r>
          </a:p>
          <a:p>
            <a:pPr>
              <a:spcAft>
                <a:spcPts val="600"/>
              </a:spcAft>
            </a:pPr>
            <a:r>
              <a:rPr lang="en-US" sz="1200"/>
              <a:t>Too much content written by an expert.</a:t>
            </a:r>
          </a:p>
          <a:p>
            <a:pPr>
              <a:spcAft>
                <a:spcPts val="600"/>
              </a:spcAft>
            </a:pPr>
            <a:r>
              <a:rPr lang="en-US" sz="1200"/>
              <a:t>Too many multi-media interactives.</a:t>
            </a:r>
          </a:p>
          <a:p>
            <a:pPr>
              <a:spcAft>
                <a:spcPts val="600"/>
              </a:spcAft>
            </a:pPr>
            <a:r>
              <a:rPr lang="en-US" sz="1200"/>
              <a:t>Too little mix of interactives that address a range of learning styles.</a:t>
            </a:r>
          </a:p>
          <a:p>
            <a:pPr>
              <a:spcAft>
                <a:spcPts val="600"/>
              </a:spcAft>
            </a:pPr>
            <a:r>
              <a:rPr lang="en-US" sz="1200"/>
              <a:t>Too much information instead of experience.</a:t>
            </a:r>
          </a:p>
          <a:p>
            <a:pPr>
              <a:spcAft>
                <a:spcPts val="600"/>
              </a:spcAft>
            </a:pPr>
            <a:r>
              <a:rPr lang="en-US" sz="1200"/>
              <a:t>No place to sit down.</a:t>
            </a:r>
          </a:p>
          <a:p>
            <a:pPr>
              <a:spcAft>
                <a:spcPts val="600"/>
              </a:spcAft>
            </a:pPr>
            <a:r>
              <a:rPr lang="en-US" sz="1200"/>
              <a:t>Too much delay between cause and effect.</a:t>
            </a:r>
          </a:p>
          <a:p>
            <a:pPr>
              <a:spcAft>
                <a:spcPts val="600"/>
              </a:spcAft>
            </a:pPr>
            <a:r>
              <a:rPr lang="en-US" sz="1200"/>
              <a:t>Too many people needed to make an interactive work (more than 1 is too many).</a:t>
            </a:r>
          </a:p>
          <a:p>
            <a:pPr>
              <a:spcAft>
                <a:spcPts val="600"/>
              </a:spcAft>
            </a:pPr>
            <a:r>
              <a:rPr lang="en-US" sz="1200"/>
              <a:t>Too much STEM, too little FUN.</a:t>
            </a:r>
          </a:p>
          <a:p>
            <a:pPr>
              <a:spcAft>
                <a:spcPts val="600"/>
              </a:spcAft>
            </a:pPr>
            <a:r>
              <a:rPr lang="en-US" sz="1200"/>
              <a:t>It killed someone.</a:t>
            </a:r>
          </a:p>
          <a:p>
            <a:pPr>
              <a:spcAft>
                <a:spcPts val="600"/>
              </a:spcAft>
            </a:pPr>
            <a:r>
              <a:rPr lang="en-US" sz="1200"/>
              <a:t> </a:t>
            </a:r>
          </a:p>
          <a:p>
            <a:r>
              <a:rPr lang="en-US" sz="1200"/>
              <a:t> </a:t>
            </a:r>
          </a:p>
        </p:txBody>
      </p:sp>
      <p:sp>
        <p:nvSpPr>
          <p:cNvPr id="3079" name="TextBox 6"/>
          <p:cNvSpPr txBox="1">
            <a:spLocks noChangeArrowheads="1"/>
          </p:cNvSpPr>
          <p:nvPr/>
        </p:nvSpPr>
        <p:spPr bwMode="auto">
          <a:xfrm>
            <a:off x="4648200" y="1905000"/>
            <a:ext cx="3962400" cy="2308225"/>
          </a:xfrm>
          <a:prstGeom prst="rect">
            <a:avLst/>
          </a:prstGeom>
          <a:noFill/>
          <a:ln w="9525">
            <a:noFill/>
            <a:miter lim="800000"/>
            <a:headEnd/>
            <a:tailEnd/>
          </a:ln>
        </p:spPr>
        <p:txBody>
          <a:bodyPr>
            <a:spAutoFit/>
          </a:bodyPr>
          <a:lstStyle/>
          <a:p>
            <a:r>
              <a:rPr lang="en-US" sz="1200" b="1"/>
              <a:t>Ten Things That Make An Exhibit Concept Succeed</a:t>
            </a:r>
            <a:endParaRPr lang="en-US" sz="1200"/>
          </a:p>
          <a:p>
            <a:r>
              <a:rPr lang="en-US" sz="1200" b="1"/>
              <a:t> </a:t>
            </a:r>
            <a:endParaRPr lang="en-US" sz="1200"/>
          </a:p>
          <a:p>
            <a:r>
              <a:rPr lang="en-US" sz="1200"/>
              <a:t>A non-sucking exhibit:</a:t>
            </a:r>
          </a:p>
          <a:p>
            <a:r>
              <a:rPr lang="en-US" sz="1200"/>
              <a:t> </a:t>
            </a:r>
          </a:p>
          <a:p>
            <a:r>
              <a:rPr lang="en-US" sz="1200"/>
              <a:t>I saw it across the gallery, was attracted to it, pushed/pulled/cranked something, saw an immediate reaction, smiled, tried it again - or, ideally, tried something slightly different, saw the reaction, and learned something. Then I called someone else over to see it. The End.</a:t>
            </a:r>
          </a:p>
          <a:p>
            <a:r>
              <a:rPr lang="en-US" sz="1200"/>
              <a:t> </a:t>
            </a:r>
          </a:p>
          <a:p>
            <a:r>
              <a:rPr lang="en-US" sz="1200"/>
              <a:t>- Dennis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4099"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Vicki Coats</a:t>
            </a:r>
          </a:p>
          <a:p>
            <a:pPr algn="l"/>
            <a:r>
              <a:rPr lang="en-US" sz="1800" b="1" smtClean="0">
                <a:solidFill>
                  <a:schemeClr val="tx1"/>
                </a:solidFill>
              </a:rPr>
              <a:t>Oregon Museum of Science and Industry, Portland, OR</a:t>
            </a:r>
          </a:p>
        </p:txBody>
      </p:sp>
      <p:pic>
        <p:nvPicPr>
          <p:cNvPr id="4100"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4101"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4102" name="TextBox 1"/>
          <p:cNvSpPr txBox="1">
            <a:spLocks noChangeArrowheads="1"/>
          </p:cNvSpPr>
          <p:nvPr/>
        </p:nvSpPr>
        <p:spPr bwMode="auto">
          <a:xfrm>
            <a:off x="609600" y="1905000"/>
            <a:ext cx="3810000" cy="3970338"/>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pPr>
              <a:spcAft>
                <a:spcPts val="600"/>
              </a:spcAft>
            </a:pPr>
            <a:r>
              <a:rPr lang="en-US" sz="1200"/>
              <a:t>Don’t attract  or hold visitors</a:t>
            </a:r>
          </a:p>
          <a:p>
            <a:pPr>
              <a:spcAft>
                <a:spcPts val="600"/>
              </a:spcAft>
            </a:pPr>
            <a:r>
              <a:rPr lang="en-US" sz="1200"/>
              <a:t>Are not intuitive to operate.</a:t>
            </a:r>
          </a:p>
          <a:p>
            <a:pPr>
              <a:spcAft>
                <a:spcPts val="600"/>
              </a:spcAft>
            </a:pPr>
            <a:r>
              <a:rPr lang="en-US" sz="1200"/>
              <a:t>Have too many steps to payoff.</a:t>
            </a:r>
          </a:p>
          <a:p>
            <a:pPr>
              <a:spcAft>
                <a:spcPts val="600"/>
              </a:spcAft>
            </a:pPr>
            <a:r>
              <a:rPr lang="en-US" sz="1200"/>
              <a:t>Have TMI (text, choice, ideas, messages).</a:t>
            </a:r>
          </a:p>
          <a:p>
            <a:pPr>
              <a:spcAft>
                <a:spcPts val="600"/>
              </a:spcAft>
            </a:pPr>
            <a:r>
              <a:rPr lang="en-US" sz="1200"/>
              <a:t>Are not fun.</a:t>
            </a:r>
          </a:p>
          <a:p>
            <a:pPr>
              <a:spcAft>
                <a:spcPts val="600"/>
              </a:spcAft>
            </a:pPr>
            <a:r>
              <a:rPr lang="en-US" sz="1200"/>
              <a:t>Are not physically accessible to users (too high, too low, too heavy, hard to use).</a:t>
            </a:r>
          </a:p>
          <a:p>
            <a:pPr>
              <a:spcAft>
                <a:spcPts val="600"/>
              </a:spcAft>
            </a:pPr>
            <a:r>
              <a:rPr lang="en-US" sz="1200"/>
              <a:t>Are not relevant to the user.</a:t>
            </a:r>
          </a:p>
          <a:p>
            <a:pPr>
              <a:spcAft>
                <a:spcPts val="600"/>
              </a:spcAft>
            </a:pPr>
            <a:r>
              <a:rPr lang="en-US" sz="1200"/>
              <a:t>Are always broken.</a:t>
            </a:r>
          </a:p>
          <a:p>
            <a:pPr>
              <a:spcAft>
                <a:spcPts val="600"/>
              </a:spcAft>
            </a:pPr>
            <a:r>
              <a:rPr lang="en-US" sz="1200"/>
              <a:t>Are not safe.</a:t>
            </a:r>
          </a:p>
          <a:p>
            <a:pPr>
              <a:spcAft>
                <a:spcPts val="600"/>
              </a:spcAft>
            </a:pPr>
            <a:r>
              <a:rPr lang="en-US" sz="1200"/>
              <a:t>Can’t engage multiple users.</a:t>
            </a:r>
          </a:p>
          <a:p>
            <a:pPr>
              <a:spcAft>
                <a:spcPts val="600"/>
              </a:spcAft>
            </a:pPr>
            <a:endParaRPr lang="en-US" sz="1200"/>
          </a:p>
          <a:p>
            <a:pPr>
              <a:spcAft>
                <a:spcPts val="600"/>
              </a:spcAft>
            </a:pPr>
            <a:r>
              <a:rPr lang="en-US" sz="1200"/>
              <a:t> </a:t>
            </a:r>
          </a:p>
          <a:p>
            <a:r>
              <a:rPr lang="en-US" sz="1200"/>
              <a:t> </a:t>
            </a:r>
          </a:p>
        </p:txBody>
      </p:sp>
      <p:sp>
        <p:nvSpPr>
          <p:cNvPr id="4103" name="TextBox 6"/>
          <p:cNvSpPr txBox="1">
            <a:spLocks noChangeArrowheads="1"/>
          </p:cNvSpPr>
          <p:nvPr/>
        </p:nvSpPr>
        <p:spPr bwMode="auto">
          <a:xfrm>
            <a:off x="4648200" y="1905000"/>
            <a:ext cx="3962400" cy="3000375"/>
          </a:xfrm>
          <a:prstGeom prst="rect">
            <a:avLst/>
          </a:prstGeom>
          <a:noFill/>
          <a:ln w="9525">
            <a:noFill/>
            <a:miter lim="800000"/>
            <a:headEnd/>
            <a:tailEnd/>
          </a:ln>
        </p:spPr>
        <p:txBody>
          <a:bodyPr>
            <a:spAutoFit/>
          </a:bodyPr>
          <a:lstStyle/>
          <a:p>
            <a:r>
              <a:rPr lang="en-US" sz="1200" b="1"/>
              <a:t>Ten Things That Make An Exhibit Concept Succeed</a:t>
            </a:r>
            <a:endParaRPr lang="en-US" sz="1200"/>
          </a:p>
          <a:p>
            <a:r>
              <a:rPr lang="en-US" sz="1200" b="1"/>
              <a:t> </a:t>
            </a:r>
            <a:endParaRPr lang="en-US" sz="1200"/>
          </a:p>
          <a:p>
            <a:pPr>
              <a:spcAft>
                <a:spcPts val="600"/>
              </a:spcAft>
            </a:pPr>
            <a:r>
              <a:rPr lang="en-US" sz="1200"/>
              <a:t>Attract and hold visitors.</a:t>
            </a:r>
          </a:p>
          <a:p>
            <a:pPr>
              <a:spcAft>
                <a:spcPts val="600"/>
              </a:spcAft>
            </a:pPr>
            <a:r>
              <a:rPr lang="en-US" sz="1200"/>
              <a:t>Are intuitive to operate.</a:t>
            </a:r>
          </a:p>
          <a:p>
            <a:pPr>
              <a:spcAft>
                <a:spcPts val="600"/>
              </a:spcAft>
            </a:pPr>
            <a:r>
              <a:rPr lang="en-US" sz="1200"/>
              <a:t>Have an attainable payoff.</a:t>
            </a:r>
          </a:p>
          <a:p>
            <a:pPr>
              <a:spcAft>
                <a:spcPts val="600"/>
              </a:spcAft>
            </a:pPr>
            <a:r>
              <a:rPr lang="en-US" sz="1200"/>
              <a:t>Have clear concise information.</a:t>
            </a:r>
          </a:p>
          <a:p>
            <a:pPr>
              <a:spcAft>
                <a:spcPts val="600"/>
              </a:spcAft>
            </a:pPr>
            <a:r>
              <a:rPr lang="en-US" sz="1200"/>
              <a:t>Are fun.</a:t>
            </a:r>
          </a:p>
          <a:p>
            <a:pPr>
              <a:spcAft>
                <a:spcPts val="600"/>
              </a:spcAft>
            </a:pPr>
            <a:r>
              <a:rPr lang="en-US" sz="1200"/>
              <a:t>Are relevant.</a:t>
            </a:r>
          </a:p>
          <a:p>
            <a:pPr>
              <a:spcAft>
                <a:spcPts val="600"/>
              </a:spcAft>
            </a:pPr>
            <a:r>
              <a:rPr lang="en-US" sz="1200"/>
              <a:t>Are physically accessible/easy to operate.</a:t>
            </a:r>
          </a:p>
          <a:p>
            <a:pPr>
              <a:spcAft>
                <a:spcPts val="600"/>
              </a:spcAft>
            </a:pPr>
            <a:r>
              <a:rPr lang="en-US" sz="1200"/>
              <a:t>Are not easily broken.</a:t>
            </a:r>
          </a:p>
          <a:p>
            <a:pPr>
              <a:spcAft>
                <a:spcPts val="600"/>
              </a:spcAft>
            </a:pPr>
            <a:r>
              <a:rPr lang="en-US" sz="1200"/>
              <a:t>Are safe.</a:t>
            </a:r>
          </a:p>
          <a:p>
            <a:pPr>
              <a:spcAft>
                <a:spcPts val="600"/>
              </a:spcAft>
            </a:pPr>
            <a:r>
              <a:rPr lang="en-US" sz="1200"/>
              <a:t>Can engage multiple users.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5123"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Chad Gehring</a:t>
            </a:r>
          </a:p>
          <a:p>
            <a:pPr algn="l"/>
            <a:r>
              <a:rPr lang="en-US" sz="1800" b="1" smtClean="0">
                <a:solidFill>
                  <a:schemeClr val="tx1"/>
                </a:solidFill>
              </a:rPr>
              <a:t>Children’s Museum of Houston, Houston, TX</a:t>
            </a:r>
          </a:p>
        </p:txBody>
      </p:sp>
      <p:pic>
        <p:nvPicPr>
          <p:cNvPr id="5124"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5125"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5126" name="TextBox 1"/>
          <p:cNvSpPr txBox="1">
            <a:spLocks noChangeArrowheads="1"/>
          </p:cNvSpPr>
          <p:nvPr/>
        </p:nvSpPr>
        <p:spPr bwMode="auto">
          <a:xfrm>
            <a:off x="609600" y="1905000"/>
            <a:ext cx="3810000" cy="3632200"/>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pPr>
              <a:spcAft>
                <a:spcPts val="600"/>
              </a:spcAft>
            </a:pPr>
            <a:r>
              <a:rPr lang="en-US" sz="1200"/>
              <a:t>Poor design / build - always broken</a:t>
            </a:r>
          </a:p>
          <a:p>
            <a:pPr>
              <a:spcAft>
                <a:spcPts val="600"/>
              </a:spcAft>
            </a:pPr>
            <a:r>
              <a:rPr lang="en-US" sz="1200"/>
              <a:t>Concept is too complex</a:t>
            </a:r>
          </a:p>
          <a:p>
            <a:pPr>
              <a:spcAft>
                <a:spcPts val="600"/>
              </a:spcAft>
            </a:pPr>
            <a:r>
              <a:rPr lang="en-US" sz="1200"/>
              <a:t>Concept is too simple or common</a:t>
            </a:r>
          </a:p>
          <a:p>
            <a:pPr>
              <a:spcAft>
                <a:spcPts val="600"/>
              </a:spcAft>
            </a:pPr>
            <a:r>
              <a:rPr lang="en-US" sz="1200"/>
              <a:t>Content is weak</a:t>
            </a:r>
          </a:p>
          <a:p>
            <a:pPr>
              <a:spcAft>
                <a:spcPts val="600"/>
              </a:spcAft>
            </a:pPr>
            <a:r>
              <a:rPr lang="en-US" sz="1200"/>
              <a:t>Too much signage / instructions</a:t>
            </a:r>
          </a:p>
          <a:p>
            <a:pPr>
              <a:spcAft>
                <a:spcPts val="600"/>
              </a:spcAft>
            </a:pPr>
            <a:r>
              <a:rPr lang="en-US" sz="1200"/>
              <a:t>Too few instructions</a:t>
            </a:r>
          </a:p>
          <a:p>
            <a:pPr>
              <a:spcAft>
                <a:spcPts val="600"/>
              </a:spcAft>
            </a:pPr>
            <a:r>
              <a:rPr lang="en-US" sz="1200"/>
              <a:t>Poor design layout - counterintuitive</a:t>
            </a:r>
          </a:p>
          <a:p>
            <a:pPr>
              <a:spcAft>
                <a:spcPts val="600"/>
              </a:spcAft>
            </a:pPr>
            <a:r>
              <a:rPr lang="en-US" sz="1200"/>
              <a:t>Not age appropriate</a:t>
            </a:r>
          </a:p>
          <a:p>
            <a:pPr>
              <a:spcAft>
                <a:spcPts val="600"/>
              </a:spcAft>
            </a:pPr>
            <a:r>
              <a:rPr lang="en-US" sz="1200"/>
              <a:t>Reliance on too many pieces</a:t>
            </a:r>
          </a:p>
          <a:p>
            <a:pPr>
              <a:spcAft>
                <a:spcPts val="600"/>
              </a:spcAft>
            </a:pPr>
            <a:r>
              <a:rPr lang="en-US" sz="1200"/>
              <a:t>Dangerous</a:t>
            </a:r>
          </a:p>
          <a:p>
            <a:endParaRPr lang="en-US" sz="1200"/>
          </a:p>
          <a:p>
            <a:r>
              <a:rPr lang="en-US" sz="1200"/>
              <a:t> </a:t>
            </a:r>
          </a:p>
          <a:p>
            <a:r>
              <a:rPr lang="en-US" sz="1200"/>
              <a:t> </a:t>
            </a:r>
          </a:p>
        </p:txBody>
      </p:sp>
      <p:sp>
        <p:nvSpPr>
          <p:cNvPr id="5127" name="TextBox 6"/>
          <p:cNvSpPr txBox="1">
            <a:spLocks noChangeArrowheads="1"/>
          </p:cNvSpPr>
          <p:nvPr/>
        </p:nvSpPr>
        <p:spPr bwMode="auto">
          <a:xfrm>
            <a:off x="4648200" y="1905000"/>
            <a:ext cx="3962400" cy="3000375"/>
          </a:xfrm>
          <a:prstGeom prst="rect">
            <a:avLst/>
          </a:prstGeom>
          <a:noFill/>
          <a:ln w="9525">
            <a:noFill/>
            <a:miter lim="800000"/>
            <a:headEnd/>
            <a:tailEnd/>
          </a:ln>
        </p:spPr>
        <p:txBody>
          <a:bodyPr>
            <a:spAutoFit/>
          </a:bodyPr>
          <a:lstStyle/>
          <a:p>
            <a:r>
              <a:rPr lang="en-US" sz="1200" b="1"/>
              <a:t>Ten Things That Make An Exhibit Concept Succeed</a:t>
            </a:r>
            <a:endParaRPr lang="en-US" sz="1200"/>
          </a:p>
          <a:p>
            <a:r>
              <a:rPr lang="en-US" sz="1200" b="1"/>
              <a:t> </a:t>
            </a:r>
            <a:endParaRPr lang="en-US" sz="1200"/>
          </a:p>
          <a:p>
            <a:pPr>
              <a:spcAft>
                <a:spcPts val="600"/>
              </a:spcAft>
            </a:pPr>
            <a:r>
              <a:rPr lang="en-US" sz="1200"/>
              <a:t>Robust design / build</a:t>
            </a:r>
          </a:p>
          <a:p>
            <a:pPr>
              <a:spcAft>
                <a:spcPts val="600"/>
              </a:spcAft>
            </a:pPr>
            <a:r>
              <a:rPr lang="en-US" sz="1200"/>
              <a:t>Intuitive deaign</a:t>
            </a:r>
          </a:p>
          <a:p>
            <a:pPr>
              <a:spcAft>
                <a:spcPts val="600"/>
              </a:spcAft>
            </a:pPr>
            <a:r>
              <a:rPr lang="en-US" sz="1200"/>
              <a:t>Clear, concise instructions</a:t>
            </a:r>
          </a:p>
          <a:p>
            <a:pPr>
              <a:spcAft>
                <a:spcPts val="600"/>
              </a:spcAft>
            </a:pPr>
            <a:r>
              <a:rPr lang="en-US" sz="1200"/>
              <a:t>Age appropriate</a:t>
            </a:r>
          </a:p>
          <a:p>
            <a:pPr>
              <a:spcAft>
                <a:spcPts val="600"/>
              </a:spcAft>
            </a:pPr>
            <a:r>
              <a:rPr lang="en-US" sz="1200"/>
              <a:t>Safe</a:t>
            </a:r>
          </a:p>
          <a:p>
            <a:pPr>
              <a:spcAft>
                <a:spcPts val="600"/>
              </a:spcAft>
            </a:pPr>
            <a:r>
              <a:rPr lang="en-US" sz="1200"/>
              <a:t>Exciting outcome (wow! moment)</a:t>
            </a:r>
          </a:p>
          <a:p>
            <a:pPr>
              <a:spcAft>
                <a:spcPts val="600"/>
              </a:spcAft>
            </a:pPr>
            <a:r>
              <a:rPr lang="en-US" sz="1200"/>
              <a:t>Repeat usability</a:t>
            </a:r>
          </a:p>
          <a:p>
            <a:pPr>
              <a:spcAft>
                <a:spcPts val="600"/>
              </a:spcAft>
            </a:pPr>
            <a:r>
              <a:rPr lang="en-US" sz="1200"/>
              <a:t>Interesting content</a:t>
            </a:r>
          </a:p>
          <a:p>
            <a:pPr>
              <a:spcAft>
                <a:spcPts val="600"/>
              </a:spcAft>
            </a:pPr>
            <a:r>
              <a:rPr lang="en-US" sz="1200"/>
              <a:t>Family / parent, child interaction</a:t>
            </a:r>
          </a:p>
          <a:p>
            <a:pPr>
              <a:spcAft>
                <a:spcPts val="600"/>
              </a:spcAft>
            </a:pPr>
            <a:r>
              <a:rPr lang="en-US" sz="1200"/>
              <a:t>Encourages post museum conversation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6147"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Polly McKenna-Cress (unable to present at conference)</a:t>
            </a:r>
          </a:p>
          <a:p>
            <a:pPr algn="l"/>
            <a:r>
              <a:rPr lang="en-US" sz="1800" b="1" smtClean="0">
                <a:solidFill>
                  <a:schemeClr val="tx1"/>
                </a:solidFill>
              </a:rPr>
              <a:t>University of the Arts, Philadelphia PA</a:t>
            </a:r>
          </a:p>
          <a:p>
            <a:pPr algn="l"/>
            <a:endParaRPr lang="en-US" sz="1800" b="1" smtClean="0">
              <a:solidFill>
                <a:schemeClr val="tx1"/>
              </a:solidFill>
            </a:endParaRPr>
          </a:p>
        </p:txBody>
      </p:sp>
      <p:pic>
        <p:nvPicPr>
          <p:cNvPr id="6148"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6149"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6150" name="TextBox 1"/>
          <p:cNvSpPr txBox="1">
            <a:spLocks noChangeArrowheads="1"/>
          </p:cNvSpPr>
          <p:nvPr/>
        </p:nvSpPr>
        <p:spPr bwMode="auto">
          <a:xfrm>
            <a:off x="609600" y="1905000"/>
            <a:ext cx="7772400" cy="3816350"/>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pPr>
              <a:spcAft>
                <a:spcPts val="600"/>
              </a:spcAft>
            </a:pPr>
            <a:r>
              <a:rPr lang="en-US" sz="1200"/>
              <a:t>Wanting to tell the audience how much we know, not what might interest them.</a:t>
            </a:r>
          </a:p>
          <a:p>
            <a:pPr>
              <a:spcAft>
                <a:spcPts val="600"/>
              </a:spcAft>
            </a:pPr>
            <a:r>
              <a:rPr lang="en-US" sz="1200"/>
              <a:t>Telling the audience what they should think! Not letting them decide from what is on offer.</a:t>
            </a:r>
          </a:p>
          <a:p>
            <a:pPr>
              <a:spcAft>
                <a:spcPts val="600"/>
              </a:spcAft>
            </a:pPr>
            <a:r>
              <a:rPr lang="en-US" sz="1200"/>
              <a:t>No directions where people need them, too many (officious) directions when they don't want them.</a:t>
            </a:r>
          </a:p>
          <a:p>
            <a:pPr>
              <a:spcAft>
                <a:spcPts val="600"/>
              </a:spcAft>
            </a:pPr>
            <a:r>
              <a:rPr lang="en-US" sz="1200"/>
              <a:t>Too many answers, not enough questions.</a:t>
            </a:r>
          </a:p>
          <a:p>
            <a:pPr>
              <a:spcAft>
                <a:spcPts val="600"/>
              </a:spcAft>
            </a:pPr>
            <a:r>
              <a:rPr lang="en-US" sz="1200"/>
              <a:t>There is no content that promotes discussion between people.</a:t>
            </a:r>
          </a:p>
          <a:p>
            <a:pPr>
              <a:spcAft>
                <a:spcPts val="600"/>
              </a:spcAft>
            </a:pPr>
            <a:r>
              <a:rPr lang="en-US" sz="1200"/>
              <a:t>No testing, prototyping, evaluation done.</a:t>
            </a:r>
          </a:p>
          <a:p>
            <a:pPr>
              <a:spcAft>
                <a:spcPts val="600"/>
              </a:spcAft>
            </a:pPr>
            <a:r>
              <a:rPr lang="en-US" sz="1200"/>
              <a:t>No real artifacts, facts or evidence to support ideas in an observational way.</a:t>
            </a:r>
          </a:p>
          <a:p>
            <a:pPr>
              <a:spcAft>
                <a:spcPts val="600"/>
              </a:spcAft>
            </a:pPr>
            <a:r>
              <a:rPr lang="en-US" sz="1200"/>
              <a:t>Too many single user interactives, open it up for others to get involved too.</a:t>
            </a:r>
          </a:p>
          <a:p>
            <a:pPr>
              <a:spcAft>
                <a:spcPts val="600"/>
              </a:spcAft>
            </a:pPr>
            <a:r>
              <a:rPr lang="en-US" sz="1200"/>
              <a:t>Too much of one type of experience, all open-ended will exhaust, too much gross motor will distract, too much focused will bore, etc.</a:t>
            </a:r>
          </a:p>
          <a:p>
            <a:pPr>
              <a:spcAft>
                <a:spcPts val="600"/>
              </a:spcAft>
            </a:pPr>
            <a:r>
              <a:rPr lang="en-US" sz="1200"/>
              <a:t>No place to sit down!</a:t>
            </a:r>
          </a:p>
          <a:p>
            <a:endParaRPr lang="en-US" sz="1200"/>
          </a:p>
          <a:p>
            <a:r>
              <a:rPr lang="en-US" sz="1200"/>
              <a:t> </a:t>
            </a:r>
          </a:p>
          <a:p>
            <a:r>
              <a:rPr lang="en-US" sz="120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7171"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Roger Topp</a:t>
            </a:r>
          </a:p>
          <a:p>
            <a:pPr algn="l"/>
            <a:r>
              <a:rPr lang="en-US" sz="1800" b="1" smtClean="0">
                <a:solidFill>
                  <a:schemeClr val="tx1"/>
                </a:solidFill>
              </a:rPr>
              <a:t>University of Alaska Museum of the North, Fairbanks, AK</a:t>
            </a:r>
          </a:p>
        </p:txBody>
      </p:sp>
      <p:pic>
        <p:nvPicPr>
          <p:cNvPr id="7172"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7173"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7174" name="TextBox 1"/>
          <p:cNvSpPr txBox="1">
            <a:spLocks noChangeArrowheads="1"/>
          </p:cNvSpPr>
          <p:nvPr/>
        </p:nvSpPr>
        <p:spPr bwMode="auto">
          <a:xfrm>
            <a:off x="609600" y="1905000"/>
            <a:ext cx="3810000" cy="4524375"/>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r>
              <a:rPr lang="en-US" sz="1200"/>
              <a:t>Those that will require constant maintenance and cleanup.</a:t>
            </a:r>
          </a:p>
          <a:p>
            <a:r>
              <a:rPr lang="en-US" sz="1200"/>
              <a:t>Those that will annoy staff.</a:t>
            </a:r>
          </a:p>
          <a:p>
            <a:r>
              <a:rPr lang="en-US" sz="1200"/>
              <a:t>Those where the staff feels no compulsion to enter/ revisit.</a:t>
            </a:r>
          </a:p>
          <a:p>
            <a:r>
              <a:rPr lang="en-US" sz="1200"/>
              <a:t>Those that have no future after installation as a whole or in pieces.</a:t>
            </a:r>
          </a:p>
          <a:p>
            <a:r>
              <a:rPr lang="en-US" sz="1200"/>
              <a:t>Those that rely on big ticket technical risks/innovations.</a:t>
            </a:r>
          </a:p>
          <a:p>
            <a:r>
              <a:rPr lang="en-US" sz="1200"/>
              <a:t>Those that will fail to create a sense of environment because the design does not match the floor plan.</a:t>
            </a:r>
          </a:p>
          <a:p>
            <a:r>
              <a:rPr lang="en-US" sz="1200"/>
              <a:t>Those that feel like copies of other exhibits from the same museum or different museums along the corridor.</a:t>
            </a:r>
          </a:p>
          <a:p>
            <a:r>
              <a:rPr lang="en-US" sz="1200"/>
              <a:t>Those that do not consult with in-house or affiliated experts.</a:t>
            </a:r>
          </a:p>
          <a:p>
            <a:r>
              <a:rPr lang="en-US" sz="1200"/>
              <a:t>Those that fail to capitalize on current or recurring events.</a:t>
            </a:r>
          </a:p>
          <a:p>
            <a:r>
              <a:rPr lang="en-US" sz="1200"/>
              <a:t>Those with disjointed content, design, and fabrication components.</a:t>
            </a:r>
          </a:p>
          <a:p>
            <a:r>
              <a:rPr lang="en-US" sz="1200"/>
              <a:t> </a:t>
            </a:r>
          </a:p>
          <a:p>
            <a:r>
              <a:rPr lang="en-US" sz="1200"/>
              <a:t> </a:t>
            </a:r>
          </a:p>
        </p:txBody>
      </p:sp>
      <p:sp>
        <p:nvSpPr>
          <p:cNvPr id="7175" name="TextBox 6"/>
          <p:cNvSpPr txBox="1">
            <a:spLocks noChangeArrowheads="1"/>
          </p:cNvSpPr>
          <p:nvPr/>
        </p:nvSpPr>
        <p:spPr bwMode="auto">
          <a:xfrm>
            <a:off x="4419600" y="1905000"/>
            <a:ext cx="4343400" cy="4200525"/>
          </a:xfrm>
          <a:prstGeom prst="rect">
            <a:avLst/>
          </a:prstGeom>
          <a:noFill/>
          <a:ln w="9525">
            <a:noFill/>
            <a:miter lim="800000"/>
            <a:headEnd/>
            <a:tailEnd/>
          </a:ln>
        </p:spPr>
        <p:txBody>
          <a:bodyPr>
            <a:spAutoFit/>
          </a:bodyPr>
          <a:lstStyle/>
          <a:p>
            <a:r>
              <a:rPr lang="en-US" sz="1200" b="1"/>
              <a:t>Ten Things That Make An Exhibit Concept Succeed</a:t>
            </a:r>
            <a:endParaRPr lang="en-US" sz="1200"/>
          </a:p>
          <a:p>
            <a:r>
              <a:rPr lang="en-US" sz="1200" b="1"/>
              <a:t> </a:t>
            </a:r>
            <a:endParaRPr lang="en-US" sz="1200"/>
          </a:p>
          <a:p>
            <a:pPr>
              <a:spcAft>
                <a:spcPts val="600"/>
              </a:spcAft>
            </a:pPr>
            <a:r>
              <a:rPr lang="en-US" sz="1100"/>
              <a:t>Those that will give the visitor services staff an easy start-up, shut-down, and daily maintenance.</a:t>
            </a:r>
          </a:p>
          <a:p>
            <a:pPr>
              <a:spcAft>
                <a:spcPts val="600"/>
              </a:spcAft>
            </a:pPr>
            <a:r>
              <a:rPr lang="en-US" sz="1100"/>
              <a:t>Those that will generate excitement amongst the staff, especially those in contact with visitors.</a:t>
            </a:r>
          </a:p>
          <a:p>
            <a:pPr>
              <a:spcAft>
                <a:spcPts val="600"/>
              </a:spcAft>
            </a:pPr>
            <a:r>
              <a:rPr lang="en-US" sz="1100"/>
              <a:t>Those that will allow for creative education program development during design and after installation.</a:t>
            </a:r>
          </a:p>
          <a:p>
            <a:pPr>
              <a:spcAft>
                <a:spcPts val="600"/>
              </a:spcAft>
            </a:pPr>
            <a:r>
              <a:rPr lang="en-US" sz="1100"/>
              <a:t>Those that will drive visitor discussion within the gallery and afterwards.</a:t>
            </a:r>
          </a:p>
          <a:p>
            <a:pPr>
              <a:spcAft>
                <a:spcPts val="600"/>
              </a:spcAft>
            </a:pPr>
            <a:r>
              <a:rPr lang="en-US" sz="1100"/>
              <a:t>Those that will encourage other collections departments to help develop exhibits.</a:t>
            </a:r>
          </a:p>
          <a:p>
            <a:pPr>
              <a:spcAft>
                <a:spcPts val="600"/>
              </a:spcAft>
            </a:pPr>
            <a:r>
              <a:rPr lang="en-US" sz="1100"/>
              <a:t>Those that will build partnerships between university units.</a:t>
            </a:r>
          </a:p>
          <a:p>
            <a:pPr>
              <a:spcAft>
                <a:spcPts val="600"/>
              </a:spcAft>
            </a:pPr>
            <a:r>
              <a:rPr lang="en-US" sz="1100"/>
              <a:t>Those that will challenge the development team to break new creative and technical ground.</a:t>
            </a:r>
          </a:p>
          <a:p>
            <a:pPr>
              <a:spcAft>
                <a:spcPts val="600"/>
              </a:spcAft>
            </a:pPr>
            <a:r>
              <a:rPr lang="en-US" sz="1100"/>
              <a:t>Those that will lead to academic publication or lead to new research directions.</a:t>
            </a:r>
          </a:p>
          <a:p>
            <a:pPr>
              <a:spcAft>
                <a:spcPts val="600"/>
              </a:spcAft>
            </a:pPr>
            <a:r>
              <a:rPr lang="en-US" sz="1100"/>
              <a:t>Those exhibits that will feel like living, changing environments.</a:t>
            </a:r>
          </a:p>
          <a:p>
            <a:pPr>
              <a:spcAft>
                <a:spcPts val="600"/>
              </a:spcAft>
            </a:pPr>
            <a:r>
              <a:rPr lang="en-US" sz="1100"/>
              <a:t>Those that will be prototyped and play-tested as close as possible to the live environment.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8195"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Harry White</a:t>
            </a:r>
          </a:p>
          <a:p>
            <a:pPr algn="l"/>
            <a:r>
              <a:rPr lang="en-US" sz="1800" b="1" smtClean="0">
                <a:solidFill>
                  <a:schemeClr val="tx1"/>
                </a:solidFill>
              </a:rPr>
              <a:t>At-Bristol Science Centre, Bristol, UK</a:t>
            </a:r>
          </a:p>
        </p:txBody>
      </p:sp>
      <p:pic>
        <p:nvPicPr>
          <p:cNvPr id="8196"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8197"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8198" name="TextBox 1"/>
          <p:cNvSpPr txBox="1">
            <a:spLocks noChangeArrowheads="1"/>
          </p:cNvSpPr>
          <p:nvPr/>
        </p:nvSpPr>
        <p:spPr bwMode="auto">
          <a:xfrm>
            <a:off x="609600" y="1752600"/>
            <a:ext cx="7772400" cy="4970463"/>
          </a:xfrm>
          <a:prstGeom prst="rect">
            <a:avLst/>
          </a:prstGeom>
          <a:noFill/>
          <a:ln w="9525">
            <a:noFill/>
            <a:miter lim="800000"/>
            <a:headEnd/>
            <a:tailEnd/>
          </a:ln>
        </p:spPr>
        <p:txBody>
          <a:bodyPr>
            <a:spAutoFit/>
          </a:bodyPr>
          <a:lstStyle/>
          <a:p>
            <a:r>
              <a:rPr lang="en-US" sz="1200" b="1"/>
              <a:t>Ten Things That Make An Exhibit Concept Suck</a:t>
            </a:r>
            <a:endParaRPr lang="en-US" sz="1200"/>
          </a:p>
          <a:p>
            <a:r>
              <a:rPr lang="en-US" sz="1200" b="1"/>
              <a:t> </a:t>
            </a:r>
            <a:endParaRPr lang="en-US" sz="1200"/>
          </a:p>
          <a:p>
            <a:pPr>
              <a:spcAft>
                <a:spcPts val="600"/>
              </a:spcAft>
            </a:pPr>
            <a:r>
              <a:rPr lang="en-US" sz="1100"/>
              <a:t>Exhibits that teach (rather than providing opportunities to learn)</a:t>
            </a:r>
          </a:p>
          <a:p>
            <a:pPr>
              <a:spcAft>
                <a:spcPts val="600"/>
              </a:spcAft>
            </a:pPr>
            <a:r>
              <a:rPr lang="en-US" sz="1100"/>
              <a:t>Exhibits that are brave (Mom and Dad came for a nice afternoon with the kids out of the rain, now they have to explain GMO’s, Designer Babies and Global warming to little Johnnie.)</a:t>
            </a:r>
          </a:p>
          <a:p>
            <a:pPr>
              <a:spcAft>
                <a:spcPts val="600"/>
              </a:spcAft>
            </a:pPr>
            <a:r>
              <a:rPr lang="en-US" sz="1100"/>
              <a:t>Exhibits that are clever (Where ingenuity trumps a clear explanation. Where the developer’s vanity got in the way of the simple solution – Illustrated with examples from my own illustrious career)</a:t>
            </a:r>
          </a:p>
          <a:p>
            <a:pPr>
              <a:spcAft>
                <a:spcPts val="600"/>
              </a:spcAft>
            </a:pPr>
            <a:r>
              <a:rPr lang="en-US" sz="1100"/>
              <a:t>Exhibits that are sponsored/funded (The pet project of the CEO of International Widgets PLC/INC who instinctively knows that Widgets are the most interesting thing in the world and if people don’t appreciate that he’s jolly well going to make them appreciate it. Usually with a few extra pages of text or masses of expensive AV)</a:t>
            </a:r>
          </a:p>
          <a:p>
            <a:pPr>
              <a:spcAft>
                <a:spcPts val="600"/>
              </a:spcAft>
            </a:pPr>
            <a:r>
              <a:rPr lang="en-US" sz="1100"/>
              <a:t>Exhibits that are lazy copies (A well-known exhibit idea dropped into an exhibition with no additional thought because it “works everywhere”</a:t>
            </a:r>
          </a:p>
          <a:p>
            <a:pPr>
              <a:spcAft>
                <a:spcPts val="600"/>
              </a:spcAft>
            </a:pPr>
            <a:r>
              <a:rPr lang="en-US" sz="1100"/>
              <a:t>Exhibits that are dangerous (Of course)</a:t>
            </a:r>
          </a:p>
          <a:p>
            <a:pPr>
              <a:spcAft>
                <a:spcPts val="600"/>
              </a:spcAft>
            </a:pPr>
            <a:r>
              <a:rPr lang="en-US" sz="1100"/>
              <a:t>Exhibits that are safe (The Survival of the Dullest – Exciting exhibits get used and wear out, dull exhibits don’t get used and so last forever. Therefore all interactive exhibitions without constant maintenance tend towards the dull)</a:t>
            </a:r>
          </a:p>
          <a:p>
            <a:pPr>
              <a:spcAft>
                <a:spcPts val="600"/>
              </a:spcAft>
            </a:pPr>
            <a:r>
              <a:rPr lang="en-US" sz="1100"/>
              <a:t>Exhibits that are popular (Just because the exhibit is popular and well used doesn’t mean that the Visitor gets the educational point, the reason we did the exhibit in the first place. “You can know the science from books, You can know the engineering from experience but to find out what it makes Visitors think, you have to ask them”)</a:t>
            </a:r>
          </a:p>
          <a:p>
            <a:pPr>
              <a:spcAft>
                <a:spcPts val="600"/>
              </a:spcAft>
            </a:pPr>
            <a:r>
              <a:rPr lang="en-US" sz="1100"/>
              <a:t>Exhibits that are don’t require remediation (Even the best ideas can benefit from some tweaking. Evaluation and remediation are important because audiences can change too, development is a process not an end point)</a:t>
            </a:r>
          </a:p>
          <a:p>
            <a:pPr>
              <a:spcAft>
                <a:spcPts val="600"/>
              </a:spcAft>
            </a:pPr>
            <a:r>
              <a:rPr lang="en-US" sz="1100"/>
              <a:t>Exhibit developers that can’t count.</a:t>
            </a:r>
          </a:p>
          <a:p>
            <a:endParaRPr lang="en-US" sz="1100"/>
          </a:p>
          <a:p>
            <a:r>
              <a:rPr lang="en-US" sz="1100"/>
              <a:t> </a:t>
            </a:r>
          </a:p>
          <a:p>
            <a:r>
              <a:rPr lang="en-US" sz="12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514600" y="6096000"/>
            <a:ext cx="6477000" cy="609600"/>
          </a:xfrm>
        </p:spPr>
        <p:txBody>
          <a:bodyPr/>
          <a:lstStyle/>
          <a:p>
            <a:pPr algn="r" eaLnBrk="1" hangingPunct="1"/>
            <a:r>
              <a:rPr lang="en-US" altLang="en-US" sz="1200" b="1" smtClean="0">
                <a:solidFill>
                  <a:schemeClr val="bg1"/>
                </a:solidFill>
                <a:latin typeface="Arial" charset="0"/>
                <a:cs typeface="Arial" charset="0"/>
              </a:rPr>
              <a:t>Association of Science-Technology Centers</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Annual Conference</a:t>
            </a:r>
            <a:br>
              <a:rPr lang="en-US" altLang="en-US" sz="1200" b="1" smtClean="0">
                <a:solidFill>
                  <a:schemeClr val="bg1"/>
                </a:solidFill>
                <a:latin typeface="Arial" charset="0"/>
                <a:cs typeface="Arial" charset="0"/>
              </a:rPr>
            </a:br>
            <a:r>
              <a:rPr lang="en-US" altLang="en-US" sz="1200" b="1" smtClean="0">
                <a:solidFill>
                  <a:schemeClr val="bg1"/>
                </a:solidFill>
                <a:latin typeface="Arial" charset="0"/>
                <a:cs typeface="Arial" charset="0"/>
              </a:rPr>
              <a:t>October 18-October 21, 2014</a:t>
            </a:r>
          </a:p>
        </p:txBody>
      </p:sp>
      <p:sp>
        <p:nvSpPr>
          <p:cNvPr id="9219" name="Subtitle 6"/>
          <p:cNvSpPr>
            <a:spLocks noGrp="1"/>
          </p:cNvSpPr>
          <p:nvPr>
            <p:ph type="subTitle" idx="1"/>
          </p:nvPr>
        </p:nvSpPr>
        <p:spPr>
          <a:xfrm>
            <a:off x="609600" y="990600"/>
            <a:ext cx="8153400" cy="762000"/>
          </a:xfrm>
        </p:spPr>
        <p:txBody>
          <a:bodyPr/>
          <a:lstStyle/>
          <a:p>
            <a:pPr algn="l"/>
            <a:r>
              <a:rPr lang="en-US" sz="1800" b="1" smtClean="0">
                <a:solidFill>
                  <a:schemeClr val="tx1"/>
                </a:solidFill>
              </a:rPr>
              <a:t>Adam Zuckerman</a:t>
            </a:r>
          </a:p>
          <a:p>
            <a:pPr algn="l"/>
            <a:r>
              <a:rPr lang="en-US" sz="1800" b="1" smtClean="0">
                <a:solidFill>
                  <a:schemeClr val="tx1"/>
                </a:solidFill>
              </a:rPr>
              <a:t>The Discovery Museum and Planetarium, Bridgeport, CT</a:t>
            </a:r>
          </a:p>
        </p:txBody>
      </p:sp>
      <p:pic>
        <p:nvPicPr>
          <p:cNvPr id="9220" name="Picture 5" descr="2013_Webbanner_final_600x150_RGB.jpg"/>
          <p:cNvPicPr>
            <a:picLocks noChangeAspect="1"/>
          </p:cNvPicPr>
          <p:nvPr/>
        </p:nvPicPr>
        <p:blipFill>
          <a:blip r:embed="rId3" cstate="print"/>
          <a:srcRect/>
          <a:stretch>
            <a:fillRect/>
          </a:stretch>
        </p:blipFill>
        <p:spPr bwMode="auto">
          <a:xfrm>
            <a:off x="76200" y="6096000"/>
            <a:ext cx="3752850" cy="639763"/>
          </a:xfrm>
          <a:prstGeom prst="rect">
            <a:avLst/>
          </a:prstGeom>
          <a:noFill/>
          <a:ln w="9525">
            <a:noFill/>
            <a:miter lim="800000"/>
            <a:headEnd/>
            <a:tailEnd/>
          </a:ln>
        </p:spPr>
      </p:pic>
      <p:sp>
        <p:nvSpPr>
          <p:cNvPr id="9221" name="TextBox 5"/>
          <p:cNvSpPr txBox="1">
            <a:spLocks noChangeArrowheads="1"/>
          </p:cNvSpPr>
          <p:nvPr/>
        </p:nvSpPr>
        <p:spPr bwMode="auto">
          <a:xfrm>
            <a:off x="3886200" y="6096000"/>
            <a:ext cx="5181600" cy="646113"/>
          </a:xfrm>
          <a:prstGeom prst="rect">
            <a:avLst/>
          </a:prstGeom>
          <a:solidFill>
            <a:srgbClr val="C00000"/>
          </a:solidFill>
          <a:ln w="9525">
            <a:noFill/>
            <a:miter lim="800000"/>
            <a:headEnd/>
            <a:tailEnd/>
          </a:ln>
        </p:spPr>
        <p:txBody>
          <a:bodyPr>
            <a:spAutoFit/>
          </a:bodyPr>
          <a:lstStyle/>
          <a:p>
            <a:pPr algn="r"/>
            <a:r>
              <a:rPr lang="en-US" altLang="en-US" sz="1200" b="1">
                <a:solidFill>
                  <a:schemeClr val="bg1"/>
                </a:solidFill>
              </a:rPr>
              <a:t>Association of Science-Technology Centers(ASTC)</a:t>
            </a:r>
          </a:p>
          <a:p>
            <a:pPr algn="r"/>
            <a:r>
              <a:rPr lang="en-US" altLang="en-US" sz="1200" b="1">
                <a:solidFill>
                  <a:schemeClr val="bg1"/>
                </a:solidFill>
              </a:rPr>
              <a:t>Annual Conference</a:t>
            </a:r>
          </a:p>
          <a:p>
            <a:pPr algn="r"/>
            <a:r>
              <a:rPr lang="en-US" altLang="en-US" sz="1200" b="1">
                <a:solidFill>
                  <a:schemeClr val="bg1"/>
                </a:solidFill>
              </a:rPr>
              <a:t>October 18-21, 2014</a:t>
            </a:r>
          </a:p>
        </p:txBody>
      </p:sp>
      <p:sp>
        <p:nvSpPr>
          <p:cNvPr id="2" name="TextBox 1"/>
          <p:cNvSpPr txBox="1"/>
          <p:nvPr/>
        </p:nvSpPr>
        <p:spPr>
          <a:xfrm>
            <a:off x="304800" y="1752600"/>
            <a:ext cx="4191000" cy="4508500"/>
          </a:xfrm>
          <a:prstGeom prst="rect">
            <a:avLst/>
          </a:prstGeom>
          <a:noFill/>
        </p:spPr>
        <p:txBody>
          <a:bodyPr>
            <a:spAutoFit/>
          </a:bodyPr>
          <a:lstStyle/>
          <a:p>
            <a:pPr>
              <a:defRPr/>
            </a:pPr>
            <a:r>
              <a:rPr lang="en-US" sz="1200" b="1" dirty="0"/>
              <a:t>Ten Things That Make An Exhibit Concept Suck</a:t>
            </a:r>
            <a:endParaRPr lang="en-US" sz="1200" dirty="0"/>
          </a:p>
          <a:p>
            <a:pPr>
              <a:defRPr/>
            </a:pPr>
            <a:r>
              <a:rPr lang="en-US" sz="1050" b="1" dirty="0"/>
              <a:t> </a:t>
            </a:r>
            <a:endParaRPr lang="en-US" sz="1050" dirty="0"/>
          </a:p>
          <a:p>
            <a:pPr>
              <a:spcAft>
                <a:spcPts val="600"/>
              </a:spcAft>
              <a:defRPr/>
            </a:pPr>
            <a:r>
              <a:rPr lang="en-US" sz="1050" dirty="0"/>
              <a:t>The developers are sure it ought to be fun, but haven’t asked any visitors</a:t>
            </a:r>
          </a:p>
          <a:p>
            <a:pPr>
              <a:spcAft>
                <a:spcPts val="600"/>
              </a:spcAft>
              <a:defRPr/>
            </a:pPr>
            <a:r>
              <a:rPr lang="en-US" sz="1050" dirty="0"/>
              <a:t>The concept is abstract, and visitors can’t relate it to their lives</a:t>
            </a:r>
          </a:p>
          <a:p>
            <a:pPr>
              <a:spcAft>
                <a:spcPts val="600"/>
              </a:spcAft>
              <a:defRPr/>
            </a:pPr>
            <a:r>
              <a:rPr lang="en-US" sz="1050" dirty="0"/>
              <a:t>The exhibit presumes the visitor will arrive already having topic expertise , offers no “ladder up.” Incomprehensible or, worse yet, feels exclusionary or condescending to ordinary visitors</a:t>
            </a:r>
          </a:p>
          <a:p>
            <a:pPr>
              <a:spcAft>
                <a:spcPts val="600"/>
              </a:spcAft>
              <a:defRPr/>
            </a:pPr>
            <a:r>
              <a:rPr lang="en-US" sz="1050" dirty="0"/>
              <a:t>There is nothing surprising, no moment(s) of discovery in the exhibit</a:t>
            </a:r>
          </a:p>
          <a:p>
            <a:pPr>
              <a:spcAft>
                <a:spcPts val="600"/>
              </a:spcAft>
              <a:defRPr/>
            </a:pPr>
            <a:r>
              <a:rPr lang="en-US" sz="1050" dirty="0"/>
              <a:t>Visitors are not challenged by the exhibit, or are challenged in ways they are not likely to succeed</a:t>
            </a:r>
          </a:p>
          <a:p>
            <a:pPr>
              <a:spcAft>
                <a:spcPts val="600"/>
              </a:spcAft>
              <a:defRPr/>
            </a:pPr>
            <a:r>
              <a:rPr lang="en-US" sz="1050" dirty="0"/>
              <a:t>Exhibit has no “curb appeal” from the gallery entrance</a:t>
            </a:r>
          </a:p>
          <a:p>
            <a:pPr>
              <a:spcAft>
                <a:spcPts val="600"/>
              </a:spcAft>
              <a:defRPr/>
            </a:pPr>
            <a:r>
              <a:rPr lang="en-US" sz="1050" dirty="0"/>
              <a:t>“Been there, done that.” Visitors can get it all in one visit, nothing drawing them back</a:t>
            </a:r>
          </a:p>
          <a:p>
            <a:pPr>
              <a:spcAft>
                <a:spcPts val="600"/>
              </a:spcAft>
              <a:defRPr/>
            </a:pPr>
            <a:r>
              <a:rPr lang="en-US" sz="1050" dirty="0"/>
              <a:t>Visitors leave wondering if there was a point</a:t>
            </a:r>
          </a:p>
          <a:p>
            <a:pPr>
              <a:spcAft>
                <a:spcPts val="600"/>
              </a:spcAft>
              <a:defRPr/>
            </a:pPr>
            <a:r>
              <a:rPr lang="en-US" sz="1050" dirty="0"/>
              <a:t>Exhibit makes some visitors feel unwelcomed or excluded, exhibit speaks to a “we” that is not inclusive of visitor demographics</a:t>
            </a:r>
          </a:p>
          <a:p>
            <a:pPr>
              <a:spcAft>
                <a:spcPts val="600"/>
              </a:spcAft>
              <a:defRPr/>
            </a:pPr>
            <a:r>
              <a:rPr lang="en-US" sz="1050" dirty="0"/>
              <a:t>The exhibit feels like a commercial for its sponsors</a:t>
            </a:r>
          </a:p>
          <a:p>
            <a:pPr>
              <a:defRPr/>
            </a:pPr>
            <a:endParaRPr lang="en-US" sz="1200" dirty="0"/>
          </a:p>
          <a:p>
            <a:pPr>
              <a:defRPr/>
            </a:pPr>
            <a:r>
              <a:rPr lang="en-US" sz="1200" dirty="0"/>
              <a:t> </a:t>
            </a:r>
          </a:p>
          <a:p>
            <a:pPr>
              <a:defRPr/>
            </a:pPr>
            <a:r>
              <a:rPr lang="en-US" sz="1200" dirty="0"/>
              <a:t> </a:t>
            </a:r>
          </a:p>
        </p:txBody>
      </p:sp>
      <p:sp>
        <p:nvSpPr>
          <p:cNvPr id="7" name="TextBox 6"/>
          <p:cNvSpPr txBox="1"/>
          <p:nvPr/>
        </p:nvSpPr>
        <p:spPr>
          <a:xfrm>
            <a:off x="4343400" y="1752600"/>
            <a:ext cx="4724400" cy="4386263"/>
          </a:xfrm>
          <a:prstGeom prst="rect">
            <a:avLst/>
          </a:prstGeom>
          <a:noFill/>
        </p:spPr>
        <p:txBody>
          <a:bodyPr>
            <a:spAutoFit/>
          </a:bodyPr>
          <a:lstStyle/>
          <a:p>
            <a:pPr>
              <a:defRPr/>
            </a:pPr>
            <a:r>
              <a:rPr lang="en-US" sz="1200" b="1" dirty="0"/>
              <a:t>Ten Things That Make An Exhibit Concept Succeed</a:t>
            </a:r>
            <a:endParaRPr lang="en-US" sz="1200" dirty="0"/>
          </a:p>
          <a:p>
            <a:pPr>
              <a:defRPr/>
            </a:pPr>
            <a:r>
              <a:rPr lang="en-US" sz="1200" b="1" dirty="0"/>
              <a:t> </a:t>
            </a:r>
            <a:endParaRPr lang="en-US" sz="1200" dirty="0"/>
          </a:p>
          <a:p>
            <a:pPr>
              <a:spcAft>
                <a:spcPts val="600"/>
              </a:spcAft>
              <a:defRPr/>
            </a:pPr>
            <a:r>
              <a:rPr lang="en-US" sz="1050" dirty="0"/>
              <a:t>It is fun to a broad spectrum of actual visitors</a:t>
            </a:r>
          </a:p>
          <a:p>
            <a:pPr>
              <a:spcAft>
                <a:spcPts val="600"/>
              </a:spcAft>
              <a:defRPr/>
            </a:pPr>
            <a:r>
              <a:rPr lang="en-US" sz="1050" dirty="0"/>
              <a:t>Visitors connect the exhibit to their daily lives, and it helps them in some way.</a:t>
            </a:r>
          </a:p>
          <a:p>
            <a:pPr>
              <a:spcAft>
                <a:spcPts val="600"/>
              </a:spcAft>
              <a:defRPr/>
            </a:pPr>
            <a:r>
              <a:rPr lang="en-US" sz="1050" dirty="0"/>
              <a:t>The exhibit speaks to visitors as intelligent people who may not know about this topic</a:t>
            </a:r>
          </a:p>
          <a:p>
            <a:pPr>
              <a:spcAft>
                <a:spcPts val="600"/>
              </a:spcAft>
              <a:defRPr/>
            </a:pPr>
            <a:r>
              <a:rPr lang="en-US" sz="1050" dirty="0"/>
              <a:t>The exhibit gives the visitor (pleasant) surprises, opportunities to discover, and reasons to say things like “wow!” and “I didn’t know that!”</a:t>
            </a:r>
          </a:p>
          <a:p>
            <a:pPr>
              <a:spcAft>
                <a:spcPts val="600"/>
              </a:spcAft>
              <a:defRPr/>
            </a:pPr>
            <a:r>
              <a:rPr lang="en-US" sz="1050" dirty="0"/>
              <a:t>Through challenges of the exhibit, visitors empathize with people  doing the work in the real world, understand why it isn’t easy to be an astronaut, a musician, or to cure cancer</a:t>
            </a:r>
          </a:p>
          <a:p>
            <a:pPr>
              <a:spcAft>
                <a:spcPts val="600"/>
              </a:spcAft>
              <a:defRPr/>
            </a:pPr>
            <a:r>
              <a:rPr lang="en-US" sz="1050" dirty="0"/>
              <a:t>The exhibit offers an experience that the visitor cannot replicate elsewhere or via the internet: The chance to do something unusual, touch something uncommon</a:t>
            </a:r>
          </a:p>
          <a:p>
            <a:pPr>
              <a:spcAft>
                <a:spcPts val="600"/>
              </a:spcAft>
              <a:defRPr/>
            </a:pPr>
            <a:r>
              <a:rPr lang="en-US" sz="1050" dirty="0"/>
              <a:t>“I want to try that again!” Different cool results possible, or reveals successive layers as the visitor advances (like a video game)</a:t>
            </a:r>
          </a:p>
          <a:p>
            <a:pPr>
              <a:spcAft>
                <a:spcPts val="600"/>
              </a:spcAft>
              <a:defRPr/>
            </a:pPr>
            <a:r>
              <a:rPr lang="en-US" sz="1050" dirty="0"/>
              <a:t>Things work reliably, the story is told effectively without unreliable </a:t>
            </a:r>
            <a:r>
              <a:rPr lang="en-US" sz="1050" dirty="0" err="1"/>
              <a:t>interactives</a:t>
            </a:r>
            <a:r>
              <a:rPr lang="en-US" sz="1050" dirty="0"/>
              <a:t>/ devices/ technology.</a:t>
            </a:r>
          </a:p>
          <a:p>
            <a:pPr>
              <a:spcAft>
                <a:spcPts val="600"/>
              </a:spcAft>
              <a:defRPr/>
            </a:pPr>
            <a:r>
              <a:rPr lang="en-US" sz="1050" dirty="0"/>
              <a:t>If a docent/staff interpreter/operator is needed, the budget includes staffing the exhibit</a:t>
            </a:r>
          </a:p>
          <a:p>
            <a:pPr>
              <a:spcAft>
                <a:spcPts val="600"/>
              </a:spcAft>
              <a:defRPr/>
            </a:pPr>
            <a:r>
              <a:rPr lang="en-US" sz="1050" dirty="0"/>
              <a:t>Exhibit stays “on message” and has message(s) that the visitor will get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1306</TotalTime>
  <Words>313</Words>
  <Application>Microsoft Office PowerPoint</Application>
  <PresentationFormat>On-screen Show (4:3)</PresentationFormat>
  <Paragraphs>217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lpstr>Association of Science-Technology Centers Annual Conference October 18-October 21, 2014</vt:lpstr>
    </vt:vector>
  </TitlesOfParts>
  <Company>ASTC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Science-Technology  Annual Conference October 31-November 1, 2009</dc:title>
  <dc:creator>Sheryl Thorpe</dc:creator>
  <cp:lastModifiedBy>GT</cp:lastModifiedBy>
  <cp:revision>127</cp:revision>
  <dcterms:created xsi:type="dcterms:W3CDTF">2009-02-02T20:35:43Z</dcterms:created>
  <dcterms:modified xsi:type="dcterms:W3CDTF">2014-11-17T21:24:42Z</dcterms:modified>
</cp:coreProperties>
</file>