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4" r:id="rId1"/>
  </p:sldMasterIdLst>
  <p:notesMasterIdLst>
    <p:notesMasterId r:id="rId23"/>
  </p:notesMasterIdLst>
  <p:handoutMasterIdLst>
    <p:handoutMasterId r:id="rId24"/>
  </p:handoutMasterIdLst>
  <p:sldIdLst>
    <p:sldId id="258" r:id="rId2"/>
    <p:sldId id="269" r:id="rId3"/>
    <p:sldId id="270" r:id="rId4"/>
    <p:sldId id="272" r:id="rId5"/>
    <p:sldId id="274" r:id="rId6"/>
    <p:sldId id="285" r:id="rId7"/>
    <p:sldId id="263" r:id="rId8"/>
    <p:sldId id="264" r:id="rId9"/>
    <p:sldId id="275" r:id="rId10"/>
    <p:sldId id="276" r:id="rId11"/>
    <p:sldId id="279" r:id="rId12"/>
    <p:sldId id="265" r:id="rId13"/>
    <p:sldId id="278" r:id="rId14"/>
    <p:sldId id="281" r:id="rId15"/>
    <p:sldId id="282" r:id="rId16"/>
    <p:sldId id="283" r:id="rId17"/>
    <p:sldId id="284" r:id="rId18"/>
    <p:sldId id="266" r:id="rId19"/>
    <p:sldId id="267" r:id="rId20"/>
    <p:sldId id="268" r:id="rId21"/>
    <p:sldId id="260" r:id="rId22"/>
  </p:sldIdLst>
  <p:sldSz cx="9144000" cy="6858000" type="screen4x3"/>
  <p:notesSz cx="6883400" cy="9240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ECFF"/>
    <a:srgbClr val="B7FFFF"/>
    <a:srgbClr val="CCFFFF"/>
    <a:srgbClr val="CC0000"/>
    <a:srgbClr val="000000"/>
    <a:srgbClr val="FFFFFF"/>
    <a:srgbClr val="34BA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22" autoAdjust="0"/>
  </p:normalViewPr>
  <p:slideViewPr>
    <p:cSldViewPr>
      <p:cViewPr>
        <p:scale>
          <a:sx n="100" d="100"/>
          <a:sy n="100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900" y="0"/>
            <a:ext cx="2982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7288"/>
            <a:ext cx="29829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900" y="8777288"/>
            <a:ext cx="29829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23CB38-6EB3-7646-964D-22C498CFAF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631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1963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900" y="0"/>
            <a:ext cx="2982913" cy="461963"/>
          </a:xfrm>
          <a:prstGeom prst="rect">
            <a:avLst/>
          </a:prstGeom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6396E7-D639-FB4A-89E7-DDC84CD8DA1E}" type="datetimeFigureOut">
              <a:rPr lang="en-US"/>
              <a:pPr/>
              <a:t>11/17/2014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5" tIns="46067" rIns="92135" bIns="46067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389438"/>
            <a:ext cx="5505450" cy="4157662"/>
          </a:xfrm>
          <a:prstGeom prst="rect">
            <a:avLst/>
          </a:prstGeom>
        </p:spPr>
        <p:txBody>
          <a:bodyPr vert="horz" lIns="92135" tIns="46067" rIns="92135" bIns="4606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288"/>
            <a:ext cx="2982913" cy="461962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900" y="8777288"/>
            <a:ext cx="2982913" cy="461962"/>
          </a:xfrm>
          <a:prstGeom prst="rect">
            <a:avLst/>
          </a:prstGeom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367CE1-DFC4-5C4D-BBCB-7FB3160467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5137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76DC028-1E8C-D64E-9871-3AF2D6F930CD}" type="slidenum">
              <a:rPr lang="en-US"/>
              <a:pPr eaLnBrk="1" hangingPunct="1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76DC028-1E8C-D64E-9871-3AF2D6F930CD}" type="slidenum">
              <a:rPr lang="en-US"/>
              <a:pPr eaLnBrk="1" hangingPunct="1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76DC028-1E8C-D64E-9871-3AF2D6F930CD}" type="slidenum">
              <a:rPr lang="en-US"/>
              <a:pPr eaLnBrk="1" hangingPunct="1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76DC028-1E8C-D64E-9871-3AF2D6F930CD}" type="slidenum">
              <a:rPr lang="en-US"/>
              <a:pPr eaLnBrk="1" hangingPunct="1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76DC028-1E8C-D64E-9871-3AF2D6F930CD}" type="slidenum">
              <a:rPr lang="en-US"/>
              <a:pPr eaLnBrk="1" hangingPunct="1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76DC028-1E8C-D64E-9871-3AF2D6F930CD}" type="slidenum">
              <a:rPr lang="en-US"/>
              <a:pPr eaLnBrk="1" hangingPunct="1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76DC028-1E8C-D64E-9871-3AF2D6F930CD}" type="slidenum">
              <a:rPr lang="en-US"/>
              <a:pPr eaLnBrk="1" hangingPunct="1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76DC028-1E8C-D64E-9871-3AF2D6F930CD}" type="slidenum">
              <a:rPr lang="en-US"/>
              <a:pPr eaLnBrk="1" hangingPunct="1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76DC028-1E8C-D64E-9871-3AF2D6F930CD}" type="slidenum">
              <a:rPr lang="en-US"/>
              <a:pPr eaLnBrk="1" hangingPunct="1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76DC028-1E8C-D64E-9871-3AF2D6F930CD}" type="slidenum">
              <a:rPr lang="en-US"/>
              <a:pPr eaLnBrk="1" hangingPunct="1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76DC028-1E8C-D64E-9871-3AF2D6F930CD}" type="slidenum">
              <a:rPr lang="en-US"/>
              <a:pPr eaLnBrk="1" hangingPunct="1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76DC028-1E8C-D64E-9871-3AF2D6F930CD}" type="slidenum">
              <a:rPr lang="en-US"/>
              <a:pPr eaLnBrk="1" hangingPunct="1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76DC028-1E8C-D64E-9871-3AF2D6F930CD}" type="slidenum">
              <a:rPr lang="en-US"/>
              <a:pPr eaLnBrk="1" hangingPunct="1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76DC028-1E8C-D64E-9871-3AF2D6F930CD}" type="slidenum">
              <a:rPr lang="en-US"/>
              <a:pPr eaLnBrk="1" hangingPunct="1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76DC028-1E8C-D64E-9871-3AF2D6F930CD}" type="slidenum">
              <a:rPr lang="en-US"/>
              <a:pPr eaLnBrk="1" hangingPunct="1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76DC028-1E8C-D64E-9871-3AF2D6F930CD}" type="slidenum">
              <a:rPr lang="en-US"/>
              <a:pPr eaLnBrk="1" hangingPunct="1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76DC028-1E8C-D64E-9871-3AF2D6F930CD}" type="slidenum">
              <a:rPr lang="en-US"/>
              <a:pPr eaLnBrk="1" hangingPunct="1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76DC028-1E8C-D64E-9871-3AF2D6F930CD}" type="slidenum">
              <a:rPr lang="en-US"/>
              <a:pPr eaLnBrk="1" hangingPunct="1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76DC028-1E8C-D64E-9871-3AF2D6F930CD}" type="slidenum">
              <a:rPr lang="en-US"/>
              <a:pPr eaLnBrk="1" hangingPunct="1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76DC028-1E8C-D64E-9871-3AF2D6F930CD}" type="slidenum">
              <a:rPr lang="en-US"/>
              <a:pPr eaLnBrk="1" hangingPunct="1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76DC028-1E8C-D64E-9871-3AF2D6F930CD}" type="slidenum">
              <a:rPr lang="en-US"/>
              <a:pPr eaLnBrk="1" hangingPunct="1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55035-CB0F-A24E-80E2-2821210579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450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3CAE8-6FFC-FB4A-95B4-0903D28CD6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143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C42F4-69EF-7142-9BFD-4DA659F082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7596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2A612-63D3-2F46-99CE-33443575A9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680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5794A-44EA-844E-86B8-5DAE42E86C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97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EE792-303C-CA4D-835B-0B6B459165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699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595AD-6CC5-894F-BE35-AF8910F1A6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115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CCF19-B094-2D4B-99E2-3E91A997A7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185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89540-68A2-FF4D-B4F4-424316F68A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4921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3C7AF-1AE8-7643-BBE3-2595451E6A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994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60B79-90A4-9441-97F7-EB78917CC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492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C7835AD-FDB1-504A-B019-904C1C6623F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2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6096000"/>
            <a:ext cx="6477000" cy="609600"/>
          </a:xfrm>
        </p:spPr>
        <p:txBody>
          <a:bodyPr/>
          <a:lstStyle/>
          <a:p>
            <a:pPr algn="r" eaLnBrk="1" hangingPunct="1"/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Association of Science-Technology Centers</a:t>
            </a:r>
            <a:b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Annual Conference</a:t>
            </a:r>
            <a:b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October 18-October 21, 2014</a:t>
            </a:r>
          </a:p>
        </p:txBody>
      </p:sp>
      <p:pic>
        <p:nvPicPr>
          <p:cNvPr id="2052" name="Picture 5" descr="2013_Webbanner_final_600x150_RG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6096000"/>
            <a:ext cx="37528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3886200" y="6096000"/>
            <a:ext cx="5181600" cy="6461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Association of Science-Technology Centers(ASTC)</a:t>
            </a:r>
          </a:p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Annual Conference</a:t>
            </a:r>
          </a:p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October 18-21, 2014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19200"/>
            <a:ext cx="8686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Engaging Underrepresented Populations in your STEM Programming: A place-based </a:t>
            </a: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pproach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Macintosh HD:Users:christine:Downloads:We Grok It Logo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55280" y="0"/>
            <a:ext cx="1188720" cy="11690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14400" y="2819400"/>
            <a:ext cx="7162800" cy="1938992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Envision your ideal activity or exhibit.  What groups are excitedly participating in your STEM programming?</a:t>
            </a:r>
          </a:p>
          <a:p>
            <a:endParaRPr lang="en-US" sz="2400" dirty="0"/>
          </a:p>
          <a:p>
            <a:r>
              <a:rPr lang="en-US" sz="2400" dirty="0" smtClean="0"/>
              <a:t>Tweet your vision to @</a:t>
            </a:r>
            <a:r>
              <a:rPr lang="en-US" sz="2400" dirty="0" err="1" smtClean="0"/>
              <a:t>c_keefe</a:t>
            </a:r>
            <a:r>
              <a:rPr lang="en-US" sz="2400" dirty="0" smtClean="0"/>
              <a:t>, #ASTC2014; we’ll be using your responses to guide the workshop.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99065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525963"/>
          </a:xfrm>
        </p:spPr>
        <p:txBody>
          <a:bodyPr/>
          <a:lstStyle/>
          <a:p>
            <a:r>
              <a:rPr lang="en-US" dirty="0" smtClean="0"/>
              <a:t>Involve your target audience in planning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Recruit community members for focus groups/planning committees</a:t>
            </a:r>
          </a:p>
          <a:p>
            <a:pPr marL="0" indent="0">
              <a:buNone/>
            </a:pPr>
            <a:r>
              <a:rPr lang="en-US" dirty="0" smtClean="0"/>
              <a:t>Accommodate for your audience (timing, location, childcare, refreshments, etc.)</a:t>
            </a:r>
            <a:endParaRPr lang="en-US" dirty="0"/>
          </a:p>
        </p:txBody>
      </p:sp>
      <p:pic>
        <p:nvPicPr>
          <p:cNvPr id="2052" name="Picture 5" descr="2013_Webbanner_final_600x150_RG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6096000"/>
            <a:ext cx="37528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3886200" y="6096000"/>
            <a:ext cx="5181600" cy="6461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Association of Science-Technology Centers(ASTC)</a:t>
            </a:r>
          </a:p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Annual Conference</a:t>
            </a:r>
          </a:p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October 18-21, 2014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sz="3600" b="1" dirty="0" smtClean="0"/>
              <a:t>Before you begin: Research</a:t>
            </a:r>
            <a:endParaRPr lang="en-US" sz="3600" b="1" dirty="0"/>
          </a:p>
        </p:txBody>
      </p:sp>
      <p:pic>
        <p:nvPicPr>
          <p:cNvPr id="8" name="Picture 7" descr="Macintosh HD:Users:christine:Downloads:We Grok It Logo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55280" y="0"/>
            <a:ext cx="1188720" cy="1169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426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6096000"/>
            <a:ext cx="6477000" cy="609600"/>
          </a:xfrm>
        </p:spPr>
        <p:txBody>
          <a:bodyPr/>
          <a:lstStyle/>
          <a:p>
            <a:pPr algn="r" eaLnBrk="1" hangingPunct="1"/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Association of Science-Technology Centers</a:t>
            </a:r>
            <a:b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Annual Conference</a:t>
            </a:r>
            <a:b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October 18-October 21, 2014</a:t>
            </a:r>
          </a:p>
        </p:txBody>
      </p:sp>
      <p:pic>
        <p:nvPicPr>
          <p:cNvPr id="2052" name="Picture 5" descr="2013_Webbanner_final_600x150_RG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6096000"/>
            <a:ext cx="37528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3886200" y="6096000"/>
            <a:ext cx="5181600" cy="6461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Association of Science-Technology Centers(ASTC)</a:t>
            </a:r>
          </a:p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Annual Conference</a:t>
            </a:r>
          </a:p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October 18-21, 2014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133600"/>
            <a:ext cx="8686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Let’s give it a try….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Macintosh HD:Users:christine:Downloads:We Grok It Logo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55280" y="0"/>
            <a:ext cx="1188720" cy="1169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3508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Choose your medium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2" name="Picture 5" descr="2013_Webbanner_final_600x150_RG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6096000"/>
            <a:ext cx="37528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3886200" y="6096000"/>
            <a:ext cx="5181600" cy="6461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Association of Science-Technology Centers(ASTC)</a:t>
            </a:r>
          </a:p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Annual Conference</a:t>
            </a:r>
          </a:p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October 18-21, 2014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b="1" dirty="0" smtClean="0"/>
              <a:t>Designing Engaging Programming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47800" y="2667000"/>
            <a:ext cx="2133600" cy="1648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8600" y="3962400"/>
            <a:ext cx="1866392" cy="1885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95600" y="3962400"/>
            <a:ext cx="2108200" cy="210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95800" y="2514600"/>
            <a:ext cx="18288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58000" y="2514600"/>
            <a:ext cx="1951077" cy="180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38800" y="4495800"/>
            <a:ext cx="2819400" cy="140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Macintosh HD:Users:christine:Downloads:We Grok It Logo.jp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55280" y="0"/>
            <a:ext cx="1188720" cy="1169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1976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Choose your frequency of engagement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2" name="Picture 5" descr="2013_Webbanner_final_600x150_RG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6096000"/>
            <a:ext cx="37528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3886200" y="6096000"/>
            <a:ext cx="5181600" cy="6461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Association of Science-Technology Centers(ASTC)</a:t>
            </a:r>
          </a:p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Annual Conference</a:t>
            </a:r>
          </a:p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October 18-21, 2014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b="1" dirty="0" smtClean="0"/>
              <a:t>Designing Engaging Programming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00200" y="2671849"/>
            <a:ext cx="2493482" cy="3271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53000" y="2660650"/>
            <a:ext cx="3511809" cy="3031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524688" y="3810000"/>
            <a:ext cx="457200" cy="368300"/>
          </a:xfrm>
          <a:prstGeom prst="rect">
            <a:avLst/>
          </a:prstGeom>
          <a:solidFill>
            <a:schemeClr val="accent4">
              <a:lumMod val="75000"/>
              <a:alpha val="39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24500" y="4549775"/>
            <a:ext cx="457200" cy="327025"/>
          </a:xfrm>
          <a:prstGeom prst="rect">
            <a:avLst/>
          </a:prstGeom>
          <a:solidFill>
            <a:schemeClr val="accent4">
              <a:lumMod val="75000"/>
              <a:alpha val="39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521325" y="5273675"/>
            <a:ext cx="457200" cy="327025"/>
          </a:xfrm>
          <a:prstGeom prst="rect">
            <a:avLst/>
          </a:prstGeom>
          <a:solidFill>
            <a:schemeClr val="accent4">
              <a:lumMod val="75000"/>
              <a:alpha val="39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Macintosh HD:Users:christine:Downloads:We Grok It Logo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55280" y="0"/>
            <a:ext cx="1188720" cy="1169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8034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Decide on a method for evaluating your program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Quantitative?  Qualitative?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Internal or external review?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2" name="Picture 5" descr="2013_Webbanner_final_600x150_RG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6096000"/>
            <a:ext cx="37528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3886200" y="6096000"/>
            <a:ext cx="5181600" cy="6461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Association of Science-Technology Centers(ASTC)</a:t>
            </a:r>
          </a:p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Annual Conference</a:t>
            </a:r>
          </a:p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October 18-21, 2014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b="1" dirty="0" smtClean="0"/>
              <a:t>Designing Engaging Programming</a:t>
            </a:r>
            <a:endParaRPr lang="en-US" b="1" dirty="0"/>
          </a:p>
        </p:txBody>
      </p:sp>
      <p:pic>
        <p:nvPicPr>
          <p:cNvPr id="8" name="Picture 7" descr="Macintosh HD:Users:christine:Downloads:We Grok It Logo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55280" y="0"/>
            <a:ext cx="1188720" cy="1169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9650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Begin collecting data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are you going to maintain your data? </a:t>
            </a:r>
          </a:p>
          <a:p>
            <a:pPr marL="0" indent="0">
              <a:buNone/>
            </a:pPr>
            <a:r>
              <a:rPr lang="en-US" dirty="0" smtClean="0"/>
              <a:t>Do you have all permissions needed? </a:t>
            </a:r>
          </a:p>
          <a:p>
            <a:pPr marL="0" indent="0">
              <a:buNone/>
            </a:pPr>
            <a:r>
              <a:rPr lang="en-US" dirty="0" smtClean="0"/>
              <a:t>Do you have privacy requirements?</a:t>
            </a:r>
          </a:p>
        </p:txBody>
      </p:sp>
      <p:pic>
        <p:nvPicPr>
          <p:cNvPr id="2052" name="Picture 5" descr="2013_Webbanner_final_600x150_RG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6096000"/>
            <a:ext cx="37528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3886200" y="6096000"/>
            <a:ext cx="5181600" cy="6461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Association of Science-Technology Centers(ASTC)</a:t>
            </a:r>
          </a:p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Annual Conference</a:t>
            </a:r>
          </a:p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October 18-21, 2014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b="1" dirty="0" smtClean="0"/>
              <a:t>Designing Engaging Programming</a:t>
            </a:r>
            <a:endParaRPr lang="en-US" b="1" dirty="0"/>
          </a:p>
        </p:txBody>
      </p:sp>
      <p:pic>
        <p:nvPicPr>
          <p:cNvPr id="8" name="Picture 7" descr="Macintosh HD:Users:christine:Downloads:We Grok It Logo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55280" y="0"/>
            <a:ext cx="1188720" cy="1169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9650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Have focus group review before you launch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2" name="Picture 5" descr="2013_Webbanner_final_600x150_RG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6096000"/>
            <a:ext cx="37528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3886200" y="6096000"/>
            <a:ext cx="5181600" cy="6461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Association of Science-Technology Centers(ASTC)</a:t>
            </a:r>
          </a:p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Annual Conference</a:t>
            </a:r>
          </a:p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October 18-21, 2014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b="1" dirty="0" smtClean="0"/>
              <a:t>Designing Engaging Programming</a:t>
            </a:r>
            <a:endParaRPr lang="en-US" b="1" dirty="0"/>
          </a:p>
        </p:txBody>
      </p:sp>
      <p:pic>
        <p:nvPicPr>
          <p:cNvPr id="8" name="Picture 7" descr="Macintosh HD:Users:christine:Downloads:We Grok It Logo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55280" y="0"/>
            <a:ext cx="1188720" cy="1169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9650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6096000"/>
            <a:ext cx="6477000" cy="609600"/>
          </a:xfrm>
        </p:spPr>
        <p:txBody>
          <a:bodyPr/>
          <a:lstStyle/>
          <a:p>
            <a:pPr algn="r" eaLnBrk="1" hangingPunct="1"/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Association of Science-Technology Centers</a:t>
            </a:r>
            <a:b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Annual Conference</a:t>
            </a:r>
            <a:b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October 18-October 21, 2014</a:t>
            </a:r>
          </a:p>
        </p:txBody>
      </p:sp>
      <p:pic>
        <p:nvPicPr>
          <p:cNvPr id="2052" name="Picture 5" descr="2013_Webbanner_final_600x150_RG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6096000"/>
            <a:ext cx="37528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3886200" y="6096000"/>
            <a:ext cx="5181600" cy="6461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Association of Science-Technology Centers(ASTC)</a:t>
            </a:r>
          </a:p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Annual Conference</a:t>
            </a:r>
          </a:p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October 18-21, 2014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133600"/>
            <a:ext cx="8686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Try it!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Macintosh HD:Users:christine:Downloads:We Grok It Logo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55280" y="0"/>
            <a:ext cx="1188720" cy="1169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1200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Model how STEM professionals share results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dirty="0" smtClean="0"/>
              <a:t>Meta-teach the scientific/design process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2" name="Picture 5" descr="2013_Webbanner_final_600x150_RG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6096000"/>
            <a:ext cx="37528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3886200" y="6096000"/>
            <a:ext cx="5181600" cy="6461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Association of Science-Technology Centers(ASTC)</a:t>
            </a:r>
          </a:p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Annual Conference</a:t>
            </a:r>
          </a:p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October 18-21, 2014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b="1" dirty="0" smtClean="0"/>
              <a:t>Building Momentum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67000" y="3576040"/>
            <a:ext cx="3657600" cy="2367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Macintosh HD:Users:christine:Downloads:We Grok It Logo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55280" y="0"/>
            <a:ext cx="1188720" cy="1169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1976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Engage your target audience in the sharing/presentation process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2" name="Picture 5" descr="2013_Webbanner_final_600x150_RG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6096000"/>
            <a:ext cx="37528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3886200" y="6096000"/>
            <a:ext cx="5181600" cy="6461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Association of Science-Technology Centers(ASTC)</a:t>
            </a:r>
          </a:p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Annual Conference</a:t>
            </a:r>
          </a:p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October 18-21, 2014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b="1" dirty="0" smtClean="0"/>
              <a:t>Building Momentum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4400" y="3124200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Macintosh HD:Users:christine:Downloads:We Grok It Logo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55280" y="0"/>
            <a:ext cx="1188720" cy="1169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IMG_3596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19200" y="3352800"/>
            <a:ext cx="28829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7567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Why use neighborhood-based activities?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2" name="Picture 5" descr="2013_Webbanner_final_600x150_RG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6096000"/>
            <a:ext cx="37528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3886200" y="6096000"/>
            <a:ext cx="5181600" cy="6461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Association of Science-Technology Centers(ASTC)</a:t>
            </a:r>
          </a:p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Annual Conference</a:t>
            </a:r>
          </a:p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October 18-21, 2014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38400" y="2743200"/>
            <a:ext cx="4557945" cy="32565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3276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Social </a:t>
            </a:r>
            <a:r>
              <a:rPr lang="en-US" i="1" dirty="0" smtClean="0"/>
              <a:t>and </a:t>
            </a:r>
            <a:r>
              <a:rPr lang="en-US" dirty="0" smtClean="0"/>
              <a:t>Natural History</a:t>
            </a:r>
            <a:endParaRPr lang="en-US" dirty="0"/>
          </a:p>
        </p:txBody>
      </p:sp>
      <p:pic>
        <p:nvPicPr>
          <p:cNvPr id="10" name="Picture 9" descr="Macintosh HD:Users:christine:Downloads:We Grok It Logo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55280" y="0"/>
            <a:ext cx="1188720" cy="11690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Curved Connector 2"/>
          <p:cNvCxnSpPr/>
          <p:nvPr/>
        </p:nvCxnSpPr>
        <p:spPr>
          <a:xfrm>
            <a:off x="1981200" y="3733800"/>
            <a:ext cx="1295400" cy="152400"/>
          </a:xfrm>
          <a:prstGeom prst="curvedConnector3">
            <a:avLst>
              <a:gd name="adj1" fmla="val 6568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34200" y="2971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Construction and Use</a:t>
            </a:r>
            <a:endParaRPr lang="en-US" dirty="0"/>
          </a:p>
        </p:txBody>
      </p:sp>
      <p:cxnSp>
        <p:nvCxnSpPr>
          <p:cNvPr id="18" name="Curved Connector 17"/>
          <p:cNvCxnSpPr/>
          <p:nvPr/>
        </p:nvCxnSpPr>
        <p:spPr>
          <a:xfrm rot="10800000" flipV="1">
            <a:off x="6172200" y="3429000"/>
            <a:ext cx="1600200" cy="5334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6759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Always have a next step ready so you can invite your audience to future events while you have their attention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2" name="Picture 5" descr="2013_Webbanner_final_600x150_RG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6096000"/>
            <a:ext cx="37528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3886200" y="6096000"/>
            <a:ext cx="5181600" cy="6461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Association of Science-Technology Centers(ASTC)</a:t>
            </a:r>
          </a:p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Annual Conference</a:t>
            </a:r>
          </a:p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October 18-21, 2014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b="1" dirty="0" smtClean="0"/>
              <a:t>Building Momentum</a:t>
            </a:r>
            <a:endParaRPr lang="en-US" b="1" dirty="0"/>
          </a:p>
        </p:txBody>
      </p:sp>
      <p:pic>
        <p:nvPicPr>
          <p:cNvPr id="8" name="Picture 7" descr="Macintosh HD:Users:christine:Downloads:We Grok It Logo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55280" y="0"/>
            <a:ext cx="1188720" cy="1169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7567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6096000"/>
            <a:ext cx="6477000" cy="609600"/>
          </a:xfrm>
        </p:spPr>
        <p:txBody>
          <a:bodyPr/>
          <a:lstStyle/>
          <a:p>
            <a:pPr algn="r" eaLnBrk="1" hangingPunct="1"/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Association of Science-Technology Centers</a:t>
            </a:r>
            <a:b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Annual Conference</a:t>
            </a:r>
            <a:b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October 18-October 21, 2014</a:t>
            </a:r>
          </a:p>
        </p:txBody>
      </p:sp>
      <p:pic>
        <p:nvPicPr>
          <p:cNvPr id="2052" name="Picture 5" descr="2013_Webbanner_final_600x150_RG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6096000"/>
            <a:ext cx="37528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3886200" y="6096000"/>
            <a:ext cx="5181600" cy="6461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Association of Science-Technology Centers(ASTC)</a:t>
            </a:r>
          </a:p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Annual Conference</a:t>
            </a:r>
          </a:p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October 18-21, 2014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133600"/>
            <a:ext cx="8686800" cy="1752600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4000" dirty="0" smtClean="0">
                <a:solidFill>
                  <a:schemeClr val="tx1"/>
                </a:solidFill>
              </a:rPr>
              <a:t>Questions?</a:t>
            </a:r>
          </a:p>
          <a:p>
            <a:endParaRPr lang="en-US" sz="40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Twitter: @</a:t>
            </a:r>
            <a:r>
              <a:rPr lang="en-US" dirty="0" err="1" smtClean="0">
                <a:solidFill>
                  <a:schemeClr val="tx1"/>
                </a:solidFill>
              </a:rPr>
              <a:t>c_keefe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Email: christine@wegrokit.org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Phone: (347) 566-GROK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8" name="Picture 7" descr="Macintosh HD:Users:christine:Downloads:We Grok It Logo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55280" y="0"/>
            <a:ext cx="1188720" cy="1169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56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How to use this toolkit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2" name="Picture 5" descr="2013_Webbanner_final_600x150_RG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6096000"/>
            <a:ext cx="37528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3886200" y="6096000"/>
            <a:ext cx="5181600" cy="6461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Association of Science-Technology Centers(ASTC)</a:t>
            </a:r>
          </a:p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Annual Conference</a:t>
            </a:r>
          </a:p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October 18-21, 2014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71600" y="2667000"/>
            <a:ext cx="1968500" cy="2999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67200" y="2667000"/>
            <a:ext cx="3847154" cy="2552700"/>
          </a:xfrm>
          <a:prstGeom prst="rect">
            <a:avLst/>
          </a:prstGeom>
        </p:spPr>
      </p:pic>
      <p:pic>
        <p:nvPicPr>
          <p:cNvPr id="10" name="Picture 9" descr="Macintosh HD:Users:christine:Downloads:We Grok It Logo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55280" y="0"/>
            <a:ext cx="1188720" cy="1169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9438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525963"/>
          </a:xfrm>
        </p:spPr>
        <p:txBody>
          <a:bodyPr/>
          <a:lstStyle/>
          <a:p>
            <a:r>
              <a:rPr lang="en-US" dirty="0" smtClean="0"/>
              <a:t>Best practices for innovation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Constantly keep your end goals in mind</a:t>
            </a:r>
          </a:p>
          <a:p>
            <a:pPr marL="0" indent="0">
              <a:buNone/>
            </a:pPr>
            <a:r>
              <a:rPr lang="en-US" dirty="0" smtClean="0"/>
              <a:t>Realistically assess your strengths and limitations</a:t>
            </a:r>
          </a:p>
          <a:p>
            <a:pPr marL="0" indent="0">
              <a:buNone/>
            </a:pPr>
            <a:r>
              <a:rPr lang="en-US" dirty="0"/>
              <a:t>Involve your target audience as much as </a:t>
            </a:r>
            <a:r>
              <a:rPr lang="en-US" dirty="0" smtClean="0"/>
              <a:t>possible</a:t>
            </a:r>
          </a:p>
          <a:p>
            <a:pPr marL="0" indent="0">
              <a:buNone/>
            </a:pPr>
            <a:r>
              <a:rPr lang="en-US" dirty="0" smtClean="0"/>
              <a:t>Don’t reinvent the wheel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2" name="Picture 5" descr="2013_Webbanner_final_600x150_RG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6096000"/>
            <a:ext cx="37528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3886200" y="6096000"/>
            <a:ext cx="5181600" cy="6461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Association of Science-Technology Centers(ASTC)</a:t>
            </a:r>
          </a:p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Annual Conference</a:t>
            </a:r>
          </a:p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October 18-21, 2014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pic>
        <p:nvPicPr>
          <p:cNvPr id="8" name="Picture 7" descr="Macintosh HD:Users:christine:Downloads:We Grok It Logo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55280" y="0"/>
            <a:ext cx="1188720" cy="1169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7066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2590800"/>
            <a:ext cx="5029200" cy="33528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Case studies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2" name="Picture 5" descr="2013_Webbanner_final_600x150_RGB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6096000"/>
            <a:ext cx="37528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3886200" y="6096000"/>
            <a:ext cx="5181600" cy="6461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Association of Science-Technology Centers(ASTC)</a:t>
            </a:r>
          </a:p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Annual Conference</a:t>
            </a:r>
          </a:p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October 18-21, 2014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10200" y="1614208"/>
            <a:ext cx="4522059" cy="4383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2000" y="2743200"/>
            <a:ext cx="4724400" cy="31511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83100" y="1676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3400" y="2590800"/>
            <a:ext cx="5029200" cy="3352800"/>
          </a:xfrm>
          <a:prstGeom prst="rect">
            <a:avLst/>
          </a:prstGeom>
        </p:spPr>
      </p:pic>
      <p:pic>
        <p:nvPicPr>
          <p:cNvPr id="13" name="Picture 12" descr="Macintosh HD:Users:christine:Downloads:We Grok It Logo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55280" y="0"/>
            <a:ext cx="1188720" cy="1169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2511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Case studies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2" name="Picture 5" descr="2013_Webbanner_final_600x150_RG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6096000"/>
            <a:ext cx="37528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3886200" y="6096000"/>
            <a:ext cx="5181600" cy="6461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Association of Science-Technology Centers(ASTC)</a:t>
            </a:r>
          </a:p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Annual Conference</a:t>
            </a:r>
          </a:p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October 18-21, 2014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8600" y="2895600"/>
            <a:ext cx="4952999" cy="2590800"/>
          </a:xfrm>
          <a:prstGeom prst="rect">
            <a:avLst/>
          </a:prstGeom>
        </p:spPr>
      </p:pic>
      <p:pic>
        <p:nvPicPr>
          <p:cNvPr id="3" name="Picture 2" descr="Dissolved Oxygen Testing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10200" y="2857500"/>
            <a:ext cx="3505200" cy="2628900"/>
          </a:xfrm>
          <a:prstGeom prst="rect">
            <a:avLst/>
          </a:prstGeom>
        </p:spPr>
      </p:pic>
      <p:pic>
        <p:nvPicPr>
          <p:cNvPr id="10" name="Picture 9" descr="Macintosh HD:Users:christine:Downloads:We Grok It Logo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55280" y="0"/>
            <a:ext cx="1188720" cy="1169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40400" y="2057400"/>
            <a:ext cx="2946400" cy="392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899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9982200" cy="4525963"/>
          </a:xfrm>
        </p:spPr>
        <p:txBody>
          <a:bodyPr/>
          <a:lstStyle/>
          <a:p>
            <a:r>
              <a:rPr lang="en-US" dirty="0" smtClean="0"/>
              <a:t>Determine who your target audience is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demographics do you </a:t>
            </a:r>
            <a:r>
              <a:rPr lang="en-US" b="1" dirty="0" smtClean="0"/>
              <a:t>want</a:t>
            </a:r>
            <a:r>
              <a:rPr lang="en-US" dirty="0" smtClean="0"/>
              <a:t> to reach?</a:t>
            </a:r>
          </a:p>
          <a:p>
            <a:pPr marL="0" indent="0">
              <a:buNone/>
            </a:pPr>
            <a:r>
              <a:rPr lang="en-US" dirty="0" smtClean="0"/>
              <a:t>What demographics do you </a:t>
            </a:r>
            <a:r>
              <a:rPr lang="en-US" b="1" dirty="0" smtClean="0"/>
              <a:t>need</a:t>
            </a:r>
            <a:r>
              <a:rPr lang="en-US" dirty="0" smtClean="0"/>
              <a:t> to reach?</a:t>
            </a:r>
          </a:p>
          <a:p>
            <a:pPr marL="0" indent="0">
              <a:buNone/>
            </a:pPr>
            <a:r>
              <a:rPr lang="en-US" dirty="0" smtClean="0"/>
              <a:t>What groups will </a:t>
            </a:r>
            <a:r>
              <a:rPr lang="en-US" b="1" dirty="0" smtClean="0"/>
              <a:t>benefit most </a:t>
            </a:r>
            <a:r>
              <a:rPr lang="en-US" dirty="0" smtClean="0"/>
              <a:t>from your outreach?</a:t>
            </a:r>
            <a:endParaRPr lang="en-US" dirty="0"/>
          </a:p>
        </p:txBody>
      </p:sp>
      <p:pic>
        <p:nvPicPr>
          <p:cNvPr id="2052" name="Picture 5" descr="2013_Webbanner_final_600x150_RG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6096000"/>
            <a:ext cx="37528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3886200" y="6096000"/>
            <a:ext cx="5181600" cy="6461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Association of Science-Technology Centers(ASTC)</a:t>
            </a:r>
          </a:p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Annual Conference</a:t>
            </a:r>
          </a:p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October 18-21, 2014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sz="3600" b="1" dirty="0" smtClean="0"/>
              <a:t>Before you begin: Research</a:t>
            </a:r>
            <a:endParaRPr lang="en-US" sz="3600" b="1" dirty="0"/>
          </a:p>
        </p:txBody>
      </p:sp>
      <p:pic>
        <p:nvPicPr>
          <p:cNvPr id="8" name="Picture 7" descr="Macintosh HD:Users:christine:Downloads:We Grok It Logo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55280" y="0"/>
            <a:ext cx="1188720" cy="1169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9735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Know your audience’s strengths &amp; needs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Attend town hall &amp; community board meetings</a:t>
            </a:r>
          </a:p>
          <a:p>
            <a:pPr marL="0" indent="0">
              <a:buNone/>
            </a:pPr>
            <a:r>
              <a:rPr lang="en-US" dirty="0" smtClean="0"/>
              <a:t>Read local blogs and newspapers</a:t>
            </a:r>
          </a:p>
          <a:p>
            <a:pPr marL="0" indent="0">
              <a:buNone/>
            </a:pPr>
            <a:r>
              <a:rPr lang="en-US" dirty="0" smtClean="0"/>
              <a:t>Visit community based organizations</a:t>
            </a:r>
          </a:p>
          <a:p>
            <a:pPr marL="0" indent="0">
              <a:buNone/>
            </a:pPr>
            <a:r>
              <a:rPr lang="en-US" dirty="0" smtClean="0"/>
              <a:t>Contact local PTA reps, principals, etc. </a:t>
            </a:r>
            <a:endParaRPr lang="en-US" dirty="0"/>
          </a:p>
        </p:txBody>
      </p:sp>
      <p:pic>
        <p:nvPicPr>
          <p:cNvPr id="2052" name="Picture 5" descr="2013_Webbanner_final_600x150_RG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6096000"/>
            <a:ext cx="37528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3886200" y="6096000"/>
            <a:ext cx="5181600" cy="6461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Association of Science-Technology Centers(ASTC)</a:t>
            </a:r>
          </a:p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Annual Conference</a:t>
            </a:r>
          </a:p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October 18-21, 2014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sz="3600" b="1" dirty="0" smtClean="0"/>
              <a:t>Before you begin: Research</a:t>
            </a:r>
            <a:endParaRPr lang="en-US" sz="3600" b="1" dirty="0"/>
          </a:p>
        </p:txBody>
      </p:sp>
      <p:pic>
        <p:nvPicPr>
          <p:cNvPr id="8" name="Picture 7" descr="Macintosh HD:Users:christine:Downloads:We Grok It Logo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55280" y="0"/>
            <a:ext cx="1188720" cy="1169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9735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Get to know local geological, ecological, cultural and political history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    Government websites: EPA, DEP, DEC</a:t>
            </a:r>
          </a:p>
          <a:p>
            <a:pPr marL="0" indent="0">
              <a:buNone/>
            </a:pPr>
            <a:r>
              <a:rPr lang="en-US" dirty="0" smtClean="0"/>
              <a:t>    Amateur &amp; Enthusiast groups</a:t>
            </a:r>
          </a:p>
          <a:p>
            <a:pPr marL="0" indent="0">
              <a:buNone/>
            </a:pPr>
            <a:r>
              <a:rPr lang="en-US" dirty="0" smtClean="0"/>
              <a:t>    Local Historical Society</a:t>
            </a:r>
          </a:p>
          <a:p>
            <a:pPr marL="0" indent="0">
              <a:buNone/>
            </a:pPr>
            <a:r>
              <a:rPr lang="en-US" dirty="0" smtClean="0"/>
              <a:t>    Local Library</a:t>
            </a:r>
            <a:endParaRPr lang="en-US" dirty="0"/>
          </a:p>
        </p:txBody>
      </p:sp>
      <p:pic>
        <p:nvPicPr>
          <p:cNvPr id="2052" name="Picture 5" descr="2013_Webbanner_final_600x150_RG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6096000"/>
            <a:ext cx="37528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3886200" y="6096000"/>
            <a:ext cx="5181600" cy="6461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Association of Science-Technology Centers(ASTC)</a:t>
            </a:r>
          </a:p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Annual Conference</a:t>
            </a:r>
          </a:p>
          <a:p>
            <a:pPr algn="r"/>
            <a:r>
              <a:rPr lang="en-US" sz="1200" b="1">
                <a:solidFill>
                  <a:schemeClr val="bg1"/>
                </a:solidFill>
                <a:latin typeface="Arial" charset="0"/>
              </a:rPr>
              <a:t>October 18-21, 2014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sz="3600" b="1" dirty="0" smtClean="0"/>
              <a:t>Before you begin: Research</a:t>
            </a:r>
            <a:endParaRPr lang="en-US" sz="3600" b="1" dirty="0"/>
          </a:p>
        </p:txBody>
      </p:sp>
      <p:pic>
        <p:nvPicPr>
          <p:cNvPr id="8" name="Picture 7" descr="Macintosh HD:Users:christine:Downloads:We Grok It Logo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55280" y="0"/>
            <a:ext cx="1188720" cy="1169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426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7978</TotalTime>
  <Words>656</Words>
  <Application>Microsoft Office PowerPoint</Application>
  <PresentationFormat>On-screen Show (4:3)</PresentationFormat>
  <Paragraphs>169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Association of Science-Technology Centers Annual Conference October 18-October 21, 2014</vt:lpstr>
      <vt:lpstr>Introduction</vt:lpstr>
      <vt:lpstr>Introduction</vt:lpstr>
      <vt:lpstr>Introduction</vt:lpstr>
      <vt:lpstr>Introduction</vt:lpstr>
      <vt:lpstr>Introduction</vt:lpstr>
      <vt:lpstr>Before you begin: Research</vt:lpstr>
      <vt:lpstr>Before you begin: Research</vt:lpstr>
      <vt:lpstr>Before you begin: Research</vt:lpstr>
      <vt:lpstr>Before you begin: Research</vt:lpstr>
      <vt:lpstr>Association of Science-Technology Centers Annual Conference October 18-October 21, 2014</vt:lpstr>
      <vt:lpstr>Designing Engaging Programming</vt:lpstr>
      <vt:lpstr>Designing Engaging Programming</vt:lpstr>
      <vt:lpstr>Designing Engaging Programming</vt:lpstr>
      <vt:lpstr>Designing Engaging Programming</vt:lpstr>
      <vt:lpstr>Designing Engaging Programming</vt:lpstr>
      <vt:lpstr>Association of Science-Technology Centers Annual Conference October 18-October 21, 2014</vt:lpstr>
      <vt:lpstr>Building Momentum</vt:lpstr>
      <vt:lpstr>Building Momentum</vt:lpstr>
      <vt:lpstr>Building Momentum</vt:lpstr>
      <vt:lpstr>Association of Science-Technology Centers Annual Conference October 18-October 21, 2014</vt:lpstr>
    </vt:vector>
  </TitlesOfParts>
  <Company>We Grok It LLC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of Science-Technology  Annual Conference October 31-November 1, 2009</dc:title>
  <dc:creator>Christine Keefe</dc:creator>
  <cp:lastModifiedBy>GT</cp:lastModifiedBy>
  <cp:revision>156</cp:revision>
  <dcterms:created xsi:type="dcterms:W3CDTF">2009-02-02T20:35:43Z</dcterms:created>
  <dcterms:modified xsi:type="dcterms:W3CDTF">2014-11-17T15:25:55Z</dcterms:modified>
</cp:coreProperties>
</file>