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6"/>
  </p:notesMasterIdLst>
  <p:sldIdLst>
    <p:sldId id="258" r:id="rId3"/>
    <p:sldId id="261" r:id="rId4"/>
    <p:sldId id="263" r:id="rId5"/>
    <p:sldId id="264" r:id="rId6"/>
    <p:sldId id="259" r:id="rId7"/>
    <p:sldId id="262" r:id="rId8"/>
    <p:sldId id="282" r:id="rId9"/>
    <p:sldId id="284" r:id="rId10"/>
    <p:sldId id="265" r:id="rId11"/>
    <p:sldId id="278" r:id="rId12"/>
    <p:sldId id="272" r:id="rId13"/>
    <p:sldId id="269" r:id="rId14"/>
    <p:sldId id="270" r:id="rId15"/>
    <p:sldId id="267" r:id="rId16"/>
    <p:sldId id="268" r:id="rId17"/>
    <p:sldId id="276" r:id="rId18"/>
    <p:sldId id="280" r:id="rId19"/>
    <p:sldId id="279" r:id="rId20"/>
    <p:sldId id="277" r:id="rId21"/>
    <p:sldId id="281" r:id="rId22"/>
    <p:sldId id="273" r:id="rId23"/>
    <p:sldId id="266" r:id="rId24"/>
    <p:sldId id="260"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253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94" autoAdjust="0"/>
    <p:restoredTop sz="75211" autoAdjust="0"/>
  </p:normalViewPr>
  <p:slideViewPr>
    <p:cSldViewPr snapToGrid="0">
      <p:cViewPr varScale="1">
        <p:scale>
          <a:sx n="71" d="100"/>
          <a:sy n="71" d="100"/>
        </p:scale>
        <p:origin x="-108" y="-162"/>
      </p:cViewPr>
      <p:guideLst>
        <p:guide orient="horz" pos="2160"/>
        <p:guide pos="2880"/>
      </p:guideLst>
    </p:cSldViewPr>
  </p:slideViewPr>
  <p:outlineViewPr>
    <p:cViewPr>
      <p:scale>
        <a:sx n="33" d="100"/>
        <a:sy n="33" d="100"/>
      </p:scale>
      <p:origin x="0" y="-14568"/>
    </p:cViewPr>
  </p:outlin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7D96753-5D90-46B1-8871-846024A8E411}" type="datetimeFigureOut">
              <a:rPr lang="en-US" smtClean="0"/>
              <a:pPr/>
              <a:t>3/3/2016</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2775C74-C43B-4BD3-ACE9-FDD0B93A6FB6}" type="slidenum">
              <a:rPr lang="en-US" smtClean="0"/>
              <a:pPr/>
              <a:t>‹#›</a:t>
            </a:fld>
            <a:endParaRPr lang="en-US" dirty="0"/>
          </a:p>
        </p:txBody>
      </p:sp>
    </p:spTree>
    <p:extLst>
      <p:ext uri="{BB962C8B-B14F-4D97-AF65-F5344CB8AC3E}">
        <p14:creationId xmlns:p14="http://schemas.microsoft.com/office/powerpoint/2010/main" xmlns="" val="2361719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sz="1100" dirty="0"/>
          </a:p>
        </p:txBody>
      </p:sp>
      <p:sp>
        <p:nvSpPr>
          <p:cNvPr id="4" name="Slide Number Placeholder 3"/>
          <p:cNvSpPr>
            <a:spLocks noGrp="1"/>
          </p:cNvSpPr>
          <p:nvPr>
            <p:ph type="sldNum" sz="quarter" idx="10"/>
          </p:nvPr>
        </p:nvSpPr>
        <p:spPr/>
        <p:txBody>
          <a:bodyPr/>
          <a:lstStyle/>
          <a:p>
            <a:fld id="{573CB548-3661-4D05-BD07-F436232BB09D}"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xmlns="" val="775677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Opportunities</a:t>
            </a:r>
            <a:r>
              <a:rPr lang="en-US" baseline="0" dirty="0" smtClean="0"/>
              <a:t> </a:t>
            </a:r>
            <a:r>
              <a:rPr lang="en-US" dirty="0" smtClean="0"/>
              <a:t>highlighted</a:t>
            </a:r>
            <a:r>
              <a:rPr lang="en-US" baseline="0" dirty="0" smtClean="0"/>
              <a:t> in the Monday, Feb. 29 presentation- </a:t>
            </a:r>
            <a:r>
              <a:rPr lang="en-US" dirty="0"/>
              <a:t>where AISL staff will be highlighting funding opportunities around NSF for informal STEM learning.  Jim needs to know that we are already doing this, but it will be very top level, so if he wants, he can pick up on any one of those points.  We are trying to position informal STEM learning across the agency, not just the AISL program.  </a:t>
            </a:r>
          </a:p>
        </p:txBody>
      </p:sp>
      <p:sp>
        <p:nvSpPr>
          <p:cNvPr id="4" name="Slide Number Placeholder 3"/>
          <p:cNvSpPr>
            <a:spLocks noGrp="1"/>
          </p:cNvSpPr>
          <p:nvPr>
            <p:ph type="sldNum" sz="quarter" idx="10"/>
          </p:nvPr>
        </p:nvSpPr>
        <p:spPr/>
        <p:txBody>
          <a:bodyPr/>
          <a:lstStyle/>
          <a:p>
            <a:fld id="{52775C74-C43B-4BD3-ACE9-FDD0B93A6FB6}" type="slidenum">
              <a:rPr lang="en-US" smtClean="0"/>
              <a:pPr/>
              <a:t>13</a:t>
            </a:fld>
            <a:endParaRPr lang="en-US" dirty="0"/>
          </a:p>
        </p:txBody>
      </p:sp>
    </p:spTree>
    <p:extLst>
      <p:ext uri="{BB962C8B-B14F-4D97-AF65-F5344CB8AC3E}">
        <p14:creationId xmlns:p14="http://schemas.microsoft.com/office/powerpoint/2010/main" xmlns="" val="2510452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E. Kelly’s Slides on Smart and Connected</a:t>
            </a:r>
            <a:r>
              <a:rPr lang="en-US" baseline="0" dirty="0" smtClean="0"/>
              <a:t> cities</a:t>
            </a:r>
          </a:p>
          <a:p>
            <a:pPr marL="174708" indent="-174708">
              <a:buFont typeface="Arial" panose="020B0604020202020204" pitchFamily="34" charset="0"/>
              <a:buChar char="•"/>
            </a:pPr>
            <a:r>
              <a:rPr lang="en-US" dirty="0" smtClean="0"/>
              <a:t>A S&amp;CC problem is a complex problem that motivates some community (e.g., tribe, region, town, rural group, city, megacity) to design, deploy and evaluate an intervention that has potential to ameliorate the problem.  </a:t>
            </a:r>
          </a:p>
          <a:p>
            <a:pPr marL="174708" indent="-174708">
              <a:buFont typeface="Arial" panose="020B0604020202020204" pitchFamily="34" charset="0"/>
              <a:buChar char="•"/>
            </a:pPr>
            <a:r>
              <a:rPr lang="en-US" dirty="0" smtClean="0"/>
              <a:t>The attempted intervention is “smart and connected” to the extent that it takes advantage of emerging nested systems of cyber physical sensors, Internet of Things, wearable technologies, mobile systems, etc. for which a compelling case can be made that the intervention is likely to lead to efficiencies in resources, powerful models and solutions, and advances in science and engineering knowledge and practices, and STEM education research. </a:t>
            </a:r>
          </a:p>
          <a:p>
            <a:pPr marL="174708" indent="-174708">
              <a:buFont typeface="Arial" panose="020B0604020202020204" pitchFamily="34" charset="0"/>
              <a:buChar char="•"/>
            </a:pPr>
            <a:r>
              <a:rPr lang="en-US" dirty="0" smtClean="0"/>
              <a:t>The intervention is also “smart and connected” to the extent that it involves the creative engagement of one or more communities and their distributed human and social capital (e.g., tribal representatives, city planners, and the resources of formal and informal education, including citizen science, and the maker movement). </a:t>
            </a:r>
          </a:p>
          <a:p>
            <a:endParaRPr lang="en-US" dirty="0"/>
          </a:p>
        </p:txBody>
      </p:sp>
      <p:sp>
        <p:nvSpPr>
          <p:cNvPr id="4" name="Slide Number Placeholder 3"/>
          <p:cNvSpPr>
            <a:spLocks noGrp="1"/>
          </p:cNvSpPr>
          <p:nvPr>
            <p:ph type="sldNum" sz="quarter" idx="10"/>
          </p:nvPr>
        </p:nvSpPr>
        <p:spPr/>
        <p:txBody>
          <a:bodyPr/>
          <a:lstStyle/>
          <a:p>
            <a:fld id="{52775C74-C43B-4BD3-ACE9-FDD0B93A6FB6}" type="slidenum">
              <a:rPr lang="en-US" smtClean="0"/>
              <a:pPr/>
              <a:t>14</a:t>
            </a:fld>
            <a:endParaRPr lang="en-US" dirty="0"/>
          </a:p>
        </p:txBody>
      </p:sp>
    </p:spTree>
    <p:extLst>
      <p:ext uri="{BB962C8B-B14F-4D97-AF65-F5344CB8AC3E}">
        <p14:creationId xmlns:p14="http://schemas.microsoft.com/office/powerpoint/2010/main" xmlns="" val="3395397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dirty="0"/>
              <a:t>From DCL: Specifically, NSF challenges and encourages the community to submit innovative proposals for fundamental research or the integration of research and education that:</a:t>
            </a:r>
          </a:p>
          <a:p>
            <a:pPr algn="ctr">
              <a:lnSpc>
                <a:spcPct val="110000"/>
              </a:lnSpc>
            </a:pPr>
            <a:endParaRPr lang="en-US" dirty="0"/>
          </a:p>
          <a:p>
            <a:pPr marL="174708" indent="-174708">
              <a:lnSpc>
                <a:spcPct val="110000"/>
              </a:lnSpc>
              <a:buFont typeface="Arial" panose="020B0604020202020204" pitchFamily="34" charset="0"/>
              <a:buChar char="•"/>
            </a:pPr>
            <a:r>
              <a:rPr lang="en-US" dirty="0"/>
              <a:t>Elucidate the processes and potential benefits of learning, e.g. design thinking, in the Maker context;</a:t>
            </a:r>
          </a:p>
          <a:p>
            <a:pPr marL="174708" indent="-174708">
              <a:lnSpc>
                <a:spcPct val="110000"/>
              </a:lnSpc>
              <a:buFont typeface="Arial" panose="020B0604020202020204" pitchFamily="34" charset="0"/>
              <a:buChar char="•"/>
            </a:pPr>
            <a:r>
              <a:rPr lang="en-US" dirty="0"/>
              <a:t>Leverage Making to develop and test its role in improving the effectiveness of formal and informal learning pathways for increasing retention and broadening participation in STEM for students and faculty;</a:t>
            </a:r>
          </a:p>
          <a:p>
            <a:pPr marL="174708" indent="-174708">
              <a:lnSpc>
                <a:spcPct val="110000"/>
              </a:lnSpc>
              <a:buFont typeface="Arial" panose="020B0604020202020204" pitchFamily="34" charset="0"/>
              <a:buChar char="•"/>
            </a:pPr>
            <a:r>
              <a:rPr lang="en-US" dirty="0"/>
              <a:t>Explore new ideas and models of formal and informal STEM learning by leveraging existing knowledge in Making;</a:t>
            </a:r>
          </a:p>
          <a:p>
            <a:pPr marL="174708" indent="-174708">
              <a:lnSpc>
                <a:spcPct val="110000"/>
              </a:lnSpc>
              <a:buFont typeface="Arial" panose="020B0604020202020204" pitchFamily="34" charset="0"/>
              <a:buChar char="•"/>
            </a:pPr>
            <a:r>
              <a:rPr lang="en-US" dirty="0"/>
              <a:t>Investigate and test effectiveness of new approaches to design and innovation enabled by Maker spaces and practices;</a:t>
            </a:r>
          </a:p>
          <a:p>
            <a:pPr marL="174708" indent="-174708">
              <a:lnSpc>
                <a:spcPct val="110000"/>
              </a:lnSpc>
              <a:buFont typeface="Arial" panose="020B0604020202020204" pitchFamily="34" charset="0"/>
              <a:buChar char="•"/>
            </a:pPr>
            <a:r>
              <a:rPr lang="en-US" dirty="0"/>
              <a:t>Enable new tools and knowledge for design and prototyping across all disciplines that can significantly increase Making capabilities; and</a:t>
            </a:r>
          </a:p>
          <a:p>
            <a:pPr marL="174708" indent="-174708">
              <a:lnSpc>
                <a:spcPct val="110000"/>
              </a:lnSpc>
              <a:buFont typeface="Arial" panose="020B0604020202020204" pitchFamily="34" charset="0"/>
              <a:buChar char="•"/>
            </a:pPr>
            <a:r>
              <a:rPr lang="en-US" dirty="0"/>
              <a:t>Further the understanding of innovation processes from prototypes through their transition to products that have greater societal and economic impact through enhanced marketability and large-scale market adoption.</a:t>
            </a:r>
          </a:p>
          <a:p>
            <a:endParaRPr lang="en-US" dirty="0"/>
          </a:p>
        </p:txBody>
      </p:sp>
      <p:sp>
        <p:nvSpPr>
          <p:cNvPr id="4" name="Slide Number Placeholder 3"/>
          <p:cNvSpPr>
            <a:spLocks noGrp="1"/>
          </p:cNvSpPr>
          <p:nvPr>
            <p:ph type="sldNum" sz="quarter" idx="10"/>
          </p:nvPr>
        </p:nvSpPr>
        <p:spPr/>
        <p:txBody>
          <a:bodyPr/>
          <a:lstStyle/>
          <a:p>
            <a:fld id="{52775C74-C43B-4BD3-ACE9-FDD0B93A6FB6}" type="slidenum">
              <a:rPr lang="en-US" smtClean="0"/>
              <a:pPr/>
              <a:t>15</a:t>
            </a:fld>
            <a:endParaRPr lang="en-US" dirty="0"/>
          </a:p>
        </p:txBody>
      </p:sp>
    </p:spTree>
    <p:extLst>
      <p:ext uri="{BB962C8B-B14F-4D97-AF65-F5344CB8AC3E}">
        <p14:creationId xmlns:p14="http://schemas.microsoft.com/office/powerpoint/2010/main" xmlns="" val="1630641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775C74-C43B-4BD3-ACE9-FDD0B93A6FB6}" type="slidenum">
              <a:rPr lang="en-US" smtClean="0"/>
              <a:pPr/>
              <a:t>19</a:t>
            </a:fld>
            <a:endParaRPr lang="en-US" dirty="0"/>
          </a:p>
        </p:txBody>
      </p:sp>
    </p:spTree>
    <p:extLst>
      <p:ext uri="{BB962C8B-B14F-4D97-AF65-F5344CB8AC3E}">
        <p14:creationId xmlns:p14="http://schemas.microsoft.com/office/powerpoint/2010/main" xmlns="" val="2252449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775C74-C43B-4BD3-ACE9-FDD0B93A6FB6}" type="slidenum">
              <a:rPr lang="en-US" smtClean="0"/>
              <a:pPr/>
              <a:t>21</a:t>
            </a:fld>
            <a:endParaRPr lang="en-US" dirty="0"/>
          </a:p>
        </p:txBody>
      </p:sp>
    </p:spTree>
    <p:extLst>
      <p:ext uri="{BB962C8B-B14F-4D97-AF65-F5344CB8AC3E}">
        <p14:creationId xmlns:p14="http://schemas.microsoft.com/office/powerpoint/2010/main" xmlns="" val="3457608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FY 2017 NSF Budget Request: $7,964M</a:t>
            </a:r>
          </a:p>
          <a:p>
            <a:pPr marL="174708" indent="-174708">
              <a:buFont typeface="Arial" panose="020B0604020202020204" pitchFamily="34" charset="0"/>
              <a:buChar char="•"/>
            </a:pPr>
            <a:r>
              <a:rPr lang="en-US" dirty="0" smtClean="0"/>
              <a:t>FY 2017 EHR Budget Request: $952.86M</a:t>
            </a:r>
          </a:p>
          <a:p>
            <a:pPr marL="174708" indent="-174708">
              <a:buFont typeface="Arial" panose="020B0604020202020204" pitchFamily="34" charset="0"/>
              <a:buChar char="•"/>
            </a:pPr>
            <a:r>
              <a:rPr lang="en-US" dirty="0" smtClean="0"/>
              <a:t>Change over EHR FY 2016 estimate: $72.86M</a:t>
            </a:r>
            <a:r>
              <a:rPr lang="en-US" baseline="0" dirty="0" smtClean="0"/>
              <a:t> or </a:t>
            </a:r>
            <a:r>
              <a:rPr lang="en-US" dirty="0" smtClean="0"/>
              <a:t>+ 8.3% </a:t>
            </a:r>
          </a:p>
          <a:p>
            <a:endParaRPr lang="en-US" dirty="0"/>
          </a:p>
        </p:txBody>
      </p:sp>
      <p:sp>
        <p:nvSpPr>
          <p:cNvPr id="4" name="Slide Number Placeholder 3"/>
          <p:cNvSpPr>
            <a:spLocks noGrp="1"/>
          </p:cNvSpPr>
          <p:nvPr>
            <p:ph type="sldNum" sz="quarter" idx="10"/>
          </p:nvPr>
        </p:nvSpPr>
        <p:spPr/>
        <p:txBody>
          <a:bodyPr/>
          <a:lstStyle/>
          <a:p>
            <a:fld id="{52775C74-C43B-4BD3-ACE9-FDD0B93A6FB6}" type="slidenum">
              <a:rPr lang="en-US" smtClean="0"/>
              <a:pPr/>
              <a:t>3</a:t>
            </a:fld>
            <a:endParaRPr lang="en-US" dirty="0"/>
          </a:p>
        </p:txBody>
      </p:sp>
    </p:spTree>
    <p:extLst>
      <p:ext uri="{BB962C8B-B14F-4D97-AF65-F5344CB8AC3E}">
        <p14:creationId xmlns:p14="http://schemas.microsoft.com/office/powerpoint/2010/main" xmlns="" val="3644011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775C74-C43B-4BD3-ACE9-FDD0B93A6FB6}" type="slidenum">
              <a:rPr lang="en-US" smtClean="0"/>
              <a:pPr/>
              <a:t>5</a:t>
            </a:fld>
            <a:endParaRPr lang="en-US" dirty="0"/>
          </a:p>
        </p:txBody>
      </p:sp>
    </p:spTree>
    <p:extLst>
      <p:ext uri="{BB962C8B-B14F-4D97-AF65-F5344CB8AC3E}">
        <p14:creationId xmlns:p14="http://schemas.microsoft.com/office/powerpoint/2010/main" xmlns="" val="1949154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2775C74-C43B-4BD3-ACE9-FDD0B93A6FB6}" type="slidenum">
              <a:rPr lang="en-US" smtClean="0"/>
              <a:pPr/>
              <a:t>6</a:t>
            </a:fld>
            <a:endParaRPr lang="en-US" dirty="0"/>
          </a:p>
        </p:txBody>
      </p:sp>
    </p:spTree>
    <p:extLst>
      <p:ext uri="{BB962C8B-B14F-4D97-AF65-F5344CB8AC3E}">
        <p14:creationId xmlns:p14="http://schemas.microsoft.com/office/powerpoint/2010/main" xmlns="" val="3353861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CA6AFA6-A02A-40DF-83AE-F396EC41D20C}" type="slidenum">
              <a:rPr lang="en-US" smtClean="0"/>
              <a:pPr/>
              <a:t>7</a:t>
            </a:fld>
            <a:endParaRPr lang="en-US" dirty="0"/>
          </a:p>
        </p:txBody>
      </p:sp>
    </p:spTree>
    <p:extLst>
      <p:ext uri="{BB962C8B-B14F-4D97-AF65-F5344CB8AC3E}">
        <p14:creationId xmlns:p14="http://schemas.microsoft.com/office/powerpoint/2010/main" xmlns="" val="649329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and responses from Al DeSena</a:t>
            </a:r>
          </a:p>
          <a:p>
            <a:pPr marL="174708" indent="-174708">
              <a:buFont typeface="Arial" panose="020B0604020202020204" pitchFamily="34" charset="0"/>
              <a:buChar char="•"/>
            </a:pPr>
            <a:r>
              <a:rPr lang="en-US" dirty="0"/>
              <a:t>Considering research in informal STEM education, are there any gaps in the research that we would like the AISL community to think on before the next deadline?  We don’t think of this as gaps per se.  </a:t>
            </a:r>
          </a:p>
          <a:p>
            <a:pPr marL="640594" lvl="1" indent="-174708">
              <a:buFont typeface="Arial" panose="020B0604020202020204" pitchFamily="34" charset="0"/>
              <a:buChar char="•"/>
            </a:pPr>
            <a:r>
              <a:rPr lang="en-US" dirty="0"/>
              <a:t>We are hoping that the collaborations of researchers and practitioners will continue to be strengthened.  There has been some discussion of the need for longitudinal research.  Note that CAISE has an initiative on Research and Practice and some of the Tuesday sessions are specifically about research and evaluation.</a:t>
            </a:r>
          </a:p>
          <a:p>
            <a:endParaRPr lang="en-US" dirty="0"/>
          </a:p>
        </p:txBody>
      </p:sp>
      <p:sp>
        <p:nvSpPr>
          <p:cNvPr id="4" name="Slide Number Placeholder 3"/>
          <p:cNvSpPr>
            <a:spLocks noGrp="1"/>
          </p:cNvSpPr>
          <p:nvPr>
            <p:ph type="sldNum" sz="quarter" idx="10"/>
          </p:nvPr>
        </p:nvSpPr>
        <p:spPr/>
        <p:txBody>
          <a:bodyPr/>
          <a:lstStyle/>
          <a:p>
            <a:fld id="{52775C74-C43B-4BD3-ACE9-FDD0B93A6FB6}" type="slidenum">
              <a:rPr lang="en-US" smtClean="0"/>
              <a:pPr/>
              <a:t>9</a:t>
            </a:fld>
            <a:endParaRPr lang="en-US" dirty="0"/>
          </a:p>
        </p:txBody>
      </p:sp>
    </p:spTree>
    <p:extLst>
      <p:ext uri="{BB962C8B-B14F-4D97-AF65-F5344CB8AC3E}">
        <p14:creationId xmlns:p14="http://schemas.microsoft.com/office/powerpoint/2010/main" xmlns="" val="449466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Notes from Al DeSena</a:t>
            </a:r>
          </a:p>
          <a:p>
            <a:pPr marL="174708" indent="-174708" defTabSz="931774">
              <a:buFont typeface="Arial" panose="020B0604020202020204" pitchFamily="34" charset="0"/>
              <a:buChar char="•"/>
              <a:defRPr/>
            </a:pPr>
            <a:r>
              <a:rPr lang="en-US" dirty="0"/>
              <a:t>How might we invite the AISL community to share their thoughts on what NSF/EHR is doing to help connect them to their work?  </a:t>
            </a:r>
          </a:p>
          <a:p>
            <a:pPr marL="640594" lvl="1" indent="-174708" defTabSz="931774">
              <a:buFont typeface="Arial" panose="020B0604020202020204" pitchFamily="34" charset="0"/>
              <a:buChar char="•"/>
              <a:defRPr/>
            </a:pPr>
            <a:r>
              <a:rPr lang="en-US" dirty="0"/>
              <a:t>Al: Emphasize the role of the DRL resource centers (including CAISE) as opportunities for the field and NSF to communicate more deeply.</a:t>
            </a:r>
          </a:p>
          <a:p>
            <a:endParaRPr lang="en-US" dirty="0"/>
          </a:p>
        </p:txBody>
      </p:sp>
      <p:sp>
        <p:nvSpPr>
          <p:cNvPr id="4" name="Slide Number Placeholder 3"/>
          <p:cNvSpPr>
            <a:spLocks noGrp="1"/>
          </p:cNvSpPr>
          <p:nvPr>
            <p:ph type="sldNum" sz="quarter" idx="10"/>
          </p:nvPr>
        </p:nvSpPr>
        <p:spPr/>
        <p:txBody>
          <a:bodyPr/>
          <a:lstStyle/>
          <a:p>
            <a:fld id="{52775C74-C43B-4BD3-ACE9-FDD0B93A6FB6}" type="slidenum">
              <a:rPr lang="en-US" smtClean="0"/>
              <a:pPr/>
              <a:t>10</a:t>
            </a:fld>
            <a:endParaRPr lang="en-US" dirty="0"/>
          </a:p>
        </p:txBody>
      </p:sp>
    </p:spTree>
    <p:extLst>
      <p:ext uri="{BB962C8B-B14F-4D97-AF65-F5344CB8AC3E}">
        <p14:creationId xmlns:p14="http://schemas.microsoft.com/office/powerpoint/2010/main" xmlns="" val="2604590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 </a:t>
            </a:r>
            <a:r>
              <a:rPr lang="en-US" dirty="0"/>
              <a:t>Jim should mention the importance of NSF-wide broader impacts and broadening participation initiatives as areas where informal STEM learning has and should continue to play an important role.</a:t>
            </a:r>
          </a:p>
        </p:txBody>
      </p:sp>
      <p:sp>
        <p:nvSpPr>
          <p:cNvPr id="4" name="Slide Number Placeholder 3"/>
          <p:cNvSpPr>
            <a:spLocks noGrp="1"/>
          </p:cNvSpPr>
          <p:nvPr>
            <p:ph type="sldNum" sz="quarter" idx="10"/>
          </p:nvPr>
        </p:nvSpPr>
        <p:spPr/>
        <p:txBody>
          <a:bodyPr/>
          <a:lstStyle/>
          <a:p>
            <a:fld id="{52775C74-C43B-4BD3-ACE9-FDD0B93A6FB6}" type="slidenum">
              <a:rPr lang="en-US" smtClean="0"/>
              <a:pPr/>
              <a:t>11</a:t>
            </a:fld>
            <a:endParaRPr lang="en-US" dirty="0"/>
          </a:p>
        </p:txBody>
      </p:sp>
    </p:spTree>
    <p:extLst>
      <p:ext uri="{BB962C8B-B14F-4D97-AF65-F5344CB8AC3E}">
        <p14:creationId xmlns:p14="http://schemas.microsoft.com/office/powerpoint/2010/main" xmlns="" val="1599470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Opportunities</a:t>
            </a:r>
            <a:r>
              <a:rPr lang="en-US" baseline="0" dirty="0" smtClean="0"/>
              <a:t> </a:t>
            </a:r>
            <a:r>
              <a:rPr lang="en-US" dirty="0" smtClean="0"/>
              <a:t>highlighted</a:t>
            </a:r>
            <a:r>
              <a:rPr lang="en-US" baseline="0" dirty="0" smtClean="0"/>
              <a:t> in the Monday, Feb. 29 presentation- </a:t>
            </a:r>
            <a:r>
              <a:rPr lang="en-US" dirty="0"/>
              <a:t>where AISL staff will be highlighting funding opportunities around NSF for informal STEM learning.  Jim needs to know that we are already doing this, but it will be very top level, so if he wants, he can pick up on any one of those points.  We are trying to position informal STEM learning across the agency, not just the AISL program.  </a:t>
            </a:r>
          </a:p>
          <a:p>
            <a:endParaRPr lang="en-US" dirty="0"/>
          </a:p>
        </p:txBody>
      </p:sp>
      <p:sp>
        <p:nvSpPr>
          <p:cNvPr id="4" name="Slide Number Placeholder 3"/>
          <p:cNvSpPr>
            <a:spLocks noGrp="1"/>
          </p:cNvSpPr>
          <p:nvPr>
            <p:ph type="sldNum" sz="quarter" idx="10"/>
          </p:nvPr>
        </p:nvSpPr>
        <p:spPr/>
        <p:txBody>
          <a:bodyPr/>
          <a:lstStyle/>
          <a:p>
            <a:fld id="{52775C74-C43B-4BD3-ACE9-FDD0B93A6FB6}" type="slidenum">
              <a:rPr lang="en-US" smtClean="0"/>
              <a:pPr/>
              <a:t>12</a:t>
            </a:fld>
            <a:endParaRPr lang="en-US" dirty="0"/>
          </a:p>
        </p:txBody>
      </p:sp>
    </p:spTree>
    <p:extLst>
      <p:ext uri="{BB962C8B-B14F-4D97-AF65-F5344CB8AC3E}">
        <p14:creationId xmlns:p14="http://schemas.microsoft.com/office/powerpoint/2010/main" xmlns="" val="868041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20A5B44-878E-41B8-9150-F6DB36D6E942}" type="datetimeFigureOut">
              <a:rPr lang="en-US" smtClean="0"/>
              <a:pPr/>
              <a:t>3/3/2016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E69BC3-3BF9-4B3D-98DE-BBCF7FC132D0}" type="slidenum">
              <a:rPr lang="en-US" smtClean="0"/>
              <a:pPr/>
              <a:t>‹#›</a:t>
            </a:fld>
            <a:endParaRPr lang="en-US" dirty="0"/>
          </a:p>
        </p:txBody>
      </p:sp>
    </p:spTree>
    <p:extLst>
      <p:ext uri="{BB962C8B-B14F-4D97-AF65-F5344CB8AC3E}">
        <p14:creationId xmlns:p14="http://schemas.microsoft.com/office/powerpoint/2010/main" xmlns="" val="3500076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0A5B44-878E-41B8-9150-F6DB36D6E942}" type="datetimeFigureOut">
              <a:rPr lang="en-US" smtClean="0"/>
              <a:pPr/>
              <a:t>3/3/2016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E69BC3-3BF9-4B3D-98DE-BBCF7FC132D0}" type="slidenum">
              <a:rPr lang="en-US" smtClean="0"/>
              <a:pPr/>
              <a:t>‹#›</a:t>
            </a:fld>
            <a:endParaRPr lang="en-US" dirty="0"/>
          </a:p>
        </p:txBody>
      </p:sp>
    </p:spTree>
    <p:extLst>
      <p:ext uri="{BB962C8B-B14F-4D97-AF65-F5344CB8AC3E}">
        <p14:creationId xmlns:p14="http://schemas.microsoft.com/office/powerpoint/2010/main" xmlns="" val="3474173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0A5B44-878E-41B8-9150-F6DB36D6E942}" type="datetimeFigureOut">
              <a:rPr lang="en-US" smtClean="0"/>
              <a:pPr/>
              <a:t>3/3/2016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E69BC3-3BF9-4B3D-98DE-BBCF7FC132D0}" type="slidenum">
              <a:rPr lang="en-US" smtClean="0"/>
              <a:pPr/>
              <a:t>‹#›</a:t>
            </a:fld>
            <a:endParaRPr lang="en-US" dirty="0"/>
          </a:p>
        </p:txBody>
      </p:sp>
    </p:spTree>
    <p:extLst>
      <p:ext uri="{BB962C8B-B14F-4D97-AF65-F5344CB8AC3E}">
        <p14:creationId xmlns:p14="http://schemas.microsoft.com/office/powerpoint/2010/main" xmlns="" val="69441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8A04F7-6588-4B63-B620-CF93CC8EB4FE}" type="datetime1">
              <a:rPr lang="en-US" smtClean="0">
                <a:solidFill>
                  <a:prstClr val="black">
                    <a:tint val="75000"/>
                  </a:prstClr>
                </a:solidFill>
              </a:rPr>
              <a:pPr/>
              <a:t>3/3/2016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1C43912-C8D8-4537-9FD7-69388C34AA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606497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A2C4D3A-0D70-45C9-940D-03999A48DBAC}" type="datetime1">
              <a:rPr lang="en-US" smtClean="0">
                <a:solidFill>
                  <a:prstClr val="black">
                    <a:tint val="75000"/>
                  </a:prstClr>
                </a:solidFill>
              </a:rPr>
              <a:pPr/>
              <a:t>3/3/2016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7118684" y="6538913"/>
            <a:ext cx="2057400" cy="365125"/>
          </a:xfrm>
        </p:spPr>
        <p:txBody>
          <a:bodyPr/>
          <a:lstStyle>
            <a:lvl1pPr>
              <a:defRPr sz="1100">
                <a:solidFill>
                  <a:schemeClr val="bg2"/>
                </a:solidFill>
              </a:defRPr>
            </a:lvl1pPr>
          </a:lstStyle>
          <a:p>
            <a:fld id="{A1C43912-C8D8-4537-9FD7-69388C34AA09}" type="slidenum">
              <a:rPr lang="en-US" smtClean="0">
                <a:solidFill>
                  <a:srgbClr val="E7E6E6"/>
                </a:solidFill>
              </a:rPr>
              <a:pPr/>
              <a:t>‹#›</a:t>
            </a:fld>
            <a:endParaRPr lang="en-US" dirty="0">
              <a:solidFill>
                <a:srgbClr val="E7E6E6"/>
              </a:solidFill>
            </a:endParaRPr>
          </a:p>
        </p:txBody>
      </p:sp>
    </p:spTree>
    <p:extLst>
      <p:ext uri="{BB962C8B-B14F-4D97-AF65-F5344CB8AC3E}">
        <p14:creationId xmlns:p14="http://schemas.microsoft.com/office/powerpoint/2010/main" xmlns="" val="1337201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786890-1B9A-4F11-A3DA-8B2B1372B97F}" type="datetime1">
              <a:rPr lang="en-US" smtClean="0">
                <a:solidFill>
                  <a:prstClr val="black">
                    <a:tint val="75000"/>
                  </a:prstClr>
                </a:solidFill>
              </a:rPr>
              <a:pPr/>
              <a:t>3/3/2016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1C43912-C8D8-4537-9FD7-69388C34AA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580716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592B5DB-2A3C-4D1D-9B5F-36A4D297D483}" type="datetime1">
              <a:rPr lang="en-US" smtClean="0">
                <a:solidFill>
                  <a:prstClr val="black">
                    <a:tint val="75000"/>
                  </a:prstClr>
                </a:solidFill>
              </a:rPr>
              <a:pPr/>
              <a:t>3/3/2016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1C43912-C8D8-4537-9FD7-69388C34AA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359901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E744988-8035-4431-A5E8-49A4EAEBB5C6}" type="datetime1">
              <a:rPr lang="en-US" smtClean="0">
                <a:solidFill>
                  <a:prstClr val="black">
                    <a:tint val="75000"/>
                  </a:prstClr>
                </a:solidFill>
              </a:rPr>
              <a:pPr/>
              <a:t>3/3/2016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1C43912-C8D8-4537-9FD7-69388C34AA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17393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AFD222F-97B4-4CA3-B1A6-12EA6E87FC4F}" type="datetime1">
              <a:rPr lang="en-US" smtClean="0">
                <a:solidFill>
                  <a:prstClr val="black">
                    <a:tint val="75000"/>
                  </a:prstClr>
                </a:solidFill>
              </a:rPr>
              <a:pPr/>
              <a:t>3/3/2016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1C43912-C8D8-4537-9FD7-69388C34AA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988041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84ABA6-CA75-43AC-BAFF-2C4088880B19}" type="datetime1">
              <a:rPr lang="en-US" smtClean="0">
                <a:solidFill>
                  <a:prstClr val="black">
                    <a:tint val="75000"/>
                  </a:prstClr>
                </a:solidFill>
              </a:rPr>
              <a:pPr/>
              <a:t>3/3/2016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1C43912-C8D8-4537-9FD7-69388C34AA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129895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242965-B131-43C8-9BFD-649E5AF14A09}" type="datetime1">
              <a:rPr lang="en-US" smtClean="0">
                <a:solidFill>
                  <a:prstClr val="black">
                    <a:tint val="75000"/>
                  </a:prstClr>
                </a:solidFill>
              </a:rPr>
              <a:pPr/>
              <a:t>3/3/2016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1C43912-C8D8-4537-9FD7-69388C34AA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894103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budget_2017_poster.jpg"/>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a:off x="-19050" y="-21431"/>
            <a:ext cx="9163050" cy="6879431"/>
          </a:xfrm>
          <a:prstGeom prst="rect">
            <a:avLst/>
          </a:prstGeom>
        </p:spPr>
      </p:pic>
      <p:sp>
        <p:nvSpPr>
          <p:cNvPr id="8" name="Rectangle 7"/>
          <p:cNvSpPr/>
          <p:nvPr userDrawn="1"/>
        </p:nvSpPr>
        <p:spPr>
          <a:xfrm>
            <a:off x="177421" y="191070"/>
            <a:ext cx="8789158" cy="6523630"/>
          </a:xfrm>
          <a:prstGeom prst="rect">
            <a:avLst/>
          </a:prstGeom>
          <a:solidFill>
            <a:srgbClr val="072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lvl1pPr algn="ctr">
              <a:defRPr sz="4000">
                <a:solidFill>
                  <a:schemeClr val="bg1"/>
                </a:solidFill>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0A5B44-878E-41B8-9150-F6DB36D6E942}" type="datetimeFigureOut">
              <a:rPr lang="en-US" smtClean="0"/>
              <a:pPr/>
              <a:t>3/3/2016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E69BC3-3BF9-4B3D-98DE-BBCF7FC132D0}" type="slidenum">
              <a:rPr lang="en-US" smtClean="0"/>
              <a:pPr/>
              <a:t>‹#›</a:t>
            </a:fld>
            <a:endParaRPr lang="en-US" dirty="0"/>
          </a:p>
        </p:txBody>
      </p:sp>
    </p:spTree>
    <p:extLst>
      <p:ext uri="{BB962C8B-B14F-4D97-AF65-F5344CB8AC3E}">
        <p14:creationId xmlns:p14="http://schemas.microsoft.com/office/powerpoint/2010/main" xmlns="" val="3226729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194813-F822-47A1-8508-A244AECE2881}" type="datetime1">
              <a:rPr lang="en-US" smtClean="0">
                <a:solidFill>
                  <a:prstClr val="black">
                    <a:tint val="75000"/>
                  </a:prstClr>
                </a:solidFill>
              </a:rPr>
              <a:pPr/>
              <a:t>3/3/2016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1C43912-C8D8-4537-9FD7-69388C34AA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6484833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D9DBC2-AAD2-4353-9841-818B93C1D9EC}" type="datetime1">
              <a:rPr lang="en-US" smtClean="0">
                <a:solidFill>
                  <a:prstClr val="black">
                    <a:tint val="75000"/>
                  </a:prstClr>
                </a:solidFill>
              </a:rPr>
              <a:pPr/>
              <a:t>3/3/2016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1C43912-C8D8-4537-9FD7-69388C34AA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4217004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03642B-1593-440A-8FD6-5A57A63E9055}" type="datetime1">
              <a:rPr lang="en-US" smtClean="0">
                <a:solidFill>
                  <a:prstClr val="black">
                    <a:tint val="75000"/>
                  </a:prstClr>
                </a:solidFill>
              </a:rPr>
              <a:pPr/>
              <a:t>3/3/2016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1C43912-C8D8-4537-9FD7-69388C34AA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759953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0A5B44-878E-41B8-9150-F6DB36D6E942}" type="datetimeFigureOut">
              <a:rPr lang="en-US" smtClean="0"/>
              <a:pPr/>
              <a:t>3/3/2016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E69BC3-3BF9-4B3D-98DE-BBCF7FC132D0}" type="slidenum">
              <a:rPr lang="en-US" smtClean="0"/>
              <a:pPr/>
              <a:t>‹#›</a:t>
            </a:fld>
            <a:endParaRPr lang="en-US" dirty="0"/>
          </a:p>
        </p:txBody>
      </p:sp>
    </p:spTree>
    <p:extLst>
      <p:ext uri="{BB962C8B-B14F-4D97-AF65-F5344CB8AC3E}">
        <p14:creationId xmlns:p14="http://schemas.microsoft.com/office/powerpoint/2010/main" xmlns="" val="2617707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20A5B44-878E-41B8-9150-F6DB36D6E942}" type="datetimeFigureOut">
              <a:rPr lang="en-US" smtClean="0"/>
              <a:pPr/>
              <a:t>3/3/2016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E69BC3-3BF9-4B3D-98DE-BBCF7FC132D0}" type="slidenum">
              <a:rPr lang="en-US" smtClean="0"/>
              <a:pPr/>
              <a:t>‹#›</a:t>
            </a:fld>
            <a:endParaRPr lang="en-US" dirty="0"/>
          </a:p>
        </p:txBody>
      </p:sp>
    </p:spTree>
    <p:extLst>
      <p:ext uri="{BB962C8B-B14F-4D97-AF65-F5344CB8AC3E}">
        <p14:creationId xmlns:p14="http://schemas.microsoft.com/office/powerpoint/2010/main" xmlns="" val="2056636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20A5B44-878E-41B8-9150-F6DB36D6E942}" type="datetimeFigureOut">
              <a:rPr lang="en-US" smtClean="0"/>
              <a:pPr/>
              <a:t>3/3/2016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9E69BC3-3BF9-4B3D-98DE-BBCF7FC132D0}" type="slidenum">
              <a:rPr lang="en-US" smtClean="0"/>
              <a:pPr/>
              <a:t>‹#›</a:t>
            </a:fld>
            <a:endParaRPr lang="en-US" dirty="0"/>
          </a:p>
        </p:txBody>
      </p:sp>
    </p:spTree>
    <p:extLst>
      <p:ext uri="{BB962C8B-B14F-4D97-AF65-F5344CB8AC3E}">
        <p14:creationId xmlns:p14="http://schemas.microsoft.com/office/powerpoint/2010/main" xmlns="" val="1842616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20A5B44-878E-41B8-9150-F6DB36D6E942}" type="datetimeFigureOut">
              <a:rPr lang="en-US" smtClean="0"/>
              <a:pPr/>
              <a:t>3/3/2016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E69BC3-3BF9-4B3D-98DE-BBCF7FC132D0}" type="slidenum">
              <a:rPr lang="en-US" smtClean="0"/>
              <a:pPr/>
              <a:t>‹#›</a:t>
            </a:fld>
            <a:endParaRPr lang="en-US" dirty="0"/>
          </a:p>
        </p:txBody>
      </p:sp>
    </p:spTree>
    <p:extLst>
      <p:ext uri="{BB962C8B-B14F-4D97-AF65-F5344CB8AC3E}">
        <p14:creationId xmlns:p14="http://schemas.microsoft.com/office/powerpoint/2010/main" xmlns="" val="551477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0A5B44-878E-41B8-9150-F6DB36D6E942}" type="datetimeFigureOut">
              <a:rPr lang="en-US" smtClean="0"/>
              <a:pPr/>
              <a:t>3/3/2016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E69BC3-3BF9-4B3D-98DE-BBCF7FC132D0}" type="slidenum">
              <a:rPr lang="en-US" smtClean="0"/>
              <a:pPr/>
              <a:t>‹#›</a:t>
            </a:fld>
            <a:endParaRPr lang="en-US" dirty="0"/>
          </a:p>
        </p:txBody>
      </p:sp>
    </p:spTree>
    <p:extLst>
      <p:ext uri="{BB962C8B-B14F-4D97-AF65-F5344CB8AC3E}">
        <p14:creationId xmlns:p14="http://schemas.microsoft.com/office/powerpoint/2010/main" xmlns="" val="3946771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0A5B44-878E-41B8-9150-F6DB36D6E942}" type="datetimeFigureOut">
              <a:rPr lang="en-US" smtClean="0"/>
              <a:pPr/>
              <a:t>3/3/2016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E69BC3-3BF9-4B3D-98DE-BBCF7FC132D0}" type="slidenum">
              <a:rPr lang="en-US" smtClean="0"/>
              <a:pPr/>
              <a:t>‹#›</a:t>
            </a:fld>
            <a:endParaRPr lang="en-US" dirty="0"/>
          </a:p>
        </p:txBody>
      </p:sp>
    </p:spTree>
    <p:extLst>
      <p:ext uri="{BB962C8B-B14F-4D97-AF65-F5344CB8AC3E}">
        <p14:creationId xmlns:p14="http://schemas.microsoft.com/office/powerpoint/2010/main" xmlns="" val="515268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0A5B44-878E-41B8-9150-F6DB36D6E942}" type="datetimeFigureOut">
              <a:rPr lang="en-US" smtClean="0"/>
              <a:pPr/>
              <a:t>3/3/2016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E69BC3-3BF9-4B3D-98DE-BBCF7FC132D0}" type="slidenum">
              <a:rPr lang="en-US" smtClean="0"/>
              <a:pPr/>
              <a:t>‹#›</a:t>
            </a:fld>
            <a:endParaRPr lang="en-US" dirty="0"/>
          </a:p>
        </p:txBody>
      </p:sp>
    </p:spTree>
    <p:extLst>
      <p:ext uri="{BB962C8B-B14F-4D97-AF65-F5344CB8AC3E}">
        <p14:creationId xmlns:p14="http://schemas.microsoft.com/office/powerpoint/2010/main" xmlns="" val="2574199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udget_2017_poster.jpg"/>
          <p:cNvPicPr>
            <a:picLocks noChangeAspect="1"/>
          </p:cNvPicPr>
          <p:nvPr userDrawn="1"/>
        </p:nvPicPr>
        <p:blipFill rotWithShape="1">
          <a:blip r:embed="rId13" cstate="screen">
            <a:extLst>
              <a:ext uri="{28A0092B-C50C-407E-A947-70E740481C1C}">
                <a14:useLocalDpi xmlns:a14="http://schemas.microsoft.com/office/drawing/2010/main" xmlns=""/>
              </a:ext>
            </a:extLst>
          </a:blip>
          <a:srcRect/>
          <a:stretch/>
        </p:blipFill>
        <p:spPr>
          <a:xfrm>
            <a:off x="-19050" y="-21431"/>
            <a:ext cx="9163050" cy="6879431"/>
          </a:xfrm>
          <a:prstGeom prst="rect">
            <a:avLst/>
          </a:prstGeom>
        </p:spPr>
      </p:pic>
      <p:sp>
        <p:nvSpPr>
          <p:cNvPr id="8" name="Rectangle 7"/>
          <p:cNvSpPr/>
          <p:nvPr userDrawn="1"/>
        </p:nvSpPr>
        <p:spPr>
          <a:xfrm>
            <a:off x="177421" y="191070"/>
            <a:ext cx="8789158" cy="6523630"/>
          </a:xfrm>
          <a:prstGeom prst="rect">
            <a:avLst/>
          </a:prstGeom>
          <a:solidFill>
            <a:srgbClr val="072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0A5B44-878E-41B8-9150-F6DB36D6E942}" type="datetimeFigureOut">
              <a:rPr lang="en-US" smtClean="0"/>
              <a:pPr/>
              <a:t>3/3/2016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E69BC3-3BF9-4B3D-98DE-BBCF7FC132D0}" type="slidenum">
              <a:rPr lang="en-US" smtClean="0"/>
              <a:pPr/>
              <a:t>‹#›</a:t>
            </a:fld>
            <a:endParaRPr lang="en-US" dirty="0"/>
          </a:p>
        </p:txBody>
      </p:sp>
    </p:spTree>
    <p:extLst>
      <p:ext uri="{BB962C8B-B14F-4D97-AF65-F5344CB8AC3E}">
        <p14:creationId xmlns:p14="http://schemas.microsoft.com/office/powerpoint/2010/main" xmlns="" val="831839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A3CAE8-5CFC-4F21-A3ED-DBF8CC5F5843}" type="datetime1">
              <a:rPr lang="en-US" smtClean="0">
                <a:solidFill>
                  <a:prstClr val="black">
                    <a:tint val="75000"/>
                  </a:prstClr>
                </a:solidFill>
              </a:rPr>
              <a:pPr/>
              <a:t>3/3/2016</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1600200" y="642051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C43912-C8D8-4537-9FD7-69388C34AA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0189486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lnSpc>
          <a:spcPct val="90000"/>
        </a:lnSpc>
        <a:spcBef>
          <a:spcPct val="0"/>
        </a:spcBef>
        <a:buNone/>
        <a:defRPr sz="28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5.emf"/><Relationship Id="rId7" Type="http://schemas.openxmlformats.org/officeDocument/2006/relationships/image" Target="../media/image19.png"/><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emf"/></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emf"/><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image" Target="../media/image15.emf"/><Relationship Id="rId9" Type="http://schemas.openxmlformats.org/officeDocument/2006/relationships/image" Target="../media/image20.emf"/></Relationships>
</file>

<file path=ppt/slides/_rels/slide6.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21.jpe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notesSlide" Target="../notesSlides/notesSlide4.xml"/><Relationship Id="rId16"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jpe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png"/><Relationship Id="rId1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udget_2017_poster.jpg"/>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0" y="0"/>
            <a:ext cx="9163050" cy="6879431"/>
          </a:xfrm>
          <a:prstGeom prst="rect">
            <a:avLst/>
          </a:prstGeom>
        </p:spPr>
      </p:pic>
      <p:sp>
        <p:nvSpPr>
          <p:cNvPr id="6" name="Rectangle 5"/>
          <p:cNvSpPr/>
          <p:nvPr/>
        </p:nvSpPr>
        <p:spPr>
          <a:xfrm>
            <a:off x="5651499" y="4033795"/>
            <a:ext cx="3321051" cy="1292662"/>
          </a:xfrm>
          <a:prstGeom prst="rect">
            <a:avLst/>
          </a:prstGeom>
        </p:spPr>
        <p:txBody>
          <a:bodyPr wrap="square">
            <a:spAutoFit/>
          </a:bodyPr>
          <a:lstStyle/>
          <a:p>
            <a:pPr algn="r"/>
            <a:r>
              <a:rPr lang="en-US" sz="2800" dirty="0" smtClean="0">
                <a:solidFill>
                  <a:prstClr val="white"/>
                </a:solidFill>
                <a:ea typeface="Calibri" panose="020F0502020204030204" pitchFamily="34" charset="0"/>
                <a:cs typeface="Times New Roman" panose="02020603050405020304" pitchFamily="18" charset="0"/>
              </a:rPr>
              <a:t>W. James Lewis</a:t>
            </a:r>
          </a:p>
          <a:p>
            <a:pPr algn="r"/>
            <a:r>
              <a:rPr lang="en-US" sz="1600" dirty="0" smtClean="0">
                <a:solidFill>
                  <a:prstClr val="white"/>
                </a:solidFill>
                <a:ea typeface="Calibri" panose="020F0502020204030204" pitchFamily="34" charset="0"/>
                <a:cs typeface="Times New Roman" panose="02020603050405020304" pitchFamily="18" charset="0"/>
              </a:rPr>
              <a:t>Deputy Assistant Director, </a:t>
            </a:r>
          </a:p>
          <a:p>
            <a:pPr algn="r"/>
            <a:r>
              <a:rPr lang="en-US" sz="1600" dirty="0">
                <a:solidFill>
                  <a:prstClr val="white"/>
                </a:solidFill>
                <a:ea typeface="Calibri" panose="020F0502020204030204" pitchFamily="34" charset="0"/>
                <a:cs typeface="Times New Roman" panose="02020603050405020304" pitchFamily="18" charset="0"/>
              </a:rPr>
              <a:t>Education and Human Resources</a:t>
            </a:r>
          </a:p>
          <a:p>
            <a:pPr algn="r"/>
            <a:r>
              <a:rPr lang="en-US" sz="1600" dirty="0" smtClean="0">
                <a:solidFill>
                  <a:prstClr val="white"/>
                </a:solidFill>
                <a:ea typeface="Calibri" panose="020F0502020204030204" pitchFamily="34" charset="0"/>
                <a:cs typeface="Times New Roman" panose="02020603050405020304" pitchFamily="18" charset="0"/>
              </a:rPr>
              <a:t>U.S. National Science Foundation</a:t>
            </a:r>
          </a:p>
        </p:txBody>
      </p:sp>
      <p:pic>
        <p:nvPicPr>
          <p:cNvPr id="8" name="Picture 7" descr="BitmapLogo_NOLayers_F.png"/>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7045622" y="1969210"/>
            <a:ext cx="1769975" cy="1779225"/>
          </a:xfrm>
          <a:prstGeom prst="rect">
            <a:avLst/>
          </a:prstGeom>
        </p:spPr>
      </p:pic>
      <p:sp>
        <p:nvSpPr>
          <p:cNvPr id="9" name="Rectangle 8"/>
          <p:cNvSpPr/>
          <p:nvPr/>
        </p:nvSpPr>
        <p:spPr>
          <a:xfrm>
            <a:off x="5363571" y="461105"/>
            <a:ext cx="3452026" cy="1508105"/>
          </a:xfrm>
          <a:prstGeom prst="rect">
            <a:avLst/>
          </a:prstGeom>
        </p:spPr>
        <p:txBody>
          <a:bodyPr wrap="square">
            <a:spAutoFit/>
          </a:bodyPr>
          <a:lstStyle/>
          <a:p>
            <a:pPr algn="r"/>
            <a:r>
              <a:rPr lang="en-US" sz="2800" dirty="0" smtClean="0">
                <a:solidFill>
                  <a:prstClr val="white"/>
                </a:solidFill>
                <a:ea typeface="Calibri" panose="020F0502020204030204" pitchFamily="34" charset="0"/>
                <a:cs typeface="Times New Roman" panose="02020603050405020304" pitchFamily="18" charset="0"/>
              </a:rPr>
              <a:t>2016 AISL PI Meeting</a:t>
            </a:r>
          </a:p>
          <a:p>
            <a:pPr algn="r"/>
            <a:r>
              <a:rPr lang="en-US" sz="2800" dirty="0" smtClean="0">
                <a:solidFill>
                  <a:prstClr val="white"/>
                </a:solidFill>
                <a:ea typeface="Calibri" panose="020F0502020204030204" pitchFamily="34" charset="0"/>
                <a:cs typeface="Times New Roman" panose="02020603050405020304" pitchFamily="18" charset="0"/>
              </a:rPr>
              <a:t>Keynote Presentation</a:t>
            </a:r>
          </a:p>
          <a:p>
            <a:pPr algn="r"/>
            <a:r>
              <a:rPr lang="en-US" dirty="0" smtClean="0">
                <a:solidFill>
                  <a:prstClr val="white"/>
                </a:solidFill>
                <a:ea typeface="Calibri" panose="020F0502020204030204" pitchFamily="34" charset="0"/>
                <a:cs typeface="Times New Roman" panose="02020603050405020304" pitchFamily="18" charset="0"/>
              </a:rPr>
              <a:t>March 1, 2016</a:t>
            </a:r>
          </a:p>
          <a:p>
            <a:pPr algn="r"/>
            <a:endParaRPr lang="en-US" dirty="0" smtClean="0">
              <a:solidFill>
                <a:prstClr val="white"/>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744543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Resources for the AISL community</a:t>
            </a:r>
            <a:endParaRPr lang="en-US" dirty="0"/>
          </a:p>
        </p:txBody>
      </p:sp>
      <p:sp>
        <p:nvSpPr>
          <p:cNvPr id="3" name="Content Placeholder 2"/>
          <p:cNvSpPr>
            <a:spLocks noGrp="1"/>
          </p:cNvSpPr>
          <p:nvPr>
            <p:ph idx="1"/>
          </p:nvPr>
        </p:nvSpPr>
        <p:spPr/>
        <p:txBody>
          <a:bodyPr>
            <a:normAutofit/>
          </a:bodyPr>
          <a:lstStyle/>
          <a:p>
            <a:r>
              <a:rPr lang="en-US" dirty="0" smtClean="0"/>
              <a:t>Community for Advancing Discovery Research in STEM Education (CADRE): A resource network serving the Discovery Research in PreK-12 program. </a:t>
            </a:r>
          </a:p>
          <a:p>
            <a:r>
              <a:rPr lang="en-US" dirty="0" smtClean="0"/>
              <a:t>MSPnet</a:t>
            </a:r>
            <a:r>
              <a:rPr lang="en-US" dirty="0"/>
              <a:t>: </a:t>
            </a:r>
            <a:r>
              <a:rPr lang="en-US" dirty="0" smtClean="0"/>
              <a:t>An </a:t>
            </a:r>
            <a:r>
              <a:rPr lang="en-US" dirty="0"/>
              <a:t>electronic community that serves NSF's </a:t>
            </a:r>
            <a:r>
              <a:rPr lang="en-US" dirty="0" smtClean="0"/>
              <a:t>Math and Science Partnerships (MSP) </a:t>
            </a:r>
            <a:r>
              <a:rPr lang="en-US" dirty="0"/>
              <a:t>and STEM + Computing </a:t>
            </a:r>
            <a:r>
              <a:rPr lang="en-US" dirty="0" smtClean="0"/>
              <a:t>Partnerships (STEM+C).</a:t>
            </a:r>
          </a:p>
          <a:p>
            <a:r>
              <a:rPr lang="en-US" sz="3200" b="1" dirty="0"/>
              <a:t>Center for Advancement of Informal Science Education (CAISE): InformalScience.org is a central portal operated by CAISE. </a:t>
            </a:r>
          </a:p>
          <a:p>
            <a:endParaRPr lang="en-US" dirty="0"/>
          </a:p>
        </p:txBody>
      </p:sp>
    </p:spTree>
    <p:extLst>
      <p:ext uri="{BB962C8B-B14F-4D97-AF65-F5344CB8AC3E}">
        <p14:creationId xmlns:p14="http://schemas.microsoft.com/office/powerpoint/2010/main" xmlns="" val="894484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Priorities for Informal STEM and NSF</a:t>
            </a:r>
            <a:endParaRPr lang="en-US" dirty="0"/>
          </a:p>
        </p:txBody>
      </p:sp>
      <p:sp>
        <p:nvSpPr>
          <p:cNvPr id="3" name="Content Placeholder 2"/>
          <p:cNvSpPr>
            <a:spLocks noGrp="1"/>
          </p:cNvSpPr>
          <p:nvPr>
            <p:ph idx="1"/>
          </p:nvPr>
        </p:nvSpPr>
        <p:spPr/>
        <p:txBody>
          <a:bodyPr/>
          <a:lstStyle/>
          <a:p>
            <a:r>
              <a:rPr lang="en-US" dirty="0"/>
              <a:t>Broader impacts: </a:t>
            </a:r>
            <a:r>
              <a:rPr lang="en-US" dirty="0" smtClean="0"/>
              <a:t>The </a:t>
            </a:r>
            <a:r>
              <a:rPr lang="en-US" dirty="0"/>
              <a:t>potential to benefit society and contribute to the achievement of specific, desired societal </a:t>
            </a:r>
            <a:r>
              <a:rPr lang="en-US" dirty="0" smtClean="0"/>
              <a:t>outcomes.</a:t>
            </a:r>
            <a:endParaRPr lang="en-US" dirty="0"/>
          </a:p>
          <a:p>
            <a:r>
              <a:rPr lang="en-US" dirty="0" smtClean="0"/>
              <a:t>Broadening </a:t>
            </a:r>
            <a:r>
              <a:rPr lang="en-US" dirty="0"/>
              <a:t>participation initiatives: The Advancing Informal STEM Learning (AISL) program allows expanded emphasis on broadening participation through informal learning environments, including out-of-classroom experiences. </a:t>
            </a:r>
          </a:p>
        </p:txBody>
      </p:sp>
    </p:spTree>
    <p:extLst>
      <p:ext uri="{BB962C8B-B14F-4D97-AF65-F5344CB8AC3E}">
        <p14:creationId xmlns:p14="http://schemas.microsoft.com/office/powerpoint/2010/main" xmlns="" val="3798459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041643"/>
          </a:xfrm>
        </p:spPr>
        <p:txBody>
          <a:bodyPr>
            <a:noAutofit/>
          </a:bodyPr>
          <a:lstStyle/>
          <a:p>
            <a:r>
              <a:rPr lang="en-US" dirty="0" smtClean="0"/>
              <a:t>Funding opportunities for informal science education in EHR</a:t>
            </a:r>
            <a:endParaRPr lang="en-US" dirty="0"/>
          </a:p>
        </p:txBody>
      </p:sp>
      <p:sp>
        <p:nvSpPr>
          <p:cNvPr id="3" name="Content Placeholder 2"/>
          <p:cNvSpPr>
            <a:spLocks noGrp="1"/>
          </p:cNvSpPr>
          <p:nvPr>
            <p:ph idx="1"/>
          </p:nvPr>
        </p:nvSpPr>
        <p:spPr>
          <a:xfrm>
            <a:off x="715108" y="1512277"/>
            <a:ext cx="7800242" cy="4629517"/>
          </a:xfrm>
        </p:spPr>
        <p:txBody>
          <a:bodyPr>
            <a:normAutofit fontScale="92500" lnSpcReduction="10000"/>
          </a:bodyPr>
          <a:lstStyle/>
          <a:p>
            <a:r>
              <a:rPr lang="en-US" dirty="0" smtClean="0"/>
              <a:t>Discovery Research PreK-12 (DRK-12)</a:t>
            </a:r>
          </a:p>
          <a:p>
            <a:r>
              <a:rPr lang="en-US" dirty="0"/>
              <a:t>Innovative Technology Experiences for Students and Teachers (ITEST)</a:t>
            </a:r>
            <a:endParaRPr lang="en-US" dirty="0" smtClean="0"/>
          </a:p>
          <a:p>
            <a:r>
              <a:rPr lang="en-US" dirty="0"/>
              <a:t>Promoting Research and Innovation in Methodologies for Evaluation (PRIME</a:t>
            </a:r>
            <a:r>
              <a:rPr lang="en-US" dirty="0" smtClean="0"/>
              <a:t>)</a:t>
            </a:r>
          </a:p>
          <a:p>
            <a:r>
              <a:rPr lang="en-US" dirty="0"/>
              <a:t>EHR Core Research (ECR</a:t>
            </a:r>
            <a:r>
              <a:rPr lang="en-US" dirty="0" smtClean="0"/>
              <a:t>)</a:t>
            </a:r>
          </a:p>
          <a:p>
            <a:r>
              <a:rPr lang="en-US" dirty="0"/>
              <a:t>Science Learning</a:t>
            </a:r>
            <a:r>
              <a:rPr lang="en-US" dirty="0" smtClean="0"/>
              <a:t>+</a:t>
            </a:r>
          </a:p>
          <a:p>
            <a:r>
              <a:rPr lang="en-US" dirty="0"/>
              <a:t>STEM+Computing Partnerships (STEM+C</a:t>
            </a:r>
            <a:r>
              <a:rPr lang="en-US" dirty="0" smtClean="0"/>
              <a:t>)</a:t>
            </a:r>
          </a:p>
          <a:p>
            <a:r>
              <a:rPr lang="en-US" dirty="0"/>
              <a:t>Faculty Early Career Development Program (CAREER</a:t>
            </a:r>
            <a:r>
              <a:rPr lang="en-US" dirty="0" smtClean="0"/>
              <a:t>)</a:t>
            </a:r>
          </a:p>
          <a:p>
            <a:r>
              <a:rPr lang="en-US" dirty="0"/>
              <a:t>Cyberlearning and Future Learning Technologies (Cyberlearning)</a:t>
            </a:r>
          </a:p>
          <a:p>
            <a:endParaRPr lang="en-US" dirty="0"/>
          </a:p>
        </p:txBody>
      </p:sp>
    </p:spTree>
    <p:extLst>
      <p:ext uri="{BB962C8B-B14F-4D97-AF65-F5344CB8AC3E}">
        <p14:creationId xmlns:p14="http://schemas.microsoft.com/office/powerpoint/2010/main" xmlns="" val="1608522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510565"/>
          </a:xfrm>
        </p:spPr>
        <p:txBody>
          <a:bodyPr>
            <a:noAutofit/>
          </a:bodyPr>
          <a:lstStyle/>
          <a:p>
            <a:r>
              <a:rPr lang="en-US" sz="3600" dirty="0" smtClean="0"/>
              <a:t/>
            </a:r>
            <a:br>
              <a:rPr lang="en-US" sz="3600" dirty="0" smtClean="0"/>
            </a:br>
            <a:r>
              <a:rPr lang="en-US" dirty="0" smtClean="0"/>
              <a:t>Funding </a:t>
            </a:r>
            <a:r>
              <a:rPr lang="en-US" dirty="0"/>
              <a:t>opportunities for informal science education </a:t>
            </a:r>
            <a:r>
              <a:rPr lang="en-US" dirty="0" smtClean="0"/>
              <a:t>across NSF </a:t>
            </a:r>
            <a:br>
              <a:rPr lang="en-US" dirty="0" smtClean="0"/>
            </a:br>
            <a:r>
              <a:rPr lang="en-US" dirty="0" smtClean="0"/>
              <a:t>Dear Colleague Letters</a:t>
            </a:r>
            <a:r>
              <a:rPr lang="en-US" sz="3600" dirty="0" smtClean="0"/>
              <a:t/>
            </a:r>
            <a:br>
              <a:rPr lang="en-US" sz="3600" dirty="0" smtClean="0"/>
            </a:br>
            <a:endParaRPr lang="en-US" sz="3600" dirty="0"/>
          </a:p>
        </p:txBody>
      </p:sp>
      <p:sp>
        <p:nvSpPr>
          <p:cNvPr id="3" name="Content Placeholder 2"/>
          <p:cNvSpPr>
            <a:spLocks noGrp="1"/>
          </p:cNvSpPr>
          <p:nvPr>
            <p:ph idx="1"/>
          </p:nvPr>
        </p:nvSpPr>
        <p:spPr>
          <a:xfrm>
            <a:off x="628650" y="2086708"/>
            <a:ext cx="7886700" cy="4426386"/>
          </a:xfrm>
        </p:spPr>
        <p:txBody>
          <a:bodyPr>
            <a:normAutofit/>
          </a:bodyPr>
          <a:lstStyle/>
          <a:p>
            <a:r>
              <a:rPr lang="en-US" dirty="0" smtClean="0"/>
              <a:t>Integrated </a:t>
            </a:r>
            <a:r>
              <a:rPr lang="en-US" dirty="0"/>
              <a:t>NSF Support Promoting </a:t>
            </a:r>
            <a:r>
              <a:rPr lang="en-US" dirty="0" smtClean="0"/>
              <a:t>Interdisciplinary </a:t>
            </a:r>
            <a:r>
              <a:rPr lang="en-US" dirty="0"/>
              <a:t>Research and Education (INSPIRE</a:t>
            </a:r>
            <a:r>
              <a:rPr lang="en-US" dirty="0" smtClean="0"/>
              <a:t>)</a:t>
            </a:r>
          </a:p>
          <a:p>
            <a:r>
              <a:rPr lang="en-US" dirty="0" smtClean="0"/>
              <a:t>Support </a:t>
            </a:r>
            <a:r>
              <a:rPr lang="en-US" dirty="0"/>
              <a:t>for Engaging Students and the Public in Polar </a:t>
            </a:r>
            <a:r>
              <a:rPr lang="en-US" dirty="0" smtClean="0"/>
              <a:t>Research</a:t>
            </a:r>
          </a:p>
          <a:p>
            <a:r>
              <a:rPr lang="en-US" dirty="0" smtClean="0"/>
              <a:t>Stimulating </a:t>
            </a:r>
            <a:r>
              <a:rPr lang="en-US" dirty="0"/>
              <a:t>Research Related to the Science of Broadening </a:t>
            </a:r>
            <a:r>
              <a:rPr lang="en-US" dirty="0" smtClean="0"/>
              <a:t>Participation</a:t>
            </a:r>
          </a:p>
          <a:p>
            <a:r>
              <a:rPr lang="en-US" dirty="0" smtClean="0"/>
              <a:t>Stimulating </a:t>
            </a:r>
            <a:r>
              <a:rPr lang="en-US" dirty="0"/>
              <a:t>Research on Effective Strategies in Undergraduate STEM Education at Two-Year Hispanic Serving Institutions </a:t>
            </a:r>
          </a:p>
          <a:p>
            <a:endParaRPr lang="en-US" b="1" dirty="0"/>
          </a:p>
        </p:txBody>
      </p:sp>
    </p:spTree>
    <p:extLst>
      <p:ext uri="{BB962C8B-B14F-4D97-AF65-F5344CB8AC3E}">
        <p14:creationId xmlns:p14="http://schemas.microsoft.com/office/powerpoint/2010/main" xmlns="" val="3082562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NSF 15-120: Dear Colleague Letter: Supporting Research Advances in Smart and Connected Communities</a:t>
            </a:r>
          </a:p>
        </p:txBody>
      </p:sp>
      <p:sp>
        <p:nvSpPr>
          <p:cNvPr id="3" name="Content Placeholder 2"/>
          <p:cNvSpPr>
            <a:spLocks noGrp="1"/>
          </p:cNvSpPr>
          <p:nvPr>
            <p:ph idx="1"/>
          </p:nvPr>
        </p:nvSpPr>
        <p:spPr>
          <a:xfrm>
            <a:off x="628650" y="1943100"/>
            <a:ext cx="7886700" cy="4812030"/>
          </a:xfrm>
        </p:spPr>
        <p:txBody>
          <a:bodyPr>
            <a:normAutofit fontScale="92500" lnSpcReduction="10000"/>
          </a:bodyPr>
          <a:lstStyle/>
          <a:p>
            <a:pPr marL="0" indent="0" algn="ctr">
              <a:buNone/>
            </a:pPr>
            <a:r>
              <a:rPr lang="en-US" i="1" dirty="0" smtClean="0"/>
              <a:t>Through </a:t>
            </a:r>
            <a:r>
              <a:rPr lang="en-US" i="1" dirty="0"/>
              <a:t>this Dear Colleague Letter (DCL), NSF aims to accelerate fundamental understanding and stimulate basic research on frameworks that integrate and operate on data from multiple sources and at multiple temporal and spatial scales, new sociotechnical systems that are interconnected and interdependent, and new technologies for innovative applications and services to enable more livable, workable, sustainable, and connected communities</a:t>
            </a:r>
          </a:p>
          <a:p>
            <a:pPr marL="0" indent="0">
              <a:buNone/>
            </a:pPr>
            <a:endParaRPr lang="en-US" sz="2600" dirty="0" smtClean="0"/>
          </a:p>
          <a:p>
            <a:pPr marL="0" indent="0">
              <a:buNone/>
            </a:pPr>
            <a:r>
              <a:rPr lang="en-US" dirty="0" smtClean="0"/>
              <a:t>Participating Directorates: Computer and Information Science and Engineering, Education and Human Resources, Engineering, Geosciences, and Social, Behavioral, and Economic Sciences </a:t>
            </a:r>
            <a:endParaRPr lang="en-US" dirty="0"/>
          </a:p>
        </p:txBody>
      </p:sp>
    </p:spTree>
    <p:extLst>
      <p:ext uri="{BB962C8B-B14F-4D97-AF65-F5344CB8AC3E}">
        <p14:creationId xmlns:p14="http://schemas.microsoft.com/office/powerpoint/2010/main" xmlns="" val="3055650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 y="365126"/>
            <a:ext cx="9022080" cy="1325563"/>
          </a:xfrm>
        </p:spPr>
        <p:txBody>
          <a:bodyPr>
            <a:normAutofit fontScale="90000"/>
          </a:bodyPr>
          <a:lstStyle/>
          <a:p>
            <a:r>
              <a:rPr lang="en-US" dirty="0" smtClean="0"/>
              <a:t>NSF 15-086: Dear </a:t>
            </a:r>
            <a:r>
              <a:rPr lang="en-US" dirty="0"/>
              <a:t>Colleague Letter: Enabling the Future of Making to Catalyze New Approaches in STEM Learning and Innovation </a:t>
            </a:r>
          </a:p>
        </p:txBody>
      </p:sp>
      <p:sp>
        <p:nvSpPr>
          <p:cNvPr id="3" name="Content Placeholder 2"/>
          <p:cNvSpPr>
            <a:spLocks noGrp="1"/>
          </p:cNvSpPr>
          <p:nvPr>
            <p:ph idx="1"/>
          </p:nvPr>
        </p:nvSpPr>
        <p:spPr>
          <a:xfrm>
            <a:off x="567690" y="1962784"/>
            <a:ext cx="7886700" cy="4681855"/>
          </a:xfrm>
        </p:spPr>
        <p:txBody>
          <a:bodyPr>
            <a:noAutofit/>
          </a:bodyPr>
          <a:lstStyle/>
          <a:p>
            <a:pPr marL="0" indent="0" algn="ctr">
              <a:lnSpc>
                <a:spcPct val="110000"/>
              </a:lnSpc>
              <a:spcBef>
                <a:spcPts val="0"/>
              </a:spcBef>
              <a:buNone/>
            </a:pPr>
            <a:r>
              <a:rPr lang="en-US" sz="2400" i="1" dirty="0" smtClean="0"/>
              <a:t>NSF is </a:t>
            </a:r>
            <a:r>
              <a:rPr lang="en-US" sz="2400" i="1" dirty="0"/>
              <a:t>uniquely positioned to leverage the burgeoning Maker Movement and the large </a:t>
            </a:r>
            <a:r>
              <a:rPr lang="en-US" sz="2400" i="1" dirty="0" smtClean="0"/>
              <a:t>network of Maker spaces.</a:t>
            </a:r>
          </a:p>
          <a:p>
            <a:pPr marL="0" indent="0" algn="ctr">
              <a:lnSpc>
                <a:spcPct val="110000"/>
              </a:lnSpc>
              <a:spcBef>
                <a:spcPts val="0"/>
              </a:spcBef>
              <a:buNone/>
            </a:pPr>
            <a:r>
              <a:rPr lang="en-US" sz="2400" i="1" dirty="0" smtClean="0"/>
              <a:t>Making</a:t>
            </a:r>
            <a:r>
              <a:rPr lang="en-US" sz="2400" i="1" dirty="0"/>
              <a:t> has the potential to: catalyze new possibilities for formal and informal STEM learning, stimulate innovative design thinking, increase retention and broaden participation in STEM, empower citizen engineers, and enable new ways of STEM learning and design thinking that will enrich the U.S. innovation ecosystem</a:t>
            </a:r>
            <a:r>
              <a:rPr lang="en-US" sz="2400" i="1" dirty="0" smtClean="0"/>
              <a:t>.</a:t>
            </a:r>
          </a:p>
          <a:p>
            <a:pPr marL="0" indent="0">
              <a:buNone/>
            </a:pPr>
            <a:endParaRPr lang="en-US" sz="1400" dirty="0" smtClean="0"/>
          </a:p>
          <a:p>
            <a:pPr marL="0" indent="0">
              <a:buNone/>
            </a:pPr>
            <a:r>
              <a:rPr lang="en-US" sz="2400" dirty="0" smtClean="0"/>
              <a:t>Participating Directorates: Education and Human Resources, Engineering, and Computer and Information Science and Engineering </a:t>
            </a:r>
            <a:endParaRPr lang="en-US" sz="2400" dirty="0"/>
          </a:p>
        </p:txBody>
      </p:sp>
    </p:spTree>
    <p:extLst>
      <p:ext uri="{BB962C8B-B14F-4D97-AF65-F5344CB8AC3E}">
        <p14:creationId xmlns:p14="http://schemas.microsoft.com/office/powerpoint/2010/main" xmlns="" val="4059508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 y="386862"/>
            <a:ext cx="8881110" cy="2555630"/>
          </a:xfrm>
        </p:spPr>
        <p:txBody>
          <a:bodyPr>
            <a:normAutofit fontScale="90000"/>
          </a:bodyPr>
          <a:lstStyle/>
          <a:p>
            <a:r>
              <a:rPr lang="en-US" dirty="0" smtClean="0"/>
              <a:t/>
            </a:r>
            <a:br>
              <a:rPr lang="en-US" dirty="0" smtClean="0"/>
            </a:br>
            <a:r>
              <a:rPr lang="en-US" dirty="0" smtClean="0"/>
              <a:t>NSF INCLUDES 16-544 </a:t>
            </a:r>
            <a:br>
              <a:rPr lang="en-US" dirty="0" smtClean="0"/>
            </a:br>
            <a:r>
              <a:rPr lang="en-US" dirty="0" smtClean="0"/>
              <a:t>NSF Inclusion across the Nation of Communities of Learners of </a:t>
            </a:r>
            <a:br>
              <a:rPr lang="en-US" dirty="0" smtClean="0"/>
            </a:br>
            <a:r>
              <a:rPr lang="en-US" dirty="0" smtClean="0"/>
              <a:t>Underrepresented Discoverers in </a:t>
            </a:r>
            <a:br>
              <a:rPr lang="en-US" dirty="0" smtClean="0"/>
            </a:br>
            <a:r>
              <a:rPr lang="en-US" dirty="0" smtClean="0"/>
              <a:t>Engineering and Science</a:t>
            </a:r>
            <a:r>
              <a:rPr lang="en-US" sz="3600" dirty="0" smtClean="0"/>
              <a:t/>
            </a:r>
            <a:br>
              <a:rPr lang="en-US" sz="3600" dirty="0" smtClean="0"/>
            </a:br>
            <a:endParaRPr lang="en-US" sz="3600" dirty="0"/>
          </a:p>
        </p:txBody>
      </p:sp>
      <p:sp>
        <p:nvSpPr>
          <p:cNvPr id="3" name="Content Placeholder 2"/>
          <p:cNvSpPr>
            <a:spLocks noGrp="1"/>
          </p:cNvSpPr>
          <p:nvPr>
            <p:ph idx="1"/>
          </p:nvPr>
        </p:nvSpPr>
        <p:spPr>
          <a:xfrm>
            <a:off x="628650" y="3071445"/>
            <a:ext cx="7694735" cy="3235569"/>
          </a:xfrm>
        </p:spPr>
        <p:txBody>
          <a:bodyPr>
            <a:noAutofit/>
          </a:bodyPr>
          <a:lstStyle/>
          <a:p>
            <a:pPr marL="0" indent="0">
              <a:buNone/>
            </a:pPr>
            <a:endParaRPr lang="en-US" sz="1400" i="1" dirty="0" smtClean="0"/>
          </a:p>
          <a:p>
            <a:pPr marL="0" indent="0">
              <a:buNone/>
            </a:pPr>
            <a:r>
              <a:rPr lang="en-US" i="1" dirty="0" smtClean="0"/>
              <a:t>Goal: Support innovative </a:t>
            </a:r>
            <a:r>
              <a:rPr lang="en-US" i="1" dirty="0"/>
              <a:t>models, networks</a:t>
            </a:r>
            <a:r>
              <a:rPr lang="en-US" i="1" dirty="0" smtClean="0"/>
              <a:t>, partnerships, and research </a:t>
            </a:r>
            <a:r>
              <a:rPr lang="en-US" i="1" dirty="0"/>
              <a:t>that </a:t>
            </a:r>
            <a:r>
              <a:rPr lang="en-US" i="1" dirty="0" smtClean="0"/>
              <a:t>enable the U.S. science and engineering workforce to thrive by ensuring that women, blacks, Hispanics, and people with disabilities are represented in percentages comparable to their representation in the U.S. population. </a:t>
            </a:r>
          </a:p>
        </p:txBody>
      </p:sp>
    </p:spTree>
    <p:extLst>
      <p:ext uri="{BB962C8B-B14F-4D97-AF65-F5344CB8AC3E}">
        <p14:creationId xmlns:p14="http://schemas.microsoft.com/office/powerpoint/2010/main" xmlns="" val="81165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48566"/>
          </a:xfrm>
        </p:spPr>
        <p:txBody>
          <a:bodyPr>
            <a:normAutofit/>
          </a:bodyPr>
          <a:lstStyle/>
          <a:p>
            <a:r>
              <a:rPr lang="en-US" dirty="0"/>
              <a:t>NSF </a:t>
            </a:r>
            <a:r>
              <a:rPr lang="en-US" dirty="0" smtClean="0"/>
              <a:t>INCLUDES</a:t>
            </a:r>
            <a:endParaRPr lang="en-US" dirty="0"/>
          </a:p>
        </p:txBody>
      </p:sp>
      <p:sp>
        <p:nvSpPr>
          <p:cNvPr id="3" name="Content Placeholder 2"/>
          <p:cNvSpPr>
            <a:spLocks noGrp="1"/>
          </p:cNvSpPr>
          <p:nvPr>
            <p:ph idx="1"/>
          </p:nvPr>
        </p:nvSpPr>
        <p:spPr>
          <a:xfrm>
            <a:off x="628650" y="1113693"/>
            <a:ext cx="7886700" cy="5063270"/>
          </a:xfrm>
        </p:spPr>
        <p:txBody>
          <a:bodyPr>
            <a:noAutofit/>
          </a:bodyPr>
          <a:lstStyle/>
          <a:p>
            <a:pPr marL="0" indent="0">
              <a:buNone/>
            </a:pPr>
            <a:endParaRPr lang="en-US" sz="1200" i="1" dirty="0" smtClean="0"/>
          </a:p>
          <a:p>
            <a:pPr marL="0" indent="0">
              <a:buNone/>
            </a:pPr>
            <a:endParaRPr lang="en-US" sz="1400" i="1" dirty="0" smtClean="0"/>
          </a:p>
          <a:p>
            <a:pPr marL="0" indent="0">
              <a:buNone/>
            </a:pPr>
            <a:r>
              <a:rPr lang="en-US" i="1" dirty="0" smtClean="0"/>
              <a:t>I.e., improve the preparation, increase the participation, and ensure the contributions of individuals from groups that traditionally have been underrepresented in the STEM enterprise.</a:t>
            </a:r>
          </a:p>
          <a:p>
            <a:pPr marL="0" indent="0">
              <a:buNone/>
            </a:pPr>
            <a:endParaRPr lang="en-US" i="1" dirty="0"/>
          </a:p>
          <a:p>
            <a:pPr marL="0" indent="0">
              <a:buNone/>
            </a:pPr>
            <a:r>
              <a:rPr lang="en-US" i="1" dirty="0" smtClean="0"/>
              <a:t>We seek </a:t>
            </a:r>
            <a:r>
              <a:rPr lang="en-US" i="1" u="sng" dirty="0"/>
              <a:t>measureable progress</a:t>
            </a:r>
            <a:r>
              <a:rPr lang="en-US" i="1" dirty="0"/>
              <a:t> at the national </a:t>
            </a:r>
            <a:r>
              <a:rPr lang="en-US" i="1" dirty="0" smtClean="0"/>
              <a:t>level </a:t>
            </a:r>
            <a:r>
              <a:rPr lang="en-US" i="1" dirty="0"/>
              <a:t>and the ability to scale the concepts of diversity and inclusion</a:t>
            </a:r>
            <a:r>
              <a:rPr lang="en-US" i="1" dirty="0" smtClean="0"/>
              <a:t>.</a:t>
            </a:r>
          </a:p>
          <a:p>
            <a:pPr marL="0" indent="0" algn="ctr">
              <a:buNone/>
            </a:pPr>
            <a:r>
              <a:rPr lang="en-US" b="1" dirty="0"/>
              <a:t>Strategy: Collective Impact</a:t>
            </a:r>
          </a:p>
          <a:p>
            <a:pPr marL="0" indent="0">
              <a:buNone/>
            </a:pPr>
            <a:endParaRPr lang="en-US" i="1" dirty="0" smtClean="0"/>
          </a:p>
        </p:txBody>
      </p:sp>
    </p:spTree>
    <p:extLst>
      <p:ext uri="{BB962C8B-B14F-4D97-AF65-F5344CB8AC3E}">
        <p14:creationId xmlns:p14="http://schemas.microsoft.com/office/powerpoint/2010/main" xmlns="" val="964430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18905"/>
          </a:xfrm>
        </p:spPr>
        <p:txBody>
          <a:bodyPr/>
          <a:lstStyle/>
          <a:p>
            <a:r>
              <a:rPr lang="en-US" dirty="0"/>
              <a:t>NSF </a:t>
            </a:r>
            <a:r>
              <a:rPr lang="en-US" dirty="0" smtClean="0"/>
              <a:t>INCLUDES</a:t>
            </a:r>
            <a:endParaRPr lang="en-US" dirty="0"/>
          </a:p>
        </p:txBody>
      </p:sp>
      <p:sp>
        <p:nvSpPr>
          <p:cNvPr id="3" name="Content Placeholder 2"/>
          <p:cNvSpPr>
            <a:spLocks noGrp="1"/>
          </p:cNvSpPr>
          <p:nvPr>
            <p:ph idx="1"/>
          </p:nvPr>
        </p:nvSpPr>
        <p:spPr>
          <a:xfrm>
            <a:off x="628650" y="1184031"/>
            <a:ext cx="7886700" cy="4992932"/>
          </a:xfrm>
        </p:spPr>
        <p:txBody>
          <a:bodyPr>
            <a:normAutofit/>
          </a:bodyPr>
          <a:lstStyle/>
          <a:p>
            <a:pPr marL="0" indent="0" algn="ctr">
              <a:buNone/>
            </a:pPr>
            <a:r>
              <a:rPr lang="en-US" sz="4000" dirty="0" smtClean="0"/>
              <a:t>2016</a:t>
            </a:r>
          </a:p>
          <a:p>
            <a:endParaRPr lang="en-US" sz="3200" dirty="0" smtClean="0"/>
          </a:p>
          <a:p>
            <a:r>
              <a:rPr lang="en-US" sz="3200" dirty="0" smtClean="0"/>
              <a:t>Design and Development Launch Pilots</a:t>
            </a:r>
          </a:p>
          <a:p>
            <a:pPr lvl="1"/>
            <a:r>
              <a:rPr lang="en-US" sz="2800" dirty="0" smtClean="0"/>
              <a:t>30-40 2-year awards at $300,000 each</a:t>
            </a:r>
          </a:p>
          <a:p>
            <a:endParaRPr lang="en-US" sz="3200" dirty="0"/>
          </a:p>
          <a:p>
            <a:r>
              <a:rPr lang="en-US" sz="3200" dirty="0"/>
              <a:t>Deadlines:</a:t>
            </a:r>
          </a:p>
          <a:p>
            <a:pPr lvl="1"/>
            <a:r>
              <a:rPr lang="en-US" sz="3200" dirty="0"/>
              <a:t>Preproposal </a:t>
            </a:r>
            <a:r>
              <a:rPr lang="en-US" sz="3200" dirty="0" smtClean="0"/>
              <a:t>April 15,2016</a:t>
            </a:r>
          </a:p>
          <a:p>
            <a:pPr lvl="2"/>
            <a:r>
              <a:rPr lang="en-US" sz="2800" dirty="0"/>
              <a:t>(required and binding</a:t>
            </a:r>
            <a:r>
              <a:rPr lang="en-US" sz="2800" dirty="0" smtClean="0"/>
              <a:t>)</a:t>
            </a:r>
            <a:endParaRPr lang="en-US" sz="2800" dirty="0"/>
          </a:p>
          <a:p>
            <a:pPr lvl="1"/>
            <a:r>
              <a:rPr lang="en-US" sz="3200" dirty="0"/>
              <a:t>Full proposal: June 24, 2016</a:t>
            </a:r>
          </a:p>
          <a:p>
            <a:endParaRPr lang="en-US" sz="3200" dirty="0" smtClean="0"/>
          </a:p>
          <a:p>
            <a:pPr marL="0" indent="0" algn="ctr">
              <a:buNone/>
            </a:pPr>
            <a:endParaRPr lang="en-US" sz="3200" dirty="0"/>
          </a:p>
          <a:p>
            <a:pPr marL="0" indent="0">
              <a:buNone/>
            </a:pPr>
            <a:endParaRPr lang="en-US" dirty="0"/>
          </a:p>
        </p:txBody>
      </p:sp>
    </p:spTree>
    <p:extLst>
      <p:ext uri="{BB962C8B-B14F-4D97-AF65-F5344CB8AC3E}">
        <p14:creationId xmlns:p14="http://schemas.microsoft.com/office/powerpoint/2010/main" xmlns="" val="2098198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47188"/>
            <a:ext cx="7886700" cy="1170597"/>
          </a:xfrm>
        </p:spPr>
        <p:txBody>
          <a:bodyPr>
            <a:normAutofit fontScale="90000"/>
          </a:bodyPr>
          <a:lstStyle/>
          <a:p>
            <a:r>
              <a:rPr lang="en-US" sz="4400" dirty="0"/>
              <a:t>NSF </a:t>
            </a:r>
            <a:r>
              <a:rPr lang="en-US" sz="4400" dirty="0" smtClean="0"/>
              <a:t>INCLUDES </a:t>
            </a:r>
            <a:br>
              <a:rPr lang="en-US" sz="4400" dirty="0" smtClean="0"/>
            </a:br>
            <a:r>
              <a:rPr lang="en-US" sz="3600" dirty="0" smtClean="0"/>
              <a:t>Design </a:t>
            </a:r>
            <a:r>
              <a:rPr lang="en-US" sz="3600" dirty="0"/>
              <a:t>and Development Launch Pilots </a:t>
            </a:r>
            <a:r>
              <a:rPr lang="en-US" sz="3600" dirty="0" smtClean="0"/>
              <a:t>will: </a:t>
            </a:r>
            <a:endParaRPr lang="en-US" sz="3600" dirty="0"/>
          </a:p>
        </p:txBody>
      </p:sp>
      <p:sp>
        <p:nvSpPr>
          <p:cNvPr id="3" name="Content Placeholder 2"/>
          <p:cNvSpPr>
            <a:spLocks noGrp="1"/>
          </p:cNvSpPr>
          <p:nvPr>
            <p:ph idx="1"/>
          </p:nvPr>
        </p:nvSpPr>
        <p:spPr>
          <a:xfrm>
            <a:off x="628650" y="1535723"/>
            <a:ext cx="7886700" cy="4641240"/>
          </a:xfrm>
        </p:spPr>
        <p:txBody>
          <a:bodyPr>
            <a:normAutofit/>
          </a:bodyPr>
          <a:lstStyle/>
          <a:p>
            <a:endParaRPr lang="en-US" dirty="0" smtClean="0"/>
          </a:p>
          <a:p>
            <a:r>
              <a:rPr lang="en-US" dirty="0" smtClean="0"/>
              <a:t>Test </a:t>
            </a:r>
            <a:r>
              <a:rPr lang="en-US" dirty="0"/>
              <a:t>the feasibility of developing a full-scale plan beyond the pilot including sustainability </a:t>
            </a:r>
          </a:p>
          <a:p>
            <a:pPr lvl="1"/>
            <a:r>
              <a:rPr lang="en-US" sz="2800" dirty="0"/>
              <a:t>Year 1:  Refine collective commitment to common set of objectives</a:t>
            </a:r>
          </a:p>
          <a:p>
            <a:pPr lvl="1"/>
            <a:r>
              <a:rPr lang="en-US" sz="2800" dirty="0"/>
              <a:t>Year 2:  Implement and report the results of the collective-impact style approach</a:t>
            </a:r>
          </a:p>
          <a:p>
            <a:endParaRPr lang="en-US" dirty="0"/>
          </a:p>
          <a:p>
            <a:r>
              <a:rPr lang="en-US" dirty="0" smtClean="0"/>
              <a:t>In FY 2017, share </a:t>
            </a:r>
            <a:r>
              <a:rPr lang="en-US" dirty="0"/>
              <a:t>goals and plans via </a:t>
            </a:r>
            <a:r>
              <a:rPr lang="en-US" dirty="0" smtClean="0"/>
              <a:t>live </a:t>
            </a:r>
            <a:r>
              <a:rPr lang="en-US" dirty="0"/>
              <a:t>or virtual </a:t>
            </a:r>
            <a:r>
              <a:rPr lang="en-US" dirty="0" smtClean="0"/>
              <a:t>gatherings</a:t>
            </a:r>
            <a:endParaRPr lang="en-US" dirty="0"/>
          </a:p>
          <a:p>
            <a:endParaRPr lang="en-US" dirty="0"/>
          </a:p>
        </p:txBody>
      </p:sp>
    </p:spTree>
    <p:extLst>
      <p:ext uri="{BB962C8B-B14F-4D97-AF65-F5344CB8AC3E}">
        <p14:creationId xmlns:p14="http://schemas.microsoft.com/office/powerpoint/2010/main" xmlns="" val="480590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10055" y="1381654"/>
            <a:ext cx="2471900" cy="905928"/>
          </a:xfrm>
          <a:prstGeom prst="rect">
            <a:avLst/>
          </a:prstGeom>
          <a:solidFill>
            <a:srgbClr val="002060"/>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Office of the Director</a:t>
            </a:r>
          </a:p>
          <a:p>
            <a:pPr algn="ctr"/>
            <a:r>
              <a:rPr lang="en-US" sz="2000" dirty="0" smtClean="0"/>
              <a:t>France A. Córdova</a:t>
            </a:r>
            <a:endParaRPr lang="en-US" sz="2000" dirty="0"/>
          </a:p>
        </p:txBody>
      </p:sp>
      <p:sp>
        <p:nvSpPr>
          <p:cNvPr id="5" name="Rectangle 4"/>
          <p:cNvSpPr/>
          <p:nvPr/>
        </p:nvSpPr>
        <p:spPr>
          <a:xfrm>
            <a:off x="243437" y="1465482"/>
            <a:ext cx="2604531" cy="740903"/>
          </a:xfrm>
          <a:prstGeom prst="rect">
            <a:avLst/>
          </a:prstGeom>
          <a:solidFill>
            <a:srgbClr val="002060"/>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National Science Board</a:t>
            </a:r>
            <a:endParaRPr lang="en-US" sz="2000" dirty="0"/>
          </a:p>
        </p:txBody>
      </p:sp>
      <p:sp>
        <p:nvSpPr>
          <p:cNvPr id="6" name="Rectangle 5"/>
          <p:cNvSpPr/>
          <p:nvPr/>
        </p:nvSpPr>
        <p:spPr>
          <a:xfrm>
            <a:off x="2812428" y="5706849"/>
            <a:ext cx="3667153" cy="857724"/>
          </a:xfrm>
          <a:prstGeom prst="rect">
            <a:avLst/>
          </a:prstGeom>
          <a:solidFill>
            <a:schemeClr val="accent6">
              <a:lumMod val="50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0613"/>
            <a:r>
              <a:rPr lang="en-US" sz="2000" b="1" dirty="0" smtClean="0"/>
              <a:t>Education and Human Resources</a:t>
            </a:r>
            <a:endParaRPr lang="en-US" sz="2000" b="1" dirty="0"/>
          </a:p>
        </p:txBody>
      </p:sp>
      <p:sp>
        <p:nvSpPr>
          <p:cNvPr id="7" name="Rectangle 6"/>
          <p:cNvSpPr/>
          <p:nvPr/>
        </p:nvSpPr>
        <p:spPr>
          <a:xfrm>
            <a:off x="243437" y="4424923"/>
            <a:ext cx="3667153" cy="1004459"/>
          </a:xfrm>
          <a:prstGeom prst="rect">
            <a:avLst/>
          </a:prstGeom>
          <a:solidFill>
            <a:srgbClr val="CC6600"/>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28700"/>
            <a:r>
              <a:rPr lang="en-US" sz="2000" dirty="0" smtClean="0"/>
              <a:t>Engineering</a:t>
            </a:r>
            <a:endParaRPr lang="en-US" sz="2000" dirty="0"/>
          </a:p>
        </p:txBody>
      </p:sp>
      <p:sp>
        <p:nvSpPr>
          <p:cNvPr id="8" name="Rectangle 7"/>
          <p:cNvSpPr/>
          <p:nvPr/>
        </p:nvSpPr>
        <p:spPr>
          <a:xfrm>
            <a:off x="5360338" y="4424923"/>
            <a:ext cx="3667153" cy="1004459"/>
          </a:xfrm>
          <a:prstGeom prst="rect">
            <a:avLst/>
          </a:prstGeom>
          <a:solidFill>
            <a:schemeClr val="accent1">
              <a:lumMod val="50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28700"/>
            <a:r>
              <a:rPr lang="en-US" sz="2000" dirty="0" smtClean="0"/>
              <a:t>Social, Behavioral, and Economic Sciences</a:t>
            </a:r>
            <a:endParaRPr lang="en-US" sz="2000" dirty="0"/>
          </a:p>
        </p:txBody>
      </p:sp>
      <p:sp>
        <p:nvSpPr>
          <p:cNvPr id="9" name="Rectangle 8"/>
          <p:cNvSpPr/>
          <p:nvPr/>
        </p:nvSpPr>
        <p:spPr>
          <a:xfrm>
            <a:off x="5360338" y="3423602"/>
            <a:ext cx="3667153" cy="1004459"/>
          </a:xfrm>
          <a:prstGeom prst="rect">
            <a:avLst/>
          </a:prstGeom>
          <a:solidFill>
            <a:srgbClr val="006666"/>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28700"/>
            <a:r>
              <a:rPr lang="en-US" sz="2000" dirty="0" smtClean="0"/>
              <a:t>Mathematical and Physical Sciences</a:t>
            </a:r>
            <a:endParaRPr lang="en-US" sz="2000" dirty="0"/>
          </a:p>
        </p:txBody>
      </p:sp>
      <p:sp>
        <p:nvSpPr>
          <p:cNvPr id="10" name="Rectangle 9"/>
          <p:cNvSpPr/>
          <p:nvPr/>
        </p:nvSpPr>
        <p:spPr>
          <a:xfrm>
            <a:off x="243437" y="2410119"/>
            <a:ext cx="3667153" cy="1004459"/>
          </a:xfrm>
          <a:prstGeom prst="rect">
            <a:avLst/>
          </a:prstGeom>
          <a:solidFill>
            <a:srgbClr val="660033"/>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28700"/>
            <a:r>
              <a:rPr lang="en-US" sz="2000" dirty="0" smtClean="0"/>
              <a:t>Biological Sciences</a:t>
            </a:r>
            <a:endParaRPr lang="en-US" sz="2000" dirty="0"/>
          </a:p>
        </p:txBody>
      </p:sp>
      <p:sp>
        <p:nvSpPr>
          <p:cNvPr id="11" name="Rectangle 10"/>
          <p:cNvSpPr/>
          <p:nvPr/>
        </p:nvSpPr>
        <p:spPr>
          <a:xfrm>
            <a:off x="243437" y="3420464"/>
            <a:ext cx="3667153" cy="1004459"/>
          </a:xfrm>
          <a:prstGeom prst="rect">
            <a:avLst/>
          </a:prstGeom>
          <a:solidFill>
            <a:srgbClr val="993300"/>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28700"/>
            <a:r>
              <a:rPr lang="en-US" sz="2000" dirty="0" smtClean="0"/>
              <a:t>Computer and Information Science and Engineering</a:t>
            </a:r>
            <a:endParaRPr lang="en-US" sz="2000" dirty="0"/>
          </a:p>
        </p:txBody>
      </p:sp>
      <p:sp>
        <p:nvSpPr>
          <p:cNvPr id="12" name="Rectangle 11"/>
          <p:cNvSpPr/>
          <p:nvPr/>
        </p:nvSpPr>
        <p:spPr>
          <a:xfrm>
            <a:off x="5360338" y="2410119"/>
            <a:ext cx="3667153" cy="1004459"/>
          </a:xfrm>
          <a:prstGeom prst="rect">
            <a:avLst/>
          </a:prstGeom>
          <a:solidFill>
            <a:schemeClr val="bg2">
              <a:lumMod val="25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28700"/>
            <a:r>
              <a:rPr lang="en-US" sz="2000" dirty="0" smtClean="0"/>
              <a:t>Geosciences</a:t>
            </a:r>
            <a:endParaRPr lang="en-US" sz="2000" dirty="0"/>
          </a:p>
        </p:txBody>
      </p:sp>
      <p:cxnSp>
        <p:nvCxnSpPr>
          <p:cNvPr id="13" name="Straight Connector 12"/>
          <p:cNvCxnSpPr>
            <a:stCxn id="5" idx="3"/>
            <a:endCxn id="4" idx="1"/>
          </p:cNvCxnSpPr>
          <p:nvPr/>
        </p:nvCxnSpPr>
        <p:spPr>
          <a:xfrm flipV="1">
            <a:off x="2847968" y="1834618"/>
            <a:ext cx="562087" cy="1316"/>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65711" y="115775"/>
            <a:ext cx="6354327" cy="1194566"/>
          </a:xfrm>
          <a:prstGeom prst="rect">
            <a:avLst/>
          </a:prstGeom>
          <a:noFill/>
        </p:spPr>
        <p:txBody>
          <a:bodyPr wrap="square" rtlCol="0" anchor="ctr">
            <a:noAutofit/>
          </a:bodyPr>
          <a:lstStyle/>
          <a:p>
            <a:pPr algn="ctr"/>
            <a:r>
              <a:rPr lang="en-US" sz="4000" dirty="0" smtClean="0">
                <a:solidFill>
                  <a:schemeClr val="bg1"/>
                </a:solidFill>
              </a:rPr>
              <a:t>National Science Foundation</a:t>
            </a:r>
            <a:endParaRPr lang="en-US" sz="4000" dirty="0">
              <a:solidFill>
                <a:schemeClr val="bg1"/>
              </a:solidFill>
            </a:endParaRPr>
          </a:p>
        </p:txBody>
      </p:sp>
      <p:pic>
        <p:nvPicPr>
          <p:cNvPr id="15" name="Picture 14"/>
          <p:cNvPicPr>
            <a:picLocks noChangeAspect="1"/>
          </p:cNvPicPr>
          <p:nvPr/>
        </p:nvPicPr>
        <p:blipFill rotWithShape="1">
          <a:blip r:embed="rId2" cstate="screen">
            <a:extLst>
              <a:ext uri="{28A0092B-C50C-407E-A947-70E740481C1C}">
                <a14:useLocalDpi xmlns:a14="http://schemas.microsoft.com/office/drawing/2010/main" xmlns=""/>
              </a:ext>
            </a:extLst>
          </a:blip>
          <a:srcRect b="49938"/>
          <a:stretch/>
        </p:blipFill>
        <p:spPr>
          <a:xfrm>
            <a:off x="-75554" y="2507613"/>
            <a:ext cx="1700697" cy="851401"/>
          </a:xfrm>
          <a:prstGeom prst="rect">
            <a:avLst/>
          </a:prstGeom>
        </p:spPr>
      </p:pic>
      <p:pic>
        <p:nvPicPr>
          <p:cNvPr id="16" name="Picture 15"/>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343113" y="3513412"/>
            <a:ext cx="863364" cy="863364"/>
          </a:xfrm>
          <a:prstGeom prst="rect">
            <a:avLst/>
          </a:prstGeom>
        </p:spPr>
      </p:pic>
      <p:pic>
        <p:nvPicPr>
          <p:cNvPr id="17" name="Picture 16"/>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2937682" y="5686655"/>
            <a:ext cx="944745" cy="944745"/>
          </a:xfrm>
          <a:prstGeom prst="rect">
            <a:avLst/>
          </a:prstGeom>
        </p:spPr>
      </p:pic>
      <p:pic>
        <p:nvPicPr>
          <p:cNvPr id="18" name="Picture 17"/>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391448" y="4519732"/>
            <a:ext cx="766694" cy="766694"/>
          </a:xfrm>
          <a:prstGeom prst="rect">
            <a:avLst/>
          </a:prstGeom>
        </p:spPr>
      </p:pic>
      <p:pic>
        <p:nvPicPr>
          <p:cNvPr id="19" name="Picture 18"/>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5512440" y="2552130"/>
            <a:ext cx="725077" cy="725077"/>
          </a:xfrm>
          <a:prstGeom prst="rect">
            <a:avLst/>
          </a:prstGeom>
        </p:spPr>
      </p:pic>
      <p:pic>
        <p:nvPicPr>
          <p:cNvPr id="20" name="Picture 19"/>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5471997" y="3565332"/>
            <a:ext cx="765290" cy="765290"/>
          </a:xfrm>
          <a:prstGeom prst="rect">
            <a:avLst/>
          </a:prstGeom>
        </p:spPr>
      </p:pic>
      <p:pic>
        <p:nvPicPr>
          <p:cNvPr id="21" name="Picture 20"/>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a:off x="5512210" y="4503315"/>
            <a:ext cx="851432" cy="851432"/>
          </a:xfrm>
          <a:prstGeom prst="rect">
            <a:avLst/>
          </a:prstGeom>
        </p:spPr>
      </p:pic>
      <p:cxnSp>
        <p:nvCxnSpPr>
          <p:cNvPr id="23" name="Straight Connector 22"/>
          <p:cNvCxnSpPr>
            <a:stCxn id="6" idx="0"/>
            <a:endCxn id="4" idx="2"/>
          </p:cNvCxnSpPr>
          <p:nvPr/>
        </p:nvCxnSpPr>
        <p:spPr>
          <a:xfrm flipV="1">
            <a:off x="4646005" y="2287582"/>
            <a:ext cx="0" cy="3419267"/>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0" idx="3"/>
            <a:endCxn id="12" idx="1"/>
          </p:cNvCxnSpPr>
          <p:nvPr/>
        </p:nvCxnSpPr>
        <p:spPr>
          <a:xfrm>
            <a:off x="3910590" y="2912349"/>
            <a:ext cx="14497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1" idx="3"/>
            <a:endCxn id="9" idx="1"/>
          </p:cNvCxnSpPr>
          <p:nvPr/>
        </p:nvCxnSpPr>
        <p:spPr>
          <a:xfrm>
            <a:off x="3910590" y="3922694"/>
            <a:ext cx="1449748" cy="313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33789" y="4919888"/>
            <a:ext cx="1426549" cy="412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31" name="Picture 30" descr="BitmapLogo_NOLayers_F.png"/>
          <p:cNvPicPr>
            <a:picLocks noChangeAspect="1"/>
          </p:cNvPicPr>
          <p:nvPr/>
        </p:nvPicPr>
        <p:blipFill>
          <a:blip r:embed="rId9" cstate="screen">
            <a:extLst>
              <a:ext uri="{28A0092B-C50C-407E-A947-70E740481C1C}">
                <a14:useLocalDpi xmlns:a14="http://schemas.microsoft.com/office/drawing/2010/main" xmlns=""/>
              </a:ext>
            </a:extLst>
          </a:blip>
          <a:stretch>
            <a:fillRect/>
          </a:stretch>
        </p:blipFill>
        <p:spPr>
          <a:xfrm>
            <a:off x="397011" y="247308"/>
            <a:ext cx="1080259" cy="1085905"/>
          </a:xfrm>
          <a:prstGeom prst="rect">
            <a:avLst/>
          </a:prstGeom>
        </p:spPr>
      </p:pic>
    </p:spTree>
    <p:extLst>
      <p:ext uri="{BB962C8B-B14F-4D97-AF65-F5344CB8AC3E}">
        <p14:creationId xmlns:p14="http://schemas.microsoft.com/office/powerpoint/2010/main" xmlns="" val="167676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18905"/>
          </a:xfrm>
        </p:spPr>
        <p:txBody>
          <a:bodyPr/>
          <a:lstStyle/>
          <a:p>
            <a:r>
              <a:rPr lang="en-US" dirty="0"/>
              <a:t>NSF </a:t>
            </a:r>
            <a:r>
              <a:rPr lang="en-US" dirty="0" smtClean="0"/>
              <a:t>INCLUDES</a:t>
            </a:r>
            <a:endParaRPr lang="en-US" dirty="0"/>
          </a:p>
        </p:txBody>
      </p:sp>
      <p:sp>
        <p:nvSpPr>
          <p:cNvPr id="3" name="Content Placeholder 2"/>
          <p:cNvSpPr>
            <a:spLocks noGrp="1"/>
          </p:cNvSpPr>
          <p:nvPr>
            <p:ph idx="1"/>
          </p:nvPr>
        </p:nvSpPr>
        <p:spPr>
          <a:xfrm>
            <a:off x="628650" y="1184030"/>
            <a:ext cx="7886700" cy="5228199"/>
          </a:xfrm>
        </p:spPr>
        <p:txBody>
          <a:bodyPr>
            <a:normAutofit/>
          </a:bodyPr>
          <a:lstStyle/>
          <a:p>
            <a:pPr marL="0" indent="0" algn="ctr">
              <a:buNone/>
            </a:pPr>
            <a:r>
              <a:rPr lang="en-US" sz="4000" dirty="0" smtClean="0"/>
              <a:t>2017</a:t>
            </a:r>
          </a:p>
          <a:p>
            <a:r>
              <a:rPr lang="en-US" sz="3200" dirty="0" smtClean="0"/>
              <a:t>NSF INCLUDES Alliances</a:t>
            </a:r>
          </a:p>
          <a:p>
            <a:pPr lvl="1"/>
            <a:r>
              <a:rPr lang="en-US" sz="2800" dirty="0" smtClean="0"/>
              <a:t>3-5 Awards</a:t>
            </a:r>
          </a:p>
          <a:p>
            <a:pPr lvl="1"/>
            <a:r>
              <a:rPr lang="en-US" sz="2800" dirty="0" smtClean="0"/>
              <a:t>5 Year Awards</a:t>
            </a:r>
          </a:p>
          <a:p>
            <a:pPr lvl="1"/>
            <a:r>
              <a:rPr lang="en-US" sz="2800" dirty="0" smtClean="0"/>
              <a:t>Up to $2,500,000 per year</a:t>
            </a:r>
          </a:p>
          <a:p>
            <a:pPr lvl="1"/>
            <a:r>
              <a:rPr lang="en-US" sz="2800" dirty="0" smtClean="0"/>
              <a:t>You must be part of a Launch Pilot to submit an Alliance proposal.</a:t>
            </a:r>
          </a:p>
          <a:p>
            <a:r>
              <a:rPr lang="en-US" sz="3200" dirty="0" smtClean="0"/>
              <a:t>NSF INCLUDES Backbone Organization</a:t>
            </a:r>
          </a:p>
          <a:p>
            <a:pPr marL="0" indent="0" algn="ctr">
              <a:buNone/>
            </a:pPr>
            <a:r>
              <a:rPr lang="en-US" sz="3200" dirty="0"/>
              <a:t>a</a:t>
            </a:r>
            <a:r>
              <a:rPr lang="en-US" sz="3200" dirty="0" smtClean="0"/>
              <a:t>nd another round of </a:t>
            </a:r>
          </a:p>
          <a:p>
            <a:r>
              <a:rPr lang="en-US" sz="3200" dirty="0" smtClean="0"/>
              <a:t>Design and Development Launch Pilots</a:t>
            </a:r>
            <a:endParaRPr lang="en-US" sz="2800" dirty="0" smtClean="0"/>
          </a:p>
          <a:p>
            <a:endParaRPr lang="en-US" sz="3200" dirty="0"/>
          </a:p>
          <a:p>
            <a:pPr marL="0" indent="0">
              <a:buNone/>
            </a:pPr>
            <a:endParaRPr lang="en-US" sz="3200" dirty="0" smtClean="0"/>
          </a:p>
          <a:p>
            <a:pPr marL="0" indent="0" algn="ctr">
              <a:buNone/>
            </a:pPr>
            <a:endParaRPr lang="en-US" sz="3200" dirty="0"/>
          </a:p>
          <a:p>
            <a:pPr marL="0" indent="0">
              <a:buNone/>
            </a:pPr>
            <a:endParaRPr lang="en-US" dirty="0"/>
          </a:p>
        </p:txBody>
      </p:sp>
    </p:spTree>
    <p:extLst>
      <p:ext uri="{BB962C8B-B14F-4D97-AF65-F5344CB8AC3E}">
        <p14:creationId xmlns:p14="http://schemas.microsoft.com/office/powerpoint/2010/main" xmlns="" val="4270128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77520"/>
          </a:xfrm>
        </p:spPr>
        <p:txBody>
          <a:bodyPr>
            <a:normAutofit/>
          </a:bodyPr>
          <a:lstStyle/>
          <a:p>
            <a:r>
              <a:rPr lang="en-US" dirty="0" smtClean="0"/>
              <a:t>NSF INCLUDES</a:t>
            </a:r>
            <a:endParaRPr lang="en-US" dirty="0"/>
          </a:p>
        </p:txBody>
      </p:sp>
      <p:sp>
        <p:nvSpPr>
          <p:cNvPr id="3" name="Content Placeholder 2"/>
          <p:cNvSpPr>
            <a:spLocks noGrp="1"/>
          </p:cNvSpPr>
          <p:nvPr>
            <p:ph idx="1"/>
          </p:nvPr>
        </p:nvSpPr>
        <p:spPr>
          <a:xfrm>
            <a:off x="628650" y="1242648"/>
            <a:ext cx="7886700" cy="5226732"/>
          </a:xfrm>
        </p:spPr>
        <p:txBody>
          <a:bodyPr>
            <a:normAutofit/>
          </a:bodyPr>
          <a:lstStyle/>
          <a:p>
            <a:pPr marL="0" indent="0">
              <a:buNone/>
            </a:pPr>
            <a:r>
              <a:rPr lang="en-US" dirty="0" smtClean="0"/>
              <a:t>The solicitation includes three examples of national Broadening Participation objectives that may have potential for scaling nationally and require regional implementation including this example:</a:t>
            </a:r>
          </a:p>
          <a:p>
            <a:pPr marL="0" indent="0">
              <a:buNone/>
            </a:pPr>
            <a:endParaRPr lang="en-US" sz="1100" dirty="0" smtClean="0"/>
          </a:p>
          <a:p>
            <a:pPr marL="0" indent="0" algn="ctr">
              <a:buNone/>
            </a:pPr>
            <a:r>
              <a:rPr lang="en-US" dirty="0"/>
              <a:t>C</a:t>
            </a:r>
            <a:r>
              <a:rPr lang="en-US" dirty="0" smtClean="0"/>
              <a:t>reating preK-20+ pathways in major urban centers involving universities, community colleges, local schools, surrounding communities, not-for-profits, museums and science centers, local businesses and industries, and science-rich institutions designed to enable success for students from underrepresented and low socio-economic groups.</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xmlns="" val="2029689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NSF Agency Priority Goal: Invest Strategically in Public Participation in STEM Research</a:t>
            </a:r>
            <a:endParaRPr lang="en-US" dirty="0"/>
          </a:p>
        </p:txBody>
      </p:sp>
      <p:sp>
        <p:nvSpPr>
          <p:cNvPr id="3" name="Content Placeholder 2"/>
          <p:cNvSpPr>
            <a:spLocks noGrp="1"/>
          </p:cNvSpPr>
          <p:nvPr>
            <p:ph idx="1"/>
          </p:nvPr>
        </p:nvSpPr>
        <p:spPr>
          <a:xfrm>
            <a:off x="628650" y="1978024"/>
            <a:ext cx="7886700" cy="4605655"/>
          </a:xfrm>
        </p:spPr>
        <p:txBody>
          <a:bodyPr>
            <a:normAutofit fontScale="92500" lnSpcReduction="10000"/>
          </a:bodyPr>
          <a:lstStyle/>
          <a:p>
            <a:r>
              <a:rPr lang="en-US" dirty="0"/>
              <a:t>Build the capacity of the Nation to solve research challenges and improve learning by investing strategically in crowdsourcing and other forms of public participation in science, technology, engineering, and mathematics research (PPSR). </a:t>
            </a:r>
            <a:endParaRPr lang="en-US" dirty="0" smtClean="0"/>
          </a:p>
          <a:p>
            <a:r>
              <a:rPr lang="en-US" dirty="0" smtClean="0"/>
              <a:t>By </a:t>
            </a:r>
            <a:r>
              <a:rPr lang="en-US" dirty="0"/>
              <a:t>September 30, 2017 NSF will implement mechanisms to expand and deepen the engagement of the public in STEM research</a:t>
            </a:r>
            <a:r>
              <a:rPr lang="en-US" dirty="0" smtClean="0"/>
              <a:t>.</a:t>
            </a:r>
          </a:p>
          <a:p>
            <a:r>
              <a:rPr lang="en-US" dirty="0" smtClean="0"/>
              <a:t>Co-leads</a:t>
            </a:r>
          </a:p>
          <a:p>
            <a:pPr lvl="1"/>
            <a:r>
              <a:rPr lang="en-US" dirty="0" smtClean="0"/>
              <a:t>Joan Ferrini-Mundy, Assistant Director for Education and Human Resources</a:t>
            </a:r>
          </a:p>
          <a:p>
            <a:pPr lvl="1"/>
            <a:r>
              <a:rPr lang="en-US" dirty="0" smtClean="0"/>
              <a:t>Jim Kurose, Assistant Director for Computer and Information Science and Engineering</a:t>
            </a:r>
            <a:endParaRPr lang="en-US" dirty="0"/>
          </a:p>
        </p:txBody>
      </p:sp>
    </p:spTree>
    <p:extLst>
      <p:ext uri="{BB962C8B-B14F-4D97-AF65-F5344CB8AC3E}">
        <p14:creationId xmlns:p14="http://schemas.microsoft.com/office/powerpoint/2010/main" xmlns="" val="1086493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751535" y="447710"/>
            <a:ext cx="3640931" cy="3640931"/>
          </a:xfrm>
          <a:prstGeom prst="rect">
            <a:avLst/>
          </a:prstGeom>
        </p:spPr>
      </p:pic>
      <p:sp>
        <p:nvSpPr>
          <p:cNvPr id="5" name="TextBox 4"/>
          <p:cNvSpPr txBox="1"/>
          <p:nvPr/>
        </p:nvSpPr>
        <p:spPr>
          <a:xfrm>
            <a:off x="1091821" y="4148919"/>
            <a:ext cx="6960358" cy="1692771"/>
          </a:xfrm>
          <a:prstGeom prst="rect">
            <a:avLst/>
          </a:prstGeom>
          <a:noFill/>
        </p:spPr>
        <p:txBody>
          <a:bodyPr wrap="square" rtlCol="0">
            <a:spAutoFit/>
          </a:bodyPr>
          <a:lstStyle/>
          <a:p>
            <a:pPr algn="ctr"/>
            <a:r>
              <a:rPr lang="en-US" sz="4000" dirty="0" smtClean="0">
                <a:solidFill>
                  <a:schemeClr val="bg1"/>
                </a:solidFill>
              </a:rPr>
              <a:t>Thank you</a:t>
            </a:r>
          </a:p>
          <a:p>
            <a:pPr algn="ctr"/>
            <a:endParaRPr lang="en-US" sz="2400" dirty="0">
              <a:solidFill>
                <a:schemeClr val="bg1"/>
              </a:solidFill>
            </a:endParaRPr>
          </a:p>
          <a:p>
            <a:pPr algn="ctr"/>
            <a:r>
              <a:rPr lang="en-US" sz="4000" dirty="0" smtClean="0">
                <a:solidFill>
                  <a:schemeClr val="bg1"/>
                </a:solidFill>
              </a:rPr>
              <a:t>Questions and discussion</a:t>
            </a:r>
          </a:p>
        </p:txBody>
      </p:sp>
    </p:spTree>
    <p:extLst>
      <p:ext uri="{BB962C8B-B14F-4D97-AF65-F5344CB8AC3E}">
        <p14:creationId xmlns:p14="http://schemas.microsoft.com/office/powerpoint/2010/main" xmlns="" val="884675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nsf.gov/news/mmg/media/images/ARQ-2013-09-28%20(16).jpg"/>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b="13468"/>
          <a:stretch/>
        </p:blipFill>
        <p:spPr bwMode="auto">
          <a:xfrm>
            <a:off x="529130" y="1561298"/>
            <a:ext cx="4042869" cy="2623804"/>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4" descr="https://www.nsf.gov/news/mmg/media/images/PF3290_ATE_15_Rapidtech_h.jpg"/>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b="15717"/>
          <a:stretch/>
        </p:blipFill>
        <p:spPr bwMode="auto">
          <a:xfrm>
            <a:off x="529130" y="4145487"/>
            <a:ext cx="4042869" cy="2555566"/>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6" descr="http://www.nsf.gov/news/mmg/media/images/9477733653_d30d978661_o_0328e04a-5fd4-4cf9-9cf4-8924fcd66b18.jpg"/>
          <p:cNvPicPr>
            <a:picLocks noChangeAspect="1" noChangeArrowheads="1"/>
          </p:cNvPicPr>
          <p:nvPr/>
        </p:nvPicPr>
        <p:blipFill rotWithShape="1">
          <a:blip r:embed="rId5" cstate="screen">
            <a:extLst>
              <a:ext uri="{28A0092B-C50C-407E-A947-70E740481C1C}">
                <a14:useLocalDpi xmlns:a14="http://schemas.microsoft.com/office/drawing/2010/main" xmlns=""/>
              </a:ext>
            </a:extLst>
          </a:blip>
          <a:srcRect l="5667" r="5961" b="14574"/>
          <a:stretch/>
        </p:blipFill>
        <p:spPr bwMode="auto">
          <a:xfrm>
            <a:off x="4818505" y="1561299"/>
            <a:ext cx="3998919" cy="2560326"/>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8" descr="https://www.nsf.gov/news/mmg/media/images/PF5031_IMG7346_h.jpg"/>
          <p:cNvPicPr>
            <a:picLocks noChangeAspect="1" noChangeArrowheads="1"/>
          </p:cNvPicPr>
          <p:nvPr/>
        </p:nvPicPr>
        <p:blipFill rotWithShape="1">
          <a:blip r:embed="rId6" cstate="screen">
            <a:extLst>
              <a:ext uri="{28A0092B-C50C-407E-A947-70E740481C1C}">
                <a14:useLocalDpi xmlns:a14="http://schemas.microsoft.com/office/drawing/2010/main" xmlns=""/>
              </a:ext>
            </a:extLst>
          </a:blip>
          <a:srcRect l="6054" r="6024" b="15381"/>
          <a:stretch/>
        </p:blipFill>
        <p:spPr bwMode="auto">
          <a:xfrm>
            <a:off x="4818504" y="4121626"/>
            <a:ext cx="3998919" cy="256577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itle 5"/>
          <p:cNvSpPr>
            <a:spLocks noGrp="1"/>
          </p:cNvSpPr>
          <p:nvPr>
            <p:ph type="title"/>
          </p:nvPr>
        </p:nvSpPr>
        <p:spPr>
          <a:xfrm>
            <a:off x="628649" y="235735"/>
            <a:ext cx="7886700" cy="1325563"/>
          </a:xfrm>
        </p:spPr>
        <p:txBody>
          <a:bodyPr>
            <a:normAutofit/>
          </a:bodyPr>
          <a:lstStyle/>
          <a:p>
            <a:pPr algn="ctr"/>
            <a:r>
              <a:rPr lang="en-US" sz="4000" dirty="0" smtClean="0">
                <a:latin typeface="Calibri" panose="020F0502020204030204" pitchFamily="34" charset="0"/>
              </a:rPr>
              <a:t>Investments in STEM education continue to grow. </a:t>
            </a:r>
            <a:endParaRPr lang="en-US" sz="4000" dirty="0"/>
          </a:p>
        </p:txBody>
      </p:sp>
    </p:spTree>
    <p:extLst>
      <p:ext uri="{BB962C8B-B14F-4D97-AF65-F5344CB8AC3E}">
        <p14:creationId xmlns:p14="http://schemas.microsoft.com/office/powerpoint/2010/main" xmlns="" val="893817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406" y="201480"/>
            <a:ext cx="7886700" cy="1325563"/>
          </a:xfrm>
        </p:spPr>
        <p:txBody>
          <a:bodyPr>
            <a:normAutofit/>
          </a:bodyPr>
          <a:lstStyle/>
          <a:p>
            <a:r>
              <a:rPr lang="en-US" dirty="0" smtClean="0"/>
              <a:t>NSF continues to advance research where discoveries begin.</a:t>
            </a:r>
            <a:endParaRPr lang="en-US" dirty="0"/>
          </a:p>
        </p:txBody>
      </p:sp>
      <p:sp>
        <p:nvSpPr>
          <p:cNvPr id="6" name="TextBox 5"/>
          <p:cNvSpPr txBox="1"/>
          <p:nvPr/>
        </p:nvSpPr>
        <p:spPr>
          <a:xfrm>
            <a:off x="171636" y="6453981"/>
            <a:ext cx="8819962" cy="280075"/>
          </a:xfrm>
          <a:prstGeom prst="rect">
            <a:avLst/>
          </a:prstGeom>
          <a:noFill/>
        </p:spPr>
        <p:txBody>
          <a:bodyPr wrap="square" lIns="64005" tIns="32003" rIns="64005" bIns="32003" rtlCol="0">
            <a:spAutoFit/>
          </a:bodyPr>
          <a:lstStyle/>
          <a:p>
            <a:pPr algn="ctr"/>
            <a:r>
              <a:rPr lang="en-US" sz="1400" i="1" dirty="0">
                <a:solidFill>
                  <a:schemeClr val="bg2"/>
                </a:solidFill>
                <a:cs typeface="Arial"/>
              </a:rPr>
              <a:t>Other than the FY </a:t>
            </a:r>
            <a:r>
              <a:rPr lang="en-US" sz="1400" i="1" dirty="0" smtClean="0">
                <a:solidFill>
                  <a:schemeClr val="bg2"/>
                </a:solidFill>
                <a:cs typeface="Arial"/>
              </a:rPr>
              <a:t>2017 request, numbers </a:t>
            </a:r>
            <a:r>
              <a:rPr lang="en-US" sz="1400" i="1" dirty="0">
                <a:solidFill>
                  <a:schemeClr val="bg2"/>
                </a:solidFill>
                <a:cs typeface="Arial"/>
              </a:rPr>
              <a:t>shown are </a:t>
            </a:r>
            <a:r>
              <a:rPr lang="en-US" sz="1400" i="1" dirty="0" smtClean="0">
                <a:solidFill>
                  <a:schemeClr val="bg2"/>
                </a:solidFill>
                <a:cs typeface="Arial"/>
              </a:rPr>
              <a:t>based on FY 2015 activities.</a:t>
            </a:r>
            <a:endParaRPr lang="en-US" sz="1400" i="1" dirty="0">
              <a:solidFill>
                <a:schemeClr val="bg2"/>
              </a:solidFill>
              <a:cs typeface="Arial"/>
            </a:endParaRPr>
          </a:p>
        </p:txBody>
      </p:sp>
      <p:sp>
        <p:nvSpPr>
          <p:cNvPr id="7" name="Right Brace 6"/>
          <p:cNvSpPr/>
          <p:nvPr/>
        </p:nvSpPr>
        <p:spPr>
          <a:xfrm>
            <a:off x="2702442" y="1826950"/>
            <a:ext cx="345558" cy="3957839"/>
          </a:xfrm>
          <a:prstGeom prst="rightBrace">
            <a:avLst/>
          </a:prstGeom>
          <a:ln w="38100">
            <a:solidFill>
              <a:schemeClr val="bg2"/>
            </a:solidFill>
          </a:ln>
        </p:spPr>
        <p:style>
          <a:lnRef idx="1">
            <a:schemeClr val="accent3"/>
          </a:lnRef>
          <a:fillRef idx="0">
            <a:schemeClr val="accent3"/>
          </a:fillRef>
          <a:effectRef idx="0">
            <a:schemeClr val="accent3"/>
          </a:effectRef>
          <a:fontRef idx="minor">
            <a:schemeClr val="tx1"/>
          </a:fontRef>
        </p:style>
        <p:txBody>
          <a:bodyPr lIns="64008" tIns="32004" rIns="64008" bIns="32004" anchor="ctr"/>
          <a:lstStyle/>
          <a:p>
            <a:pPr algn="ctr" defTabSz="914309">
              <a:defRPr/>
            </a:pPr>
            <a:endParaRPr lang="en-US" sz="1200" dirty="0">
              <a:solidFill>
                <a:prstClr val="black"/>
              </a:solidFill>
            </a:endParaRPr>
          </a:p>
        </p:txBody>
      </p:sp>
      <p:grpSp>
        <p:nvGrpSpPr>
          <p:cNvPr id="11" name="Group 10"/>
          <p:cNvGrpSpPr/>
          <p:nvPr/>
        </p:nvGrpSpPr>
        <p:grpSpPr>
          <a:xfrm>
            <a:off x="307780" y="2157268"/>
            <a:ext cx="2268891" cy="1573529"/>
            <a:chOff x="332819" y="7393814"/>
            <a:chExt cx="3124200" cy="990600"/>
          </a:xfrm>
          <a:solidFill>
            <a:schemeClr val="bg2">
              <a:lumMod val="10000"/>
            </a:schemeClr>
          </a:solidFill>
        </p:grpSpPr>
        <p:sp>
          <p:nvSpPr>
            <p:cNvPr id="12" name="Rounded Rectangle 11"/>
            <p:cNvSpPr/>
            <p:nvPr/>
          </p:nvSpPr>
          <p:spPr>
            <a:xfrm>
              <a:off x="332819" y="7393814"/>
              <a:ext cx="3124200" cy="990600"/>
            </a:xfrm>
            <a:prstGeom prst="roundRect">
              <a:avLst/>
            </a:prstGeom>
            <a:grpFill/>
            <a:ln w="254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prstClr val="white"/>
                </a:solidFill>
              </a:endParaRPr>
            </a:p>
          </p:txBody>
        </p:sp>
        <p:sp>
          <p:nvSpPr>
            <p:cNvPr id="13" name="TextBox 12"/>
            <p:cNvSpPr txBox="1"/>
            <p:nvPr/>
          </p:nvSpPr>
          <p:spPr>
            <a:xfrm>
              <a:off x="1580390" y="7603872"/>
              <a:ext cx="1773023" cy="639401"/>
            </a:xfrm>
            <a:prstGeom prst="rect">
              <a:avLst/>
            </a:prstGeom>
            <a:grpFill/>
            <a:ln>
              <a:noFill/>
            </a:ln>
          </p:spPr>
          <p:txBody>
            <a:bodyPr wrap="square" rtlCol="0" anchor="ctr" anchorCtr="0">
              <a:spAutoFit/>
            </a:bodyPr>
            <a:lstStyle/>
            <a:p>
              <a:r>
                <a:rPr lang="en-US" sz="2000" dirty="0">
                  <a:solidFill>
                    <a:prstClr val="white"/>
                  </a:solidFill>
                  <a:cs typeface="Arial"/>
                </a:rPr>
                <a:t>b</a:t>
              </a:r>
              <a:r>
                <a:rPr lang="en-US" sz="2000" dirty="0" smtClean="0">
                  <a:solidFill>
                    <a:prstClr val="white"/>
                  </a:solidFill>
                  <a:cs typeface="Arial"/>
                </a:rPr>
                <a:t>illion </a:t>
              </a:r>
            </a:p>
            <a:p>
              <a:r>
                <a:rPr lang="en-US" sz="2000" dirty="0" smtClean="0">
                  <a:solidFill>
                    <a:prstClr val="white"/>
                  </a:solidFill>
                  <a:cs typeface="Arial"/>
                </a:rPr>
                <a:t>FY 2017 request</a:t>
              </a:r>
              <a:endParaRPr lang="en-US" sz="2000" dirty="0">
                <a:solidFill>
                  <a:prstClr val="white"/>
                </a:solidFill>
                <a:cs typeface="Arial"/>
              </a:endParaRPr>
            </a:p>
          </p:txBody>
        </p:sp>
      </p:grpSp>
      <p:grpSp>
        <p:nvGrpSpPr>
          <p:cNvPr id="14" name="Group 13"/>
          <p:cNvGrpSpPr/>
          <p:nvPr/>
        </p:nvGrpSpPr>
        <p:grpSpPr>
          <a:xfrm>
            <a:off x="307780" y="4079849"/>
            <a:ext cx="2268891" cy="1474792"/>
            <a:chOff x="457200" y="8492468"/>
            <a:chExt cx="3124200" cy="978877"/>
          </a:xfrm>
          <a:solidFill>
            <a:schemeClr val="bg2">
              <a:lumMod val="10000"/>
            </a:schemeClr>
          </a:solidFill>
        </p:grpSpPr>
        <p:sp>
          <p:nvSpPr>
            <p:cNvPr id="15" name="Rounded Rectangle 14"/>
            <p:cNvSpPr/>
            <p:nvPr/>
          </p:nvSpPr>
          <p:spPr>
            <a:xfrm>
              <a:off x="457200" y="8492468"/>
              <a:ext cx="3124200" cy="978877"/>
            </a:xfrm>
            <a:prstGeom prst="roundRect">
              <a:avLst/>
            </a:prstGeom>
            <a:grpFill/>
            <a:ln w="254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prstClr val="white"/>
                </a:solidFill>
              </a:endParaRPr>
            </a:p>
          </p:txBody>
        </p:sp>
        <p:sp>
          <p:nvSpPr>
            <p:cNvPr id="16" name="TextBox 15"/>
            <p:cNvSpPr txBox="1"/>
            <p:nvPr/>
          </p:nvSpPr>
          <p:spPr>
            <a:xfrm>
              <a:off x="1375413" y="8671133"/>
              <a:ext cx="2205985" cy="633278"/>
            </a:xfrm>
            <a:prstGeom prst="rect">
              <a:avLst/>
            </a:prstGeom>
            <a:grpFill/>
            <a:ln>
              <a:noFill/>
            </a:ln>
          </p:spPr>
          <p:txBody>
            <a:bodyPr wrap="square" rtlCol="0" anchor="ctr" anchorCtr="0">
              <a:spAutoFit/>
            </a:bodyPr>
            <a:lstStyle/>
            <a:p>
              <a:pPr algn="ctr"/>
              <a:r>
                <a:rPr lang="en-US" sz="3600" dirty="0" smtClean="0">
                  <a:solidFill>
                    <a:prstClr val="white"/>
                  </a:solidFill>
                  <a:cs typeface="Arial"/>
                </a:rPr>
                <a:t>50,000</a:t>
              </a:r>
              <a:endParaRPr lang="en-US" sz="3600" dirty="0">
                <a:solidFill>
                  <a:prstClr val="white"/>
                </a:solidFill>
                <a:cs typeface="Arial"/>
              </a:endParaRPr>
            </a:p>
            <a:p>
              <a:pPr algn="ctr"/>
              <a:r>
                <a:rPr lang="en-US" sz="2000" dirty="0" smtClean="0">
                  <a:solidFill>
                    <a:prstClr val="white"/>
                  </a:solidFill>
                  <a:cs typeface="Arial"/>
                </a:rPr>
                <a:t>proposals</a:t>
              </a:r>
              <a:endParaRPr lang="en-US" sz="2000" dirty="0">
                <a:solidFill>
                  <a:prstClr val="white"/>
                </a:solidFill>
                <a:cs typeface="Arial"/>
              </a:endParaRPr>
            </a:p>
          </p:txBody>
        </p:sp>
      </p:grpSp>
      <p:grpSp>
        <p:nvGrpSpPr>
          <p:cNvPr id="17" name="Group 16"/>
          <p:cNvGrpSpPr/>
          <p:nvPr/>
        </p:nvGrpSpPr>
        <p:grpSpPr>
          <a:xfrm>
            <a:off x="3226246" y="1528252"/>
            <a:ext cx="2655038" cy="1521307"/>
            <a:chOff x="3627058" y="6310868"/>
            <a:chExt cx="3143057" cy="990600"/>
          </a:xfrm>
          <a:solidFill>
            <a:schemeClr val="bg2">
              <a:lumMod val="25000"/>
            </a:schemeClr>
          </a:solidFill>
        </p:grpSpPr>
        <p:sp>
          <p:nvSpPr>
            <p:cNvPr id="18" name="Rounded Rectangle 17"/>
            <p:cNvSpPr/>
            <p:nvPr/>
          </p:nvSpPr>
          <p:spPr>
            <a:xfrm>
              <a:off x="3627058" y="6310868"/>
              <a:ext cx="3143057" cy="990600"/>
            </a:xfrm>
            <a:prstGeom prst="roundRect">
              <a:avLst/>
            </a:prstGeom>
            <a:grpFill/>
            <a:ln w="254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prstClr val="white"/>
                </a:solidFill>
              </a:endParaRPr>
            </a:p>
          </p:txBody>
        </p:sp>
        <p:sp>
          <p:nvSpPr>
            <p:cNvPr id="19" name="TextBox 18"/>
            <p:cNvSpPr txBox="1"/>
            <p:nvPr/>
          </p:nvSpPr>
          <p:spPr>
            <a:xfrm>
              <a:off x="4561495" y="6495534"/>
              <a:ext cx="2138223" cy="621267"/>
            </a:xfrm>
            <a:prstGeom prst="rect">
              <a:avLst/>
            </a:prstGeom>
            <a:grpFill/>
            <a:ln>
              <a:noFill/>
            </a:ln>
          </p:spPr>
          <p:txBody>
            <a:bodyPr wrap="none" rtlCol="0" anchor="ctr" anchorCtr="0">
              <a:spAutoFit/>
            </a:bodyPr>
            <a:lstStyle/>
            <a:p>
              <a:pPr algn="ctr"/>
              <a:r>
                <a:rPr lang="en-US" sz="3600" dirty="0" smtClean="0">
                  <a:solidFill>
                    <a:prstClr val="white"/>
                  </a:solidFill>
                  <a:cs typeface="Arial"/>
                </a:rPr>
                <a:t>12,000</a:t>
              </a:r>
            </a:p>
            <a:p>
              <a:pPr algn="ctr"/>
              <a:r>
                <a:rPr lang="en-US" sz="2000" dirty="0" smtClean="0">
                  <a:solidFill>
                    <a:prstClr val="white"/>
                  </a:solidFill>
                  <a:cs typeface="Arial"/>
                </a:rPr>
                <a:t>awards funded</a:t>
              </a:r>
              <a:endParaRPr lang="en-US" sz="2000" dirty="0">
                <a:solidFill>
                  <a:prstClr val="white"/>
                </a:solidFill>
                <a:cs typeface="Arial"/>
              </a:endParaRPr>
            </a:p>
          </p:txBody>
        </p:sp>
        <p:pic>
          <p:nvPicPr>
            <p:cNvPr id="20" name="Picture 19"/>
            <p:cNvPicPr>
              <a:picLocks noChangeAspect="1"/>
            </p:cNvPicPr>
            <p:nvPr/>
          </p:nvPicPr>
          <p:blipFill>
            <a:blip r:embed="rId2" cstate="print"/>
            <a:stretch>
              <a:fillRect/>
            </a:stretch>
          </p:blipFill>
          <p:spPr>
            <a:xfrm>
              <a:off x="3861177" y="6417234"/>
              <a:ext cx="694946" cy="694944"/>
            </a:xfrm>
            <a:prstGeom prst="rect">
              <a:avLst/>
            </a:prstGeom>
            <a:grpFill/>
            <a:ln>
              <a:noFill/>
            </a:ln>
          </p:spPr>
        </p:pic>
      </p:grpSp>
      <p:grpSp>
        <p:nvGrpSpPr>
          <p:cNvPr id="21" name="Group 20"/>
          <p:cNvGrpSpPr/>
          <p:nvPr/>
        </p:nvGrpSpPr>
        <p:grpSpPr>
          <a:xfrm>
            <a:off x="3260530" y="3218923"/>
            <a:ext cx="2583640" cy="1474596"/>
            <a:chOff x="4240559" y="7164287"/>
            <a:chExt cx="3164349" cy="1049522"/>
          </a:xfrm>
          <a:solidFill>
            <a:schemeClr val="bg2">
              <a:lumMod val="25000"/>
            </a:schemeClr>
          </a:solidFill>
        </p:grpSpPr>
        <p:sp>
          <p:nvSpPr>
            <p:cNvPr id="22" name="Rounded Rectangle 21"/>
            <p:cNvSpPr/>
            <p:nvPr/>
          </p:nvSpPr>
          <p:spPr>
            <a:xfrm>
              <a:off x="4240559" y="7164287"/>
              <a:ext cx="3164349" cy="1049522"/>
            </a:xfrm>
            <a:prstGeom prst="roundRect">
              <a:avLst/>
            </a:prstGeom>
            <a:grpFill/>
            <a:ln w="254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prstClr val="white"/>
                </a:solidFill>
              </a:endParaRPr>
            </a:p>
          </p:txBody>
        </p:sp>
        <p:sp>
          <p:nvSpPr>
            <p:cNvPr id="23" name="TextBox 22"/>
            <p:cNvSpPr txBox="1"/>
            <p:nvPr/>
          </p:nvSpPr>
          <p:spPr>
            <a:xfrm>
              <a:off x="5227937" y="7196856"/>
              <a:ext cx="1952971" cy="898128"/>
            </a:xfrm>
            <a:prstGeom prst="rect">
              <a:avLst/>
            </a:prstGeom>
            <a:grpFill/>
          </p:spPr>
          <p:txBody>
            <a:bodyPr wrap="square" rtlCol="0" anchor="ctr" anchorCtr="0">
              <a:spAutoFit/>
            </a:bodyPr>
            <a:lstStyle/>
            <a:p>
              <a:pPr algn="ctr"/>
              <a:r>
                <a:rPr lang="en-US" sz="3600" dirty="0" smtClean="0">
                  <a:solidFill>
                    <a:prstClr val="white"/>
                  </a:solidFill>
                  <a:cs typeface="Arial"/>
                </a:rPr>
                <a:t>2,000</a:t>
              </a:r>
              <a:endParaRPr lang="en-US" sz="3600" dirty="0">
                <a:solidFill>
                  <a:prstClr val="white"/>
                </a:solidFill>
                <a:cs typeface="Arial"/>
              </a:endParaRPr>
            </a:p>
            <a:p>
              <a:pPr algn="ctr"/>
              <a:r>
                <a:rPr lang="en-US" sz="2000" dirty="0" smtClean="0">
                  <a:solidFill>
                    <a:prstClr val="white"/>
                  </a:solidFill>
                  <a:cs typeface="Arial"/>
                </a:rPr>
                <a:t>NSF-funded </a:t>
              </a:r>
              <a:endParaRPr lang="en-US" sz="2000" dirty="0">
                <a:solidFill>
                  <a:prstClr val="white"/>
                </a:solidFill>
                <a:cs typeface="Arial"/>
              </a:endParaRPr>
            </a:p>
            <a:p>
              <a:pPr algn="ctr"/>
              <a:r>
                <a:rPr lang="en-US" sz="2000" dirty="0" smtClean="0">
                  <a:solidFill>
                    <a:prstClr val="white"/>
                  </a:solidFill>
                  <a:cs typeface="Arial"/>
                </a:rPr>
                <a:t>Institutions</a:t>
              </a:r>
              <a:endParaRPr lang="en-US" sz="2000" dirty="0">
                <a:solidFill>
                  <a:prstClr val="white"/>
                </a:solidFill>
                <a:cs typeface="Arial"/>
              </a:endParaRPr>
            </a:p>
          </p:txBody>
        </p:sp>
        <p:pic>
          <p:nvPicPr>
            <p:cNvPr id="24" name="Picture 23"/>
            <p:cNvPicPr>
              <a:picLocks noChangeAspect="1"/>
            </p:cNvPicPr>
            <p:nvPr/>
          </p:nvPicPr>
          <p:blipFill>
            <a:blip r:embed="rId3" cstate="print"/>
            <a:stretch>
              <a:fillRect/>
            </a:stretch>
          </p:blipFill>
          <p:spPr>
            <a:xfrm>
              <a:off x="4460527" y="7405941"/>
              <a:ext cx="661318" cy="539115"/>
            </a:xfrm>
            <a:prstGeom prst="rect">
              <a:avLst/>
            </a:prstGeom>
            <a:grpFill/>
          </p:spPr>
        </p:pic>
      </p:grpSp>
      <p:grpSp>
        <p:nvGrpSpPr>
          <p:cNvPr id="25" name="Group 24"/>
          <p:cNvGrpSpPr/>
          <p:nvPr/>
        </p:nvGrpSpPr>
        <p:grpSpPr>
          <a:xfrm>
            <a:off x="3249014" y="4866706"/>
            <a:ext cx="2583646" cy="1505298"/>
            <a:chOff x="4419598" y="8483697"/>
            <a:chExt cx="3180229" cy="1450766"/>
          </a:xfrm>
          <a:solidFill>
            <a:schemeClr val="bg2">
              <a:lumMod val="25000"/>
            </a:schemeClr>
          </a:solidFill>
        </p:grpSpPr>
        <p:sp>
          <p:nvSpPr>
            <p:cNvPr id="26" name="Rounded Rectangle 25"/>
            <p:cNvSpPr/>
            <p:nvPr/>
          </p:nvSpPr>
          <p:spPr>
            <a:xfrm>
              <a:off x="4419598" y="8483697"/>
              <a:ext cx="3180229" cy="1450766"/>
            </a:xfrm>
            <a:prstGeom prst="roundRect">
              <a:avLst/>
            </a:prstGeom>
            <a:grpFill/>
            <a:ln w="254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prstClr val="white"/>
                </a:solidFill>
              </a:endParaRPr>
            </a:p>
          </p:txBody>
        </p:sp>
        <p:sp>
          <p:nvSpPr>
            <p:cNvPr id="27" name="TextBox 26"/>
            <p:cNvSpPr txBox="1"/>
            <p:nvPr/>
          </p:nvSpPr>
          <p:spPr>
            <a:xfrm>
              <a:off x="5328610" y="8619195"/>
              <a:ext cx="2197393" cy="1156845"/>
            </a:xfrm>
            <a:prstGeom prst="rect">
              <a:avLst/>
            </a:prstGeom>
            <a:grpFill/>
          </p:spPr>
          <p:txBody>
            <a:bodyPr wrap="square" rtlCol="0" anchor="ctr" anchorCtr="0">
              <a:spAutoFit/>
            </a:bodyPr>
            <a:lstStyle/>
            <a:p>
              <a:pPr algn="ctr"/>
              <a:r>
                <a:rPr lang="en-US" sz="3200" dirty="0" smtClean="0">
                  <a:solidFill>
                    <a:prstClr val="white"/>
                  </a:solidFill>
                  <a:cs typeface="Arial"/>
                </a:rPr>
                <a:t>350,000</a:t>
              </a:r>
              <a:endParaRPr lang="en-US" sz="1600" dirty="0">
                <a:solidFill>
                  <a:prstClr val="white"/>
                </a:solidFill>
                <a:cs typeface="Arial"/>
              </a:endParaRPr>
            </a:p>
            <a:p>
              <a:pPr algn="ctr"/>
              <a:r>
                <a:rPr lang="en-US" sz="2000" dirty="0" smtClean="0">
                  <a:solidFill>
                    <a:prstClr val="white"/>
                  </a:solidFill>
                  <a:cs typeface="Arial"/>
                </a:rPr>
                <a:t>NSF-supported researchers </a:t>
              </a:r>
              <a:endParaRPr lang="en-US" sz="4000" dirty="0" smtClean="0">
                <a:solidFill>
                  <a:prstClr val="white"/>
                </a:solidFill>
                <a:cs typeface="Arial"/>
              </a:endParaRPr>
            </a:p>
          </p:txBody>
        </p:sp>
        <p:pic>
          <p:nvPicPr>
            <p:cNvPr id="28" name="Picture 27"/>
            <p:cNvPicPr>
              <a:picLocks noChangeAspect="1"/>
            </p:cNvPicPr>
            <p:nvPr/>
          </p:nvPicPr>
          <p:blipFill>
            <a:blip r:embed="rId4" cstate="print"/>
            <a:stretch>
              <a:fillRect/>
            </a:stretch>
          </p:blipFill>
          <p:spPr>
            <a:xfrm>
              <a:off x="4508551" y="8817655"/>
              <a:ext cx="846764" cy="694944"/>
            </a:xfrm>
            <a:prstGeom prst="rect">
              <a:avLst/>
            </a:prstGeom>
            <a:grpFill/>
          </p:spPr>
        </p:pic>
      </p:grpSp>
      <p:grpSp>
        <p:nvGrpSpPr>
          <p:cNvPr id="29" name="Group 28"/>
          <p:cNvGrpSpPr/>
          <p:nvPr/>
        </p:nvGrpSpPr>
        <p:grpSpPr>
          <a:xfrm>
            <a:off x="6352613" y="4894002"/>
            <a:ext cx="2683560" cy="1505298"/>
            <a:chOff x="4419600" y="6112938"/>
            <a:chExt cx="3143058" cy="1284263"/>
          </a:xfrm>
          <a:solidFill>
            <a:schemeClr val="bg2">
              <a:lumMod val="50000"/>
            </a:schemeClr>
          </a:solidFill>
        </p:grpSpPr>
        <p:sp>
          <p:nvSpPr>
            <p:cNvPr id="30" name="Rounded Rectangle 29"/>
            <p:cNvSpPr/>
            <p:nvPr/>
          </p:nvSpPr>
          <p:spPr>
            <a:xfrm>
              <a:off x="4419600" y="6112938"/>
              <a:ext cx="3143058" cy="1284263"/>
            </a:xfrm>
            <a:prstGeom prst="roundRect">
              <a:avLst/>
            </a:prstGeom>
            <a:grpFill/>
            <a:ln>
              <a:solidFill>
                <a:schemeClr val="bg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600" dirty="0">
                <a:solidFill>
                  <a:prstClr val="white"/>
                </a:solidFill>
              </a:endParaRPr>
            </a:p>
          </p:txBody>
        </p:sp>
        <p:sp>
          <p:nvSpPr>
            <p:cNvPr id="31" name="TextBox 30"/>
            <p:cNvSpPr txBox="1"/>
            <p:nvPr/>
          </p:nvSpPr>
          <p:spPr>
            <a:xfrm>
              <a:off x="5552870" y="6361194"/>
              <a:ext cx="1998884" cy="787750"/>
            </a:xfrm>
            <a:prstGeom prst="rect">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wrap="square" tIns="0" bIns="0" rtlCol="0" anchor="ctr" anchorCtr="0">
              <a:spAutoFit/>
            </a:bodyPr>
            <a:lstStyle/>
            <a:p>
              <a:pPr algn="ctr"/>
              <a:r>
                <a:rPr lang="en-US" sz="2000" dirty="0" smtClean="0">
                  <a:solidFill>
                    <a:prstClr val="white"/>
                  </a:solidFill>
                  <a:cs typeface="Arial"/>
                </a:rPr>
                <a:t>217 </a:t>
              </a:r>
            </a:p>
            <a:p>
              <a:pPr algn="ctr"/>
              <a:r>
                <a:rPr lang="en-US" sz="2000" dirty="0" smtClean="0">
                  <a:solidFill>
                    <a:prstClr val="white"/>
                  </a:solidFill>
                  <a:cs typeface="Arial"/>
                </a:rPr>
                <a:t>Nobel Prize winners</a:t>
              </a:r>
              <a:endParaRPr lang="en-US" sz="2000" dirty="0">
                <a:solidFill>
                  <a:prstClr val="white"/>
                </a:solidFill>
                <a:cs typeface="Arial"/>
              </a:endParaRPr>
            </a:p>
          </p:txBody>
        </p:sp>
      </p:grpSp>
      <p:grpSp>
        <p:nvGrpSpPr>
          <p:cNvPr id="32" name="Group 31"/>
          <p:cNvGrpSpPr/>
          <p:nvPr/>
        </p:nvGrpSpPr>
        <p:grpSpPr>
          <a:xfrm>
            <a:off x="6352613" y="1558294"/>
            <a:ext cx="2638986" cy="1494595"/>
            <a:chOff x="4240555" y="7186610"/>
            <a:chExt cx="4050374" cy="990600"/>
          </a:xfrm>
          <a:solidFill>
            <a:schemeClr val="bg2">
              <a:lumMod val="50000"/>
            </a:schemeClr>
          </a:solidFill>
        </p:grpSpPr>
        <p:sp>
          <p:nvSpPr>
            <p:cNvPr id="33" name="Rounded Rectangle 32"/>
            <p:cNvSpPr/>
            <p:nvPr/>
          </p:nvSpPr>
          <p:spPr>
            <a:xfrm>
              <a:off x="4240555" y="7186610"/>
              <a:ext cx="4050373" cy="990600"/>
            </a:xfrm>
            <a:prstGeom prst="roundRect">
              <a:avLst/>
            </a:prstGeom>
            <a:grpFill/>
            <a:ln>
              <a:solidFill>
                <a:schemeClr val="bg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600" dirty="0">
                <a:solidFill>
                  <a:prstClr val="white"/>
                </a:solidFill>
              </a:endParaRPr>
            </a:p>
          </p:txBody>
        </p:sp>
        <p:sp>
          <p:nvSpPr>
            <p:cNvPr id="34" name="TextBox 33"/>
            <p:cNvSpPr txBox="1"/>
            <p:nvPr/>
          </p:nvSpPr>
          <p:spPr>
            <a:xfrm>
              <a:off x="5466371" y="7363186"/>
              <a:ext cx="2824558" cy="673169"/>
            </a:xfrm>
            <a:prstGeom prst="rect">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spAutoFit/>
            </a:bodyPr>
            <a:lstStyle/>
            <a:p>
              <a:pPr algn="ctr"/>
              <a:r>
                <a:rPr lang="en-US" sz="2000" dirty="0" smtClean="0">
                  <a:solidFill>
                    <a:prstClr val="white"/>
                  </a:solidFill>
                  <a:cs typeface="Arial"/>
                </a:rPr>
                <a:t>Funds research in all S&amp;E disciplines</a:t>
              </a:r>
              <a:endParaRPr lang="en-US" sz="2000" dirty="0">
                <a:solidFill>
                  <a:prstClr val="white"/>
                </a:solidFill>
                <a:cs typeface="Arial"/>
              </a:endParaRPr>
            </a:p>
          </p:txBody>
        </p:sp>
      </p:grpSp>
      <p:grpSp>
        <p:nvGrpSpPr>
          <p:cNvPr id="35" name="Group 34"/>
          <p:cNvGrpSpPr/>
          <p:nvPr/>
        </p:nvGrpSpPr>
        <p:grpSpPr>
          <a:xfrm>
            <a:off x="6352613" y="3208145"/>
            <a:ext cx="2604892" cy="1512670"/>
            <a:chOff x="3718909" y="8505747"/>
            <a:chExt cx="3180229" cy="978877"/>
          </a:xfrm>
          <a:solidFill>
            <a:schemeClr val="bg2">
              <a:lumMod val="50000"/>
            </a:schemeClr>
          </a:solidFill>
        </p:grpSpPr>
        <p:sp>
          <p:nvSpPr>
            <p:cNvPr id="36" name="Rounded Rectangle 35"/>
            <p:cNvSpPr/>
            <p:nvPr/>
          </p:nvSpPr>
          <p:spPr>
            <a:xfrm>
              <a:off x="3718909" y="8505747"/>
              <a:ext cx="3180229" cy="978877"/>
            </a:xfrm>
            <a:prstGeom prst="roundRect">
              <a:avLst/>
            </a:prstGeom>
            <a:grpFill/>
            <a:ln>
              <a:solidFill>
                <a:schemeClr val="bg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600" dirty="0">
                <a:solidFill>
                  <a:prstClr val="white"/>
                </a:solidFill>
              </a:endParaRPr>
            </a:p>
          </p:txBody>
        </p:sp>
        <p:sp>
          <p:nvSpPr>
            <p:cNvPr id="37" name="TextBox 36"/>
            <p:cNvSpPr txBox="1"/>
            <p:nvPr/>
          </p:nvSpPr>
          <p:spPr>
            <a:xfrm>
              <a:off x="4874498" y="8609293"/>
              <a:ext cx="1863182" cy="796281"/>
            </a:xfrm>
            <a:prstGeom prst="rect">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noAutofit/>
            </a:bodyPr>
            <a:lstStyle/>
            <a:p>
              <a:pPr algn="ctr"/>
              <a:r>
                <a:rPr lang="en-US" sz="2000" dirty="0">
                  <a:solidFill>
                    <a:prstClr val="white"/>
                  </a:solidFill>
                  <a:cs typeface="Arial"/>
                </a:rPr>
                <a:t>Funds </a:t>
              </a:r>
              <a:r>
                <a:rPr lang="en-US" sz="2000" dirty="0" smtClean="0">
                  <a:solidFill>
                    <a:prstClr val="white"/>
                  </a:solidFill>
                  <a:cs typeface="Arial"/>
                </a:rPr>
                <a:t>STEM </a:t>
              </a:r>
              <a:endParaRPr lang="en-US" sz="2000" dirty="0">
                <a:solidFill>
                  <a:prstClr val="white"/>
                </a:solidFill>
                <a:cs typeface="Arial"/>
              </a:endParaRPr>
            </a:p>
            <a:p>
              <a:pPr algn="ctr"/>
              <a:r>
                <a:rPr lang="en-US" sz="2000" dirty="0" smtClean="0">
                  <a:solidFill>
                    <a:prstClr val="white"/>
                  </a:solidFill>
                  <a:cs typeface="Arial"/>
                </a:rPr>
                <a:t>education and workforce</a:t>
              </a:r>
              <a:endParaRPr lang="en-US" sz="2000" dirty="0">
                <a:solidFill>
                  <a:prstClr val="white"/>
                </a:solidFill>
                <a:cs typeface="Arial"/>
              </a:endParaRPr>
            </a:p>
          </p:txBody>
        </p:sp>
      </p:grpSp>
      <p:pic>
        <p:nvPicPr>
          <p:cNvPr id="38" name="Picture 2" descr="G:\Infographics_Value_of_Science\image_research\MeritReview\medal.png"/>
          <p:cNvPicPr>
            <a:picLocks noChangeAspect="1" noChangeArrowheads="1"/>
          </p:cNvPicPr>
          <p:nvPr/>
        </p:nvPicPr>
        <p:blipFill>
          <a:blip r:embed="rId5" cstate="print">
            <a:extLst>
              <a:ext uri="{28A0092B-C50C-407E-A947-70E740481C1C}">
                <a14:useLocalDpi xmlns:a14="http://schemas.microsoft.com/office/drawing/2010/main" xmlns=""/>
              </a:ext>
            </a:extLst>
          </a:blip>
          <a:srcRect/>
          <a:stretch>
            <a:fillRect/>
          </a:stretch>
        </p:blipFill>
        <p:spPr bwMode="auto">
          <a:xfrm>
            <a:off x="6409969" y="5318793"/>
            <a:ext cx="963202" cy="820911"/>
          </a:xfrm>
          <a:prstGeom prst="rect">
            <a:avLst/>
          </a:prstGeom>
          <a:noFill/>
          <a:extLst>
            <a:ext uri="{909E8E84-426E-40DD-AFC4-6F175D3DCCD1}">
              <a14:hiddenFill xmlns:a14="http://schemas.microsoft.com/office/drawing/2010/main" xmlns="">
                <a:solidFill>
                  <a:srgbClr val="FFFFFF"/>
                </a:solidFill>
              </a14:hiddenFill>
            </a:ext>
          </a:extLst>
        </p:spPr>
      </p:pic>
      <p:pic>
        <p:nvPicPr>
          <p:cNvPr id="39" name="Picture 4" descr="G:\Speeches\2014\Cordova\ERC\book.png"/>
          <p:cNvPicPr>
            <a:picLocks noChangeAspect="1" noChangeArrowheads="1"/>
          </p:cNvPicPr>
          <p:nvPr/>
        </p:nvPicPr>
        <p:blipFill>
          <a:blip r:embed="rId6" cstate="print">
            <a:extLst>
              <a:ext uri="{28A0092B-C50C-407E-A947-70E740481C1C}">
                <a14:useLocalDpi xmlns:a14="http://schemas.microsoft.com/office/drawing/2010/main" xmlns=""/>
              </a:ext>
            </a:extLst>
          </a:blip>
          <a:srcRect/>
          <a:stretch>
            <a:fillRect/>
          </a:stretch>
        </p:blipFill>
        <p:spPr bwMode="auto">
          <a:xfrm>
            <a:off x="6485458" y="3672912"/>
            <a:ext cx="883716" cy="620990"/>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Picture 6" descr="G:\Speeches\2014\Cordova\ERC\beaker.png"/>
          <p:cNvPicPr>
            <a:picLocks noChangeAspect="1" noChangeArrowheads="1"/>
          </p:cNvPicPr>
          <p:nvPr/>
        </p:nvPicPr>
        <p:blipFill>
          <a:blip r:embed="rId7" cstate="print">
            <a:extLst>
              <a:ext uri="{28A0092B-C50C-407E-A947-70E740481C1C}">
                <a14:useLocalDpi xmlns:a14="http://schemas.microsoft.com/office/drawing/2010/main" xmlns=""/>
              </a:ext>
            </a:extLst>
          </a:blip>
          <a:srcRect/>
          <a:stretch>
            <a:fillRect/>
          </a:stretch>
        </p:blipFill>
        <p:spPr bwMode="auto">
          <a:xfrm>
            <a:off x="6671645" y="1780371"/>
            <a:ext cx="627499" cy="859049"/>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40"/>
          <p:cNvPicPr>
            <a:picLocks noChangeAspect="1"/>
          </p:cNvPicPr>
          <p:nvPr/>
        </p:nvPicPr>
        <p:blipFill>
          <a:blip r:embed="rId8" cstate="print"/>
          <a:stretch>
            <a:fillRect/>
          </a:stretch>
        </p:blipFill>
        <p:spPr>
          <a:xfrm>
            <a:off x="513520" y="4415443"/>
            <a:ext cx="497129" cy="773510"/>
          </a:xfrm>
          <a:prstGeom prst="rect">
            <a:avLst/>
          </a:prstGeom>
        </p:spPr>
      </p:pic>
      <p:sp>
        <p:nvSpPr>
          <p:cNvPr id="43" name="TextBox 42"/>
          <p:cNvSpPr txBox="1"/>
          <p:nvPr/>
        </p:nvSpPr>
        <p:spPr>
          <a:xfrm>
            <a:off x="597335" y="2561814"/>
            <a:ext cx="1134225" cy="646331"/>
          </a:xfrm>
          <a:prstGeom prst="rect">
            <a:avLst/>
          </a:prstGeom>
          <a:noFill/>
        </p:spPr>
        <p:txBody>
          <a:bodyPr wrap="square" rtlCol="0">
            <a:spAutoFit/>
          </a:bodyPr>
          <a:lstStyle/>
          <a:p>
            <a:r>
              <a:rPr lang="en-US" sz="3600" dirty="0" smtClean="0">
                <a:solidFill>
                  <a:schemeClr val="bg2"/>
                </a:solidFill>
              </a:rPr>
              <a:t>$8</a:t>
            </a:r>
            <a:endParaRPr lang="en-US" sz="3600" dirty="0">
              <a:solidFill>
                <a:schemeClr val="bg2"/>
              </a:solidFill>
            </a:endParaRPr>
          </a:p>
        </p:txBody>
      </p:sp>
      <p:sp>
        <p:nvSpPr>
          <p:cNvPr id="44" name="Right Brace 43"/>
          <p:cNvSpPr/>
          <p:nvPr/>
        </p:nvSpPr>
        <p:spPr>
          <a:xfrm>
            <a:off x="6026981" y="1780371"/>
            <a:ext cx="52071" cy="4153912"/>
          </a:xfrm>
          <a:prstGeom prst="rightBrace">
            <a:avLst/>
          </a:prstGeom>
          <a:ln w="38100">
            <a:solidFill>
              <a:schemeClr val="bg2"/>
            </a:solidFill>
          </a:ln>
        </p:spPr>
        <p:style>
          <a:lnRef idx="1">
            <a:schemeClr val="accent3"/>
          </a:lnRef>
          <a:fillRef idx="0">
            <a:schemeClr val="accent3"/>
          </a:fillRef>
          <a:effectRef idx="0">
            <a:schemeClr val="accent3"/>
          </a:effectRef>
          <a:fontRef idx="minor">
            <a:schemeClr val="tx1"/>
          </a:fontRef>
        </p:style>
        <p:txBody>
          <a:bodyPr lIns="64008" tIns="32004" rIns="64008" bIns="32004" anchor="ctr"/>
          <a:lstStyle/>
          <a:p>
            <a:pPr algn="ctr" defTabSz="914309">
              <a:defRPr/>
            </a:pPr>
            <a:endParaRPr lang="en-US" sz="1200" dirty="0">
              <a:solidFill>
                <a:prstClr val="black"/>
              </a:solidFill>
            </a:endParaRPr>
          </a:p>
        </p:txBody>
      </p:sp>
    </p:spTree>
    <p:extLst>
      <p:ext uri="{BB962C8B-B14F-4D97-AF65-F5344CB8AC3E}">
        <p14:creationId xmlns:p14="http://schemas.microsoft.com/office/powerpoint/2010/main" xmlns="" val="1349529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406" y="201480"/>
            <a:ext cx="7886700" cy="1325563"/>
          </a:xfrm>
        </p:spPr>
        <p:txBody>
          <a:bodyPr>
            <a:normAutofit fontScale="90000"/>
          </a:bodyPr>
          <a:lstStyle/>
          <a:p>
            <a:r>
              <a:rPr lang="en-US" dirty="0"/>
              <a:t>EHR is committed to an inclusive STEM enterprise for science and society.</a:t>
            </a:r>
          </a:p>
        </p:txBody>
      </p:sp>
      <p:sp>
        <p:nvSpPr>
          <p:cNvPr id="6" name="TextBox 5"/>
          <p:cNvSpPr txBox="1"/>
          <p:nvPr/>
        </p:nvSpPr>
        <p:spPr>
          <a:xfrm>
            <a:off x="171636" y="6453981"/>
            <a:ext cx="8819962" cy="280075"/>
          </a:xfrm>
          <a:prstGeom prst="rect">
            <a:avLst/>
          </a:prstGeom>
          <a:noFill/>
        </p:spPr>
        <p:txBody>
          <a:bodyPr wrap="square" lIns="64005" tIns="32003" rIns="64005" bIns="32003" rtlCol="0">
            <a:spAutoFit/>
          </a:bodyPr>
          <a:lstStyle/>
          <a:p>
            <a:pPr algn="ctr"/>
            <a:r>
              <a:rPr lang="en-US" sz="1400" i="1" dirty="0">
                <a:solidFill>
                  <a:schemeClr val="bg2"/>
                </a:solidFill>
                <a:cs typeface="Arial"/>
              </a:rPr>
              <a:t>Other than the FY </a:t>
            </a:r>
            <a:r>
              <a:rPr lang="en-US" sz="1400" i="1" dirty="0" smtClean="0">
                <a:solidFill>
                  <a:schemeClr val="bg2"/>
                </a:solidFill>
                <a:cs typeface="Arial"/>
              </a:rPr>
              <a:t>2017 request, numbers </a:t>
            </a:r>
            <a:r>
              <a:rPr lang="en-US" sz="1400" i="1" dirty="0">
                <a:solidFill>
                  <a:schemeClr val="bg2"/>
                </a:solidFill>
                <a:cs typeface="Arial"/>
              </a:rPr>
              <a:t>shown are </a:t>
            </a:r>
            <a:r>
              <a:rPr lang="en-US" sz="1400" i="1" dirty="0" smtClean="0">
                <a:solidFill>
                  <a:schemeClr val="bg2"/>
                </a:solidFill>
                <a:cs typeface="Arial"/>
              </a:rPr>
              <a:t>based on FY 2015 activities.</a:t>
            </a:r>
            <a:endParaRPr lang="en-US" sz="1400" i="1" dirty="0">
              <a:solidFill>
                <a:schemeClr val="bg2"/>
              </a:solidFill>
              <a:cs typeface="Arial"/>
            </a:endParaRPr>
          </a:p>
        </p:txBody>
      </p:sp>
      <p:sp>
        <p:nvSpPr>
          <p:cNvPr id="7" name="Right Brace 6"/>
          <p:cNvSpPr/>
          <p:nvPr/>
        </p:nvSpPr>
        <p:spPr>
          <a:xfrm>
            <a:off x="2702442" y="1826950"/>
            <a:ext cx="345558" cy="3957839"/>
          </a:xfrm>
          <a:prstGeom prst="rightBrace">
            <a:avLst/>
          </a:prstGeom>
          <a:ln w="38100">
            <a:solidFill>
              <a:schemeClr val="bg2"/>
            </a:solidFill>
          </a:ln>
        </p:spPr>
        <p:style>
          <a:lnRef idx="1">
            <a:schemeClr val="accent3"/>
          </a:lnRef>
          <a:fillRef idx="0">
            <a:schemeClr val="accent3"/>
          </a:fillRef>
          <a:effectRef idx="0">
            <a:schemeClr val="accent3"/>
          </a:effectRef>
          <a:fontRef idx="minor">
            <a:schemeClr val="tx1"/>
          </a:fontRef>
        </p:style>
        <p:txBody>
          <a:bodyPr lIns="64008" tIns="32004" rIns="64008" bIns="32004" anchor="ctr"/>
          <a:lstStyle/>
          <a:p>
            <a:pPr algn="ctr" defTabSz="914309">
              <a:defRPr/>
            </a:pPr>
            <a:endParaRPr lang="en-US" sz="1200" dirty="0">
              <a:solidFill>
                <a:prstClr val="black"/>
              </a:solidFill>
            </a:endParaRPr>
          </a:p>
        </p:txBody>
      </p:sp>
      <p:grpSp>
        <p:nvGrpSpPr>
          <p:cNvPr id="11" name="Group 10"/>
          <p:cNvGrpSpPr/>
          <p:nvPr/>
        </p:nvGrpSpPr>
        <p:grpSpPr>
          <a:xfrm>
            <a:off x="307780" y="2157268"/>
            <a:ext cx="2268891" cy="1573529"/>
            <a:chOff x="332819" y="7393814"/>
            <a:chExt cx="3124200" cy="990600"/>
          </a:xfrm>
          <a:solidFill>
            <a:srgbClr val="10253F"/>
          </a:solidFill>
        </p:grpSpPr>
        <p:sp>
          <p:nvSpPr>
            <p:cNvPr id="12" name="Rounded Rectangle 11"/>
            <p:cNvSpPr/>
            <p:nvPr/>
          </p:nvSpPr>
          <p:spPr>
            <a:xfrm>
              <a:off x="332819" y="7393814"/>
              <a:ext cx="3124200" cy="990600"/>
            </a:xfrm>
            <a:prstGeom prst="roundRect">
              <a:avLst/>
            </a:prstGeom>
            <a:grpFill/>
            <a:ln w="254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prstClr val="white"/>
                </a:solidFill>
              </a:endParaRPr>
            </a:p>
          </p:txBody>
        </p:sp>
        <p:sp>
          <p:nvSpPr>
            <p:cNvPr id="13" name="TextBox 12"/>
            <p:cNvSpPr txBox="1"/>
            <p:nvPr/>
          </p:nvSpPr>
          <p:spPr>
            <a:xfrm>
              <a:off x="1805696" y="7603872"/>
              <a:ext cx="1547717" cy="639401"/>
            </a:xfrm>
            <a:prstGeom prst="rect">
              <a:avLst/>
            </a:prstGeom>
            <a:grpFill/>
            <a:ln>
              <a:noFill/>
            </a:ln>
          </p:spPr>
          <p:txBody>
            <a:bodyPr wrap="square" rtlCol="0" anchor="ctr" anchorCtr="0">
              <a:spAutoFit/>
            </a:bodyPr>
            <a:lstStyle/>
            <a:p>
              <a:r>
                <a:rPr lang="en-US" sz="2000" dirty="0">
                  <a:solidFill>
                    <a:prstClr val="white"/>
                  </a:solidFill>
                  <a:cs typeface="Arial"/>
                </a:rPr>
                <a:t>m</a:t>
              </a:r>
              <a:r>
                <a:rPr lang="en-US" sz="2000" dirty="0" smtClean="0">
                  <a:solidFill>
                    <a:prstClr val="white"/>
                  </a:solidFill>
                  <a:cs typeface="Arial"/>
                </a:rPr>
                <a:t>illion </a:t>
              </a:r>
            </a:p>
            <a:p>
              <a:r>
                <a:rPr lang="en-US" sz="2000" dirty="0" smtClean="0">
                  <a:solidFill>
                    <a:prstClr val="white"/>
                  </a:solidFill>
                  <a:cs typeface="Arial"/>
                </a:rPr>
                <a:t>FY 2017 request</a:t>
              </a:r>
              <a:endParaRPr lang="en-US" sz="2000" dirty="0">
                <a:solidFill>
                  <a:prstClr val="white"/>
                </a:solidFill>
                <a:cs typeface="Arial"/>
              </a:endParaRPr>
            </a:p>
          </p:txBody>
        </p:sp>
      </p:grpSp>
      <p:grpSp>
        <p:nvGrpSpPr>
          <p:cNvPr id="14" name="Group 13"/>
          <p:cNvGrpSpPr/>
          <p:nvPr/>
        </p:nvGrpSpPr>
        <p:grpSpPr>
          <a:xfrm>
            <a:off x="307780" y="4079849"/>
            <a:ext cx="2268891" cy="1474792"/>
            <a:chOff x="457200" y="8492468"/>
            <a:chExt cx="3124200" cy="978877"/>
          </a:xfrm>
          <a:solidFill>
            <a:srgbClr val="10253F"/>
          </a:solidFill>
        </p:grpSpPr>
        <p:sp>
          <p:nvSpPr>
            <p:cNvPr id="15" name="Rounded Rectangle 14"/>
            <p:cNvSpPr/>
            <p:nvPr/>
          </p:nvSpPr>
          <p:spPr>
            <a:xfrm>
              <a:off x="457200" y="8492468"/>
              <a:ext cx="3124200" cy="978877"/>
            </a:xfrm>
            <a:prstGeom prst="roundRect">
              <a:avLst/>
            </a:prstGeom>
            <a:grpFill/>
            <a:ln w="254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prstClr val="white"/>
                </a:solidFill>
              </a:endParaRPr>
            </a:p>
          </p:txBody>
        </p:sp>
        <p:sp>
          <p:nvSpPr>
            <p:cNvPr id="16" name="TextBox 15"/>
            <p:cNvSpPr txBox="1"/>
            <p:nvPr/>
          </p:nvSpPr>
          <p:spPr>
            <a:xfrm>
              <a:off x="1375413" y="8671133"/>
              <a:ext cx="2205985" cy="633278"/>
            </a:xfrm>
            <a:prstGeom prst="rect">
              <a:avLst/>
            </a:prstGeom>
            <a:grpFill/>
            <a:ln>
              <a:noFill/>
            </a:ln>
          </p:spPr>
          <p:txBody>
            <a:bodyPr wrap="square" rtlCol="0" anchor="ctr" anchorCtr="0">
              <a:spAutoFit/>
            </a:bodyPr>
            <a:lstStyle/>
            <a:p>
              <a:pPr algn="ctr"/>
              <a:r>
                <a:rPr lang="en-US" sz="3600" dirty="0" smtClean="0">
                  <a:solidFill>
                    <a:prstClr val="white"/>
                  </a:solidFill>
                  <a:cs typeface="Arial"/>
                </a:rPr>
                <a:t>4,243</a:t>
              </a:r>
              <a:endParaRPr lang="en-US" sz="3600" dirty="0">
                <a:solidFill>
                  <a:prstClr val="white"/>
                </a:solidFill>
                <a:cs typeface="Arial"/>
              </a:endParaRPr>
            </a:p>
            <a:p>
              <a:pPr algn="ctr"/>
              <a:r>
                <a:rPr lang="en-US" sz="2000" dirty="0" smtClean="0">
                  <a:solidFill>
                    <a:prstClr val="white"/>
                  </a:solidFill>
                  <a:cs typeface="Arial"/>
                </a:rPr>
                <a:t>proposals</a:t>
              </a:r>
              <a:endParaRPr lang="en-US" sz="2000" dirty="0">
                <a:solidFill>
                  <a:prstClr val="white"/>
                </a:solidFill>
                <a:cs typeface="Arial"/>
              </a:endParaRPr>
            </a:p>
          </p:txBody>
        </p:sp>
      </p:grpSp>
      <p:grpSp>
        <p:nvGrpSpPr>
          <p:cNvPr id="17" name="Group 16"/>
          <p:cNvGrpSpPr/>
          <p:nvPr/>
        </p:nvGrpSpPr>
        <p:grpSpPr>
          <a:xfrm>
            <a:off x="3226246" y="1528252"/>
            <a:ext cx="2549818" cy="1521307"/>
            <a:chOff x="3627058" y="6310868"/>
            <a:chExt cx="3143057" cy="990600"/>
          </a:xfrm>
          <a:solidFill>
            <a:schemeClr val="accent5">
              <a:lumMod val="50000"/>
            </a:schemeClr>
          </a:solidFill>
        </p:grpSpPr>
        <p:sp>
          <p:nvSpPr>
            <p:cNvPr id="18" name="Rounded Rectangle 17"/>
            <p:cNvSpPr/>
            <p:nvPr/>
          </p:nvSpPr>
          <p:spPr>
            <a:xfrm>
              <a:off x="3627058" y="6310868"/>
              <a:ext cx="3143057" cy="990600"/>
            </a:xfrm>
            <a:prstGeom prst="roundRect">
              <a:avLst/>
            </a:prstGeom>
            <a:grpFill/>
            <a:ln w="254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prstClr val="white"/>
                </a:solidFill>
              </a:endParaRPr>
            </a:p>
          </p:txBody>
        </p:sp>
        <p:sp>
          <p:nvSpPr>
            <p:cNvPr id="19" name="TextBox 18"/>
            <p:cNvSpPr txBox="1"/>
            <p:nvPr/>
          </p:nvSpPr>
          <p:spPr>
            <a:xfrm>
              <a:off x="4561495" y="6495534"/>
              <a:ext cx="2138223" cy="621267"/>
            </a:xfrm>
            <a:prstGeom prst="rect">
              <a:avLst/>
            </a:prstGeom>
            <a:grpFill/>
            <a:ln>
              <a:noFill/>
            </a:ln>
          </p:spPr>
          <p:txBody>
            <a:bodyPr wrap="none" rtlCol="0" anchor="ctr" anchorCtr="0">
              <a:spAutoFit/>
            </a:bodyPr>
            <a:lstStyle/>
            <a:p>
              <a:pPr algn="ctr"/>
              <a:r>
                <a:rPr lang="en-US" sz="3600" dirty="0" smtClean="0">
                  <a:solidFill>
                    <a:prstClr val="white"/>
                  </a:solidFill>
                  <a:cs typeface="Arial"/>
                </a:rPr>
                <a:t>831</a:t>
              </a:r>
            </a:p>
            <a:p>
              <a:pPr algn="ctr"/>
              <a:r>
                <a:rPr lang="en-US" sz="2000" dirty="0" smtClean="0">
                  <a:solidFill>
                    <a:prstClr val="white"/>
                  </a:solidFill>
                  <a:cs typeface="Arial"/>
                </a:rPr>
                <a:t>awards funded</a:t>
              </a:r>
              <a:endParaRPr lang="en-US" sz="2000" dirty="0">
                <a:solidFill>
                  <a:prstClr val="white"/>
                </a:solidFill>
                <a:cs typeface="Arial"/>
              </a:endParaRPr>
            </a:p>
          </p:txBody>
        </p:sp>
        <p:pic>
          <p:nvPicPr>
            <p:cNvPr id="20" name="Picture 19"/>
            <p:cNvPicPr>
              <a:picLocks noChangeAspect="1"/>
            </p:cNvPicPr>
            <p:nvPr/>
          </p:nvPicPr>
          <p:blipFill>
            <a:blip r:embed="rId3" cstate="print"/>
            <a:stretch>
              <a:fillRect/>
            </a:stretch>
          </p:blipFill>
          <p:spPr>
            <a:xfrm>
              <a:off x="3861177" y="6417234"/>
              <a:ext cx="694946" cy="694944"/>
            </a:xfrm>
            <a:prstGeom prst="rect">
              <a:avLst/>
            </a:prstGeom>
            <a:grpFill/>
            <a:ln>
              <a:noFill/>
            </a:ln>
          </p:spPr>
        </p:pic>
      </p:grpSp>
      <p:grpSp>
        <p:nvGrpSpPr>
          <p:cNvPr id="21" name="Group 20"/>
          <p:cNvGrpSpPr/>
          <p:nvPr/>
        </p:nvGrpSpPr>
        <p:grpSpPr>
          <a:xfrm>
            <a:off x="3260530" y="3218923"/>
            <a:ext cx="2481250" cy="1474596"/>
            <a:chOff x="4240559" y="7164287"/>
            <a:chExt cx="3164349" cy="1049522"/>
          </a:xfrm>
          <a:solidFill>
            <a:schemeClr val="accent5">
              <a:lumMod val="50000"/>
            </a:schemeClr>
          </a:solidFill>
        </p:grpSpPr>
        <p:sp>
          <p:nvSpPr>
            <p:cNvPr id="22" name="Rounded Rectangle 21"/>
            <p:cNvSpPr/>
            <p:nvPr/>
          </p:nvSpPr>
          <p:spPr>
            <a:xfrm>
              <a:off x="4240559" y="7164287"/>
              <a:ext cx="3164349" cy="1049522"/>
            </a:xfrm>
            <a:prstGeom prst="roundRect">
              <a:avLst/>
            </a:prstGeom>
            <a:grpFill/>
            <a:ln w="254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prstClr val="white"/>
                </a:solidFill>
              </a:endParaRPr>
            </a:p>
          </p:txBody>
        </p:sp>
        <p:sp>
          <p:nvSpPr>
            <p:cNvPr id="23" name="TextBox 22"/>
            <p:cNvSpPr txBox="1"/>
            <p:nvPr/>
          </p:nvSpPr>
          <p:spPr>
            <a:xfrm>
              <a:off x="5227937" y="7196856"/>
              <a:ext cx="1952971" cy="898128"/>
            </a:xfrm>
            <a:prstGeom prst="rect">
              <a:avLst/>
            </a:prstGeom>
            <a:grpFill/>
          </p:spPr>
          <p:txBody>
            <a:bodyPr wrap="square" rtlCol="0" anchor="ctr" anchorCtr="0">
              <a:spAutoFit/>
            </a:bodyPr>
            <a:lstStyle/>
            <a:p>
              <a:pPr algn="ctr"/>
              <a:r>
                <a:rPr lang="en-US" sz="3600" dirty="0" smtClean="0">
                  <a:solidFill>
                    <a:prstClr val="white"/>
                  </a:solidFill>
                  <a:cs typeface="Arial"/>
                </a:rPr>
                <a:t>650</a:t>
              </a:r>
              <a:endParaRPr lang="en-US" sz="3600" dirty="0">
                <a:solidFill>
                  <a:prstClr val="white"/>
                </a:solidFill>
                <a:cs typeface="Arial"/>
              </a:endParaRPr>
            </a:p>
            <a:p>
              <a:pPr algn="ctr"/>
              <a:r>
                <a:rPr lang="en-US" sz="2000" dirty="0" smtClean="0">
                  <a:solidFill>
                    <a:prstClr val="white"/>
                  </a:solidFill>
                  <a:cs typeface="Arial"/>
                </a:rPr>
                <a:t>EHR-funded </a:t>
              </a:r>
              <a:endParaRPr lang="en-US" sz="2000" dirty="0">
                <a:solidFill>
                  <a:prstClr val="white"/>
                </a:solidFill>
                <a:cs typeface="Arial"/>
              </a:endParaRPr>
            </a:p>
            <a:p>
              <a:pPr algn="ctr"/>
              <a:r>
                <a:rPr lang="en-US" sz="2000" dirty="0" smtClean="0">
                  <a:solidFill>
                    <a:prstClr val="white"/>
                  </a:solidFill>
                  <a:cs typeface="Arial"/>
                </a:rPr>
                <a:t>Institutions</a:t>
              </a:r>
              <a:endParaRPr lang="en-US" sz="2000" dirty="0">
                <a:solidFill>
                  <a:prstClr val="white"/>
                </a:solidFill>
                <a:cs typeface="Arial"/>
              </a:endParaRPr>
            </a:p>
          </p:txBody>
        </p:sp>
        <p:pic>
          <p:nvPicPr>
            <p:cNvPr id="24" name="Picture 23"/>
            <p:cNvPicPr>
              <a:picLocks noChangeAspect="1"/>
            </p:cNvPicPr>
            <p:nvPr/>
          </p:nvPicPr>
          <p:blipFill>
            <a:blip r:embed="rId4" cstate="print"/>
            <a:stretch>
              <a:fillRect/>
            </a:stretch>
          </p:blipFill>
          <p:spPr>
            <a:xfrm>
              <a:off x="4460527" y="7405941"/>
              <a:ext cx="661318" cy="539115"/>
            </a:xfrm>
            <a:prstGeom prst="rect">
              <a:avLst/>
            </a:prstGeom>
            <a:grpFill/>
          </p:spPr>
        </p:pic>
      </p:grpSp>
      <p:grpSp>
        <p:nvGrpSpPr>
          <p:cNvPr id="25" name="Group 24"/>
          <p:cNvGrpSpPr/>
          <p:nvPr/>
        </p:nvGrpSpPr>
        <p:grpSpPr>
          <a:xfrm>
            <a:off x="3249013" y="4866706"/>
            <a:ext cx="2618387" cy="1505298"/>
            <a:chOff x="4419598" y="8483697"/>
            <a:chExt cx="3355992" cy="1450766"/>
          </a:xfrm>
          <a:solidFill>
            <a:schemeClr val="accent5">
              <a:lumMod val="50000"/>
            </a:schemeClr>
          </a:solidFill>
        </p:grpSpPr>
        <p:sp>
          <p:nvSpPr>
            <p:cNvPr id="26" name="Rounded Rectangle 25"/>
            <p:cNvSpPr/>
            <p:nvPr/>
          </p:nvSpPr>
          <p:spPr>
            <a:xfrm>
              <a:off x="4419598" y="8483697"/>
              <a:ext cx="3180229" cy="1450766"/>
            </a:xfrm>
            <a:prstGeom prst="roundRect">
              <a:avLst/>
            </a:prstGeom>
            <a:grpFill/>
            <a:ln w="254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prstClr val="white"/>
                </a:solidFill>
              </a:endParaRPr>
            </a:p>
          </p:txBody>
        </p:sp>
        <p:sp>
          <p:nvSpPr>
            <p:cNvPr id="27" name="TextBox 26"/>
            <p:cNvSpPr txBox="1"/>
            <p:nvPr/>
          </p:nvSpPr>
          <p:spPr>
            <a:xfrm>
              <a:off x="5163125" y="8619195"/>
              <a:ext cx="2612465" cy="1156845"/>
            </a:xfrm>
            <a:prstGeom prst="rect">
              <a:avLst/>
            </a:prstGeom>
            <a:noFill/>
          </p:spPr>
          <p:txBody>
            <a:bodyPr wrap="square" rtlCol="0" anchor="ctr" anchorCtr="0">
              <a:spAutoFit/>
            </a:bodyPr>
            <a:lstStyle/>
            <a:p>
              <a:pPr algn="ctr"/>
              <a:r>
                <a:rPr lang="en-US" sz="3200" dirty="0" smtClean="0">
                  <a:solidFill>
                    <a:prstClr val="white"/>
                  </a:solidFill>
                  <a:cs typeface="Arial"/>
                </a:rPr>
                <a:t>147,000</a:t>
              </a:r>
              <a:endParaRPr lang="en-US" sz="1600" dirty="0">
                <a:solidFill>
                  <a:prstClr val="white"/>
                </a:solidFill>
                <a:cs typeface="Arial"/>
              </a:endParaRPr>
            </a:p>
            <a:p>
              <a:pPr algn="ctr"/>
              <a:r>
                <a:rPr lang="en-US" sz="2000" dirty="0" smtClean="0">
                  <a:solidFill>
                    <a:prstClr val="white"/>
                  </a:solidFill>
                  <a:cs typeface="Arial"/>
                </a:rPr>
                <a:t>EHR-supported researchers </a:t>
              </a:r>
              <a:endParaRPr lang="en-US" sz="4000" dirty="0" smtClean="0">
                <a:solidFill>
                  <a:prstClr val="white"/>
                </a:solidFill>
                <a:cs typeface="Arial"/>
              </a:endParaRPr>
            </a:p>
          </p:txBody>
        </p:sp>
        <p:pic>
          <p:nvPicPr>
            <p:cNvPr id="28" name="Picture 27"/>
            <p:cNvPicPr>
              <a:picLocks noChangeAspect="1"/>
            </p:cNvPicPr>
            <p:nvPr/>
          </p:nvPicPr>
          <p:blipFill>
            <a:blip r:embed="rId5" cstate="print"/>
            <a:stretch>
              <a:fillRect/>
            </a:stretch>
          </p:blipFill>
          <p:spPr>
            <a:xfrm>
              <a:off x="4579926" y="8818481"/>
              <a:ext cx="846764" cy="694944"/>
            </a:xfrm>
            <a:prstGeom prst="rect">
              <a:avLst/>
            </a:prstGeom>
            <a:grpFill/>
          </p:spPr>
        </p:pic>
      </p:grpSp>
      <p:grpSp>
        <p:nvGrpSpPr>
          <p:cNvPr id="29" name="Group 28"/>
          <p:cNvGrpSpPr/>
          <p:nvPr/>
        </p:nvGrpSpPr>
        <p:grpSpPr>
          <a:xfrm>
            <a:off x="6352613" y="4894002"/>
            <a:ext cx="2683560" cy="1505298"/>
            <a:chOff x="4419600" y="6112938"/>
            <a:chExt cx="3143058" cy="1284263"/>
          </a:xfrm>
          <a:solidFill>
            <a:schemeClr val="accent1">
              <a:lumMod val="75000"/>
            </a:schemeClr>
          </a:solidFill>
        </p:grpSpPr>
        <p:sp>
          <p:nvSpPr>
            <p:cNvPr id="30" name="Rounded Rectangle 29"/>
            <p:cNvSpPr/>
            <p:nvPr/>
          </p:nvSpPr>
          <p:spPr>
            <a:xfrm>
              <a:off x="4419600" y="6112938"/>
              <a:ext cx="3143058" cy="1284263"/>
            </a:xfrm>
            <a:prstGeom prst="roundRect">
              <a:avLst/>
            </a:prstGeom>
            <a:grpFill/>
            <a:ln>
              <a:solidFill>
                <a:schemeClr val="bg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600" dirty="0">
                <a:solidFill>
                  <a:prstClr val="white"/>
                </a:solidFill>
              </a:endParaRPr>
            </a:p>
          </p:txBody>
        </p:sp>
        <p:sp>
          <p:nvSpPr>
            <p:cNvPr id="31" name="TextBox 30"/>
            <p:cNvSpPr txBox="1"/>
            <p:nvPr/>
          </p:nvSpPr>
          <p:spPr>
            <a:xfrm>
              <a:off x="5552870" y="6229903"/>
              <a:ext cx="1998884" cy="1050333"/>
            </a:xfrm>
            <a:prstGeom prst="rect">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wrap="square" tIns="0" bIns="0" rtlCol="0" anchor="ctr" anchorCtr="0">
              <a:spAutoFit/>
            </a:bodyPr>
            <a:lstStyle/>
            <a:p>
              <a:pPr algn="ctr"/>
              <a:r>
                <a:rPr lang="en-US" sz="2000" dirty="0">
                  <a:solidFill>
                    <a:prstClr val="white"/>
                  </a:solidFill>
                  <a:cs typeface="Arial"/>
                </a:rPr>
                <a:t>42 former GRF fellows received Nobel Prize</a:t>
              </a:r>
            </a:p>
          </p:txBody>
        </p:sp>
      </p:grpSp>
      <p:grpSp>
        <p:nvGrpSpPr>
          <p:cNvPr id="32" name="Group 31"/>
          <p:cNvGrpSpPr/>
          <p:nvPr/>
        </p:nvGrpSpPr>
        <p:grpSpPr>
          <a:xfrm>
            <a:off x="6352613" y="1558294"/>
            <a:ext cx="2638986" cy="1494595"/>
            <a:chOff x="4240555" y="7186610"/>
            <a:chExt cx="4050374" cy="990600"/>
          </a:xfrm>
          <a:solidFill>
            <a:schemeClr val="accent1">
              <a:lumMod val="75000"/>
            </a:schemeClr>
          </a:solidFill>
        </p:grpSpPr>
        <p:sp>
          <p:nvSpPr>
            <p:cNvPr id="33" name="Rounded Rectangle 32"/>
            <p:cNvSpPr/>
            <p:nvPr/>
          </p:nvSpPr>
          <p:spPr>
            <a:xfrm>
              <a:off x="4240555" y="7186610"/>
              <a:ext cx="4050373" cy="990600"/>
            </a:xfrm>
            <a:prstGeom prst="roundRect">
              <a:avLst/>
            </a:prstGeom>
            <a:grpFill/>
            <a:ln>
              <a:solidFill>
                <a:schemeClr val="bg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600" dirty="0">
                <a:solidFill>
                  <a:prstClr val="white"/>
                </a:solidFill>
              </a:endParaRPr>
            </a:p>
          </p:txBody>
        </p:sp>
        <p:sp>
          <p:nvSpPr>
            <p:cNvPr id="34" name="TextBox 33"/>
            <p:cNvSpPr txBox="1"/>
            <p:nvPr/>
          </p:nvSpPr>
          <p:spPr>
            <a:xfrm>
              <a:off x="5466371" y="7465180"/>
              <a:ext cx="2824558" cy="469179"/>
            </a:xfrm>
            <a:prstGeom prst="rect">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spAutoFit/>
            </a:bodyPr>
            <a:lstStyle/>
            <a:p>
              <a:pPr algn="ctr"/>
              <a:r>
                <a:rPr lang="en-US" sz="2000" dirty="0" smtClean="0">
                  <a:solidFill>
                    <a:prstClr val="white"/>
                  </a:solidFill>
                  <a:cs typeface="Arial"/>
                </a:rPr>
                <a:t>Funds all </a:t>
              </a:r>
              <a:r>
                <a:rPr lang="en-US" sz="2000" dirty="0">
                  <a:solidFill>
                    <a:prstClr val="white"/>
                  </a:solidFill>
                  <a:cs typeface="Arial"/>
                </a:rPr>
                <a:t>S&amp;</a:t>
              </a:r>
              <a:r>
                <a:rPr lang="en-US" sz="2000" dirty="0" smtClean="0">
                  <a:solidFill>
                    <a:prstClr val="white"/>
                  </a:solidFill>
                  <a:cs typeface="Arial"/>
                </a:rPr>
                <a:t>E disciplines </a:t>
              </a:r>
              <a:endParaRPr lang="en-US" sz="2000" dirty="0">
                <a:solidFill>
                  <a:prstClr val="white"/>
                </a:solidFill>
                <a:cs typeface="Arial"/>
              </a:endParaRPr>
            </a:p>
          </p:txBody>
        </p:sp>
      </p:grpSp>
      <p:grpSp>
        <p:nvGrpSpPr>
          <p:cNvPr id="35" name="Group 34"/>
          <p:cNvGrpSpPr/>
          <p:nvPr/>
        </p:nvGrpSpPr>
        <p:grpSpPr>
          <a:xfrm>
            <a:off x="6352613" y="3208145"/>
            <a:ext cx="2604892" cy="1512670"/>
            <a:chOff x="3718909" y="8505747"/>
            <a:chExt cx="3180229" cy="978877"/>
          </a:xfrm>
          <a:solidFill>
            <a:schemeClr val="accent1">
              <a:lumMod val="75000"/>
            </a:schemeClr>
          </a:solidFill>
        </p:grpSpPr>
        <p:sp>
          <p:nvSpPr>
            <p:cNvPr id="36" name="Rounded Rectangle 35"/>
            <p:cNvSpPr/>
            <p:nvPr/>
          </p:nvSpPr>
          <p:spPr>
            <a:xfrm>
              <a:off x="3718909" y="8505747"/>
              <a:ext cx="3180229" cy="978877"/>
            </a:xfrm>
            <a:prstGeom prst="roundRect">
              <a:avLst/>
            </a:prstGeom>
            <a:grpFill/>
            <a:ln>
              <a:solidFill>
                <a:schemeClr val="bg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600" dirty="0">
                <a:solidFill>
                  <a:prstClr val="white"/>
                </a:solidFill>
              </a:endParaRPr>
            </a:p>
          </p:txBody>
        </p:sp>
        <p:sp>
          <p:nvSpPr>
            <p:cNvPr id="37" name="TextBox 36"/>
            <p:cNvSpPr txBox="1"/>
            <p:nvPr/>
          </p:nvSpPr>
          <p:spPr>
            <a:xfrm>
              <a:off x="5079423" y="8528572"/>
              <a:ext cx="1658257" cy="877002"/>
            </a:xfrm>
            <a:prstGeom prst="rect">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noAutofit/>
            </a:bodyPr>
            <a:lstStyle/>
            <a:p>
              <a:pPr algn="ctr"/>
              <a:r>
                <a:rPr lang="en-US" sz="2000" dirty="0">
                  <a:solidFill>
                    <a:prstClr val="white"/>
                  </a:solidFill>
                  <a:cs typeface="Arial"/>
                </a:rPr>
                <a:t>Funds </a:t>
              </a:r>
              <a:r>
                <a:rPr lang="en-US" sz="2000" dirty="0" smtClean="0">
                  <a:solidFill>
                    <a:prstClr val="white"/>
                  </a:solidFill>
                  <a:cs typeface="Arial"/>
                </a:rPr>
                <a:t>research in </a:t>
              </a:r>
              <a:r>
                <a:rPr lang="en-US" sz="2000" dirty="0">
                  <a:solidFill>
                    <a:prstClr val="white"/>
                  </a:solidFill>
                  <a:cs typeface="Arial"/>
                </a:rPr>
                <a:t>STEM </a:t>
              </a:r>
            </a:p>
            <a:p>
              <a:pPr algn="ctr"/>
              <a:r>
                <a:rPr lang="en-US" sz="2000" dirty="0">
                  <a:solidFill>
                    <a:prstClr val="white"/>
                  </a:solidFill>
                  <a:cs typeface="Arial"/>
                </a:rPr>
                <a:t>education</a:t>
              </a:r>
            </a:p>
          </p:txBody>
        </p:sp>
      </p:grpSp>
      <p:pic>
        <p:nvPicPr>
          <p:cNvPr id="38" name="Picture 2" descr="G:\Infographics_Value_of_Science\image_research\MeritReview\medal.png"/>
          <p:cNvPicPr>
            <a:picLocks noChangeAspect="1" noChangeArrowheads="1"/>
          </p:cNvPicPr>
          <p:nvPr/>
        </p:nvPicPr>
        <p:blipFill>
          <a:blip r:embed="rId6" cstate="print">
            <a:extLst>
              <a:ext uri="{28A0092B-C50C-407E-A947-70E740481C1C}">
                <a14:useLocalDpi xmlns:a14="http://schemas.microsoft.com/office/drawing/2010/main" xmlns=""/>
              </a:ext>
            </a:extLst>
          </a:blip>
          <a:srcRect/>
          <a:stretch>
            <a:fillRect/>
          </a:stretch>
        </p:blipFill>
        <p:spPr bwMode="auto">
          <a:xfrm>
            <a:off x="6409969" y="5318793"/>
            <a:ext cx="963202" cy="820911"/>
          </a:xfrm>
          <a:prstGeom prst="rect">
            <a:avLst/>
          </a:prstGeom>
          <a:noFill/>
          <a:extLst>
            <a:ext uri="{909E8E84-426E-40DD-AFC4-6F175D3DCCD1}">
              <a14:hiddenFill xmlns:a14="http://schemas.microsoft.com/office/drawing/2010/main" xmlns="">
                <a:solidFill>
                  <a:srgbClr val="FFFFFF"/>
                </a:solidFill>
              </a14:hiddenFill>
            </a:ext>
          </a:extLst>
        </p:spPr>
      </p:pic>
      <p:pic>
        <p:nvPicPr>
          <p:cNvPr id="39" name="Picture 4" descr="G:\Speeches\2014\Cordova\ERC\book.png"/>
          <p:cNvPicPr>
            <a:picLocks noChangeAspect="1" noChangeArrowheads="1"/>
          </p:cNvPicPr>
          <p:nvPr/>
        </p:nvPicPr>
        <p:blipFill>
          <a:blip r:embed="rId7" cstate="print">
            <a:extLst>
              <a:ext uri="{28A0092B-C50C-407E-A947-70E740481C1C}">
                <a14:useLocalDpi xmlns:a14="http://schemas.microsoft.com/office/drawing/2010/main" xmlns=""/>
              </a:ext>
            </a:extLst>
          </a:blip>
          <a:srcRect/>
          <a:stretch>
            <a:fillRect/>
          </a:stretch>
        </p:blipFill>
        <p:spPr bwMode="auto">
          <a:xfrm>
            <a:off x="6569325" y="3673021"/>
            <a:ext cx="883716" cy="620990"/>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Picture 6" descr="G:\Speeches\2014\Cordova\ERC\beaker.png"/>
          <p:cNvPicPr>
            <a:picLocks noChangeAspect="1" noChangeArrowheads="1"/>
          </p:cNvPicPr>
          <p:nvPr/>
        </p:nvPicPr>
        <p:blipFill>
          <a:blip r:embed="rId8" cstate="print">
            <a:extLst>
              <a:ext uri="{28A0092B-C50C-407E-A947-70E740481C1C}">
                <a14:useLocalDpi xmlns:a14="http://schemas.microsoft.com/office/drawing/2010/main" xmlns=""/>
              </a:ext>
            </a:extLst>
          </a:blip>
          <a:srcRect/>
          <a:stretch>
            <a:fillRect/>
          </a:stretch>
        </p:blipFill>
        <p:spPr bwMode="auto">
          <a:xfrm>
            <a:off x="6671645" y="1780371"/>
            <a:ext cx="627499" cy="859049"/>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40"/>
          <p:cNvPicPr>
            <a:picLocks noChangeAspect="1"/>
          </p:cNvPicPr>
          <p:nvPr/>
        </p:nvPicPr>
        <p:blipFill>
          <a:blip r:embed="rId9" cstate="print"/>
          <a:stretch>
            <a:fillRect/>
          </a:stretch>
        </p:blipFill>
        <p:spPr>
          <a:xfrm>
            <a:off x="513520" y="4415443"/>
            <a:ext cx="497129" cy="773510"/>
          </a:xfrm>
          <a:prstGeom prst="rect">
            <a:avLst/>
          </a:prstGeom>
        </p:spPr>
      </p:pic>
      <p:sp>
        <p:nvSpPr>
          <p:cNvPr id="43" name="TextBox 42"/>
          <p:cNvSpPr txBox="1"/>
          <p:nvPr/>
        </p:nvSpPr>
        <p:spPr>
          <a:xfrm>
            <a:off x="289305" y="2635166"/>
            <a:ext cx="1134225" cy="646331"/>
          </a:xfrm>
          <a:prstGeom prst="rect">
            <a:avLst/>
          </a:prstGeom>
          <a:noFill/>
        </p:spPr>
        <p:txBody>
          <a:bodyPr wrap="square" rtlCol="0">
            <a:spAutoFit/>
          </a:bodyPr>
          <a:lstStyle/>
          <a:p>
            <a:r>
              <a:rPr lang="en-US" sz="3600" dirty="0" smtClean="0">
                <a:solidFill>
                  <a:schemeClr val="bg2"/>
                </a:solidFill>
              </a:rPr>
              <a:t>$953</a:t>
            </a:r>
            <a:endParaRPr lang="en-US" sz="3600" dirty="0">
              <a:solidFill>
                <a:schemeClr val="bg2"/>
              </a:solidFill>
            </a:endParaRPr>
          </a:p>
        </p:txBody>
      </p:sp>
      <p:sp>
        <p:nvSpPr>
          <p:cNvPr id="44" name="Right Brace 43"/>
          <p:cNvSpPr/>
          <p:nvPr/>
        </p:nvSpPr>
        <p:spPr>
          <a:xfrm>
            <a:off x="5867400" y="1840821"/>
            <a:ext cx="345558" cy="3957839"/>
          </a:xfrm>
          <a:prstGeom prst="rightBrace">
            <a:avLst/>
          </a:prstGeom>
          <a:ln w="38100">
            <a:solidFill>
              <a:schemeClr val="bg2"/>
            </a:solidFill>
          </a:ln>
        </p:spPr>
        <p:style>
          <a:lnRef idx="1">
            <a:schemeClr val="accent3"/>
          </a:lnRef>
          <a:fillRef idx="0">
            <a:schemeClr val="accent3"/>
          </a:fillRef>
          <a:effectRef idx="0">
            <a:schemeClr val="accent3"/>
          </a:effectRef>
          <a:fontRef idx="minor">
            <a:schemeClr val="tx1"/>
          </a:fontRef>
        </p:style>
        <p:txBody>
          <a:bodyPr lIns="64008" tIns="32004" rIns="64008" bIns="32004" anchor="ctr"/>
          <a:lstStyle/>
          <a:p>
            <a:pPr algn="ctr" defTabSz="914309">
              <a:defRPr/>
            </a:pPr>
            <a:endParaRPr lang="en-US" sz="1200" dirty="0">
              <a:solidFill>
                <a:prstClr val="black"/>
              </a:solidFill>
            </a:endParaRPr>
          </a:p>
        </p:txBody>
      </p:sp>
    </p:spTree>
    <p:extLst>
      <p:ext uri="{BB962C8B-B14F-4D97-AF65-F5344CB8AC3E}">
        <p14:creationId xmlns:p14="http://schemas.microsoft.com/office/powerpoint/2010/main" xmlns="" val="3375507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615" y="4188186"/>
            <a:ext cx="8396770" cy="23840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257928" y="396242"/>
            <a:ext cx="8598089" cy="999460"/>
          </a:xfrm>
          <a:prstGeom prst="rect">
            <a:avLst/>
          </a:prstGeom>
          <a:noFill/>
        </p:spPr>
        <p:txBody>
          <a:bodyPr wrap="square" rtlCol="0" anchor="ctr">
            <a:noAutofit/>
          </a:bodyPr>
          <a:lstStyle/>
          <a:p>
            <a:pPr algn="ctr"/>
            <a:r>
              <a:rPr lang="en-US" sz="3200" dirty="0" smtClean="0">
                <a:solidFill>
                  <a:schemeClr val="bg1"/>
                </a:solidFill>
              </a:rPr>
              <a:t>Committee on Science, Technology, Engineering, and Mathematics Education</a:t>
            </a:r>
            <a:r>
              <a:rPr lang="en-US" sz="3200" dirty="0">
                <a:solidFill>
                  <a:schemeClr val="bg1"/>
                </a:solidFill>
              </a:rPr>
              <a:t> </a:t>
            </a:r>
            <a:r>
              <a:rPr lang="en-US" sz="3200" dirty="0" smtClean="0">
                <a:solidFill>
                  <a:schemeClr val="bg1"/>
                </a:solidFill>
              </a:rPr>
              <a:t>(CoSTEM)</a:t>
            </a:r>
            <a:endParaRPr lang="en-US" sz="3200" dirty="0">
              <a:solidFill>
                <a:schemeClr val="bg1"/>
              </a:solidFill>
            </a:endParaRPr>
          </a:p>
        </p:txBody>
      </p:sp>
      <p:pic>
        <p:nvPicPr>
          <p:cNvPr id="4" name="Picture 2" descr="https://upload.wikimedia.org/wikipedia/commons/5/53/Astronaut_Mike_Hopkins_on_Dec._24_Spacewalk.jpg"/>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b="8696"/>
          <a:stretch/>
        </p:blipFill>
        <p:spPr bwMode="auto">
          <a:xfrm>
            <a:off x="4717989" y="1653541"/>
            <a:ext cx="3958119" cy="2400299"/>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xmlns=""/>
              </a:ext>
            </a:extLst>
          </a:blip>
          <a:srcRect b="8696"/>
          <a:stretch/>
        </p:blipFill>
        <p:spPr>
          <a:xfrm>
            <a:off x="431739" y="1653541"/>
            <a:ext cx="3943350" cy="2400299"/>
          </a:xfrm>
          <a:prstGeom prst="rect">
            <a:avLst/>
          </a:prstGeom>
        </p:spPr>
      </p:pic>
      <p:pic>
        <p:nvPicPr>
          <p:cNvPr id="6" name="Picture 3"/>
          <p:cNvPicPr>
            <a:picLocks noChangeAspect="1" noChangeArrowheads="1"/>
          </p:cNvPicPr>
          <p:nvPr/>
        </p:nvPicPr>
        <p:blipFill>
          <a:blip r:embed="rId5" cstate="print">
            <a:extLst>
              <a:ext uri="{28A0092B-C50C-407E-A947-70E740481C1C}">
                <a14:useLocalDpi xmlns:a14="http://schemas.microsoft.com/office/drawing/2010/main" xmlns=""/>
              </a:ext>
            </a:extLst>
          </a:blip>
          <a:srcRect/>
          <a:stretch>
            <a:fillRect/>
          </a:stretch>
        </p:blipFill>
        <p:spPr bwMode="auto">
          <a:xfrm>
            <a:off x="4085296" y="5445730"/>
            <a:ext cx="968305" cy="9683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5"/>
          <p:cNvPicPr>
            <a:picLocks noChangeAspect="1" noChangeArrowheads="1"/>
          </p:cNvPicPr>
          <p:nvPr/>
        </p:nvPicPr>
        <p:blipFill>
          <a:blip r:embed="rId6" cstate="print">
            <a:extLst>
              <a:ext uri="{28A0092B-C50C-407E-A947-70E740481C1C}">
                <a14:useLocalDpi xmlns:a14="http://schemas.microsoft.com/office/drawing/2010/main" xmlns=""/>
              </a:ext>
            </a:extLst>
          </a:blip>
          <a:srcRect/>
          <a:stretch>
            <a:fillRect/>
          </a:stretch>
        </p:blipFill>
        <p:spPr bwMode="auto">
          <a:xfrm>
            <a:off x="7525346" y="4502194"/>
            <a:ext cx="1106057" cy="7594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6"/>
          <p:cNvPicPr>
            <a:picLocks noChangeAspect="1" noChangeArrowheads="1"/>
          </p:cNvPicPr>
          <p:nvPr/>
        </p:nvPicPr>
        <p:blipFill>
          <a:blip r:embed="rId7" cstate="print">
            <a:extLst>
              <a:ext uri="{28A0092B-C50C-407E-A947-70E740481C1C}">
                <a14:useLocalDpi xmlns:a14="http://schemas.microsoft.com/office/drawing/2010/main" xmlns=""/>
              </a:ext>
            </a:extLst>
          </a:blip>
          <a:srcRect/>
          <a:stretch>
            <a:fillRect/>
          </a:stretch>
        </p:blipFill>
        <p:spPr bwMode="auto">
          <a:xfrm>
            <a:off x="6390505" y="4355402"/>
            <a:ext cx="941311" cy="94131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8" descr="http://uselectionwatch.com/wp-content/uploads/2013/11/Department_of_Defense1.jpg"/>
          <p:cNvPicPr>
            <a:picLocks noChangeAspect="1" noChangeArrowheads="1"/>
          </p:cNvPicPr>
          <p:nvPr/>
        </p:nvPicPr>
        <p:blipFill>
          <a:blip r:embed="rId8" cstate="print">
            <a:extLst>
              <a:ext uri="{28A0092B-C50C-407E-A947-70E740481C1C}">
                <a14:useLocalDpi xmlns:a14="http://schemas.microsoft.com/office/drawing/2010/main" xmlns=""/>
              </a:ext>
            </a:extLst>
          </a:blip>
          <a:srcRect/>
          <a:stretch>
            <a:fillRect/>
          </a:stretch>
        </p:blipFill>
        <p:spPr bwMode="auto">
          <a:xfrm>
            <a:off x="1697313" y="4352468"/>
            <a:ext cx="948961" cy="948961"/>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12" descr="600px-US-DeptOfEducation-Seal.svg.png"/>
          <p:cNvPicPr>
            <a:picLocks noChangeAspect="1" noChangeArrowheads="1"/>
          </p:cNvPicPr>
          <p:nvPr/>
        </p:nvPicPr>
        <p:blipFill>
          <a:blip r:embed="rId9" cstate="print">
            <a:extLst>
              <a:ext uri="{28A0092B-C50C-407E-A947-70E740481C1C}">
                <a14:useLocalDpi xmlns:a14="http://schemas.microsoft.com/office/drawing/2010/main" xmlns=""/>
              </a:ext>
            </a:extLst>
          </a:blip>
          <a:srcRect/>
          <a:stretch>
            <a:fillRect/>
          </a:stretch>
        </p:blipFill>
        <p:spPr bwMode="auto">
          <a:xfrm>
            <a:off x="2853911" y="4352186"/>
            <a:ext cx="962764" cy="962764"/>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14" descr="http://www.trianglecoalition.org/wp-content/uploads/2011/03/US-Department-of-Energy-Logo.jpg"/>
          <p:cNvPicPr>
            <a:picLocks noChangeAspect="1" noChangeArrowheads="1"/>
          </p:cNvPicPr>
          <p:nvPr/>
        </p:nvPicPr>
        <p:blipFill>
          <a:blip r:embed="rId10" cstate="print">
            <a:extLst>
              <a:ext uri="{28A0092B-C50C-407E-A947-70E740481C1C}">
                <a14:useLocalDpi xmlns:a14="http://schemas.microsoft.com/office/drawing/2010/main" xmlns=""/>
              </a:ext>
            </a:extLst>
          </a:blip>
          <a:srcRect/>
          <a:stretch>
            <a:fillRect/>
          </a:stretch>
        </p:blipFill>
        <p:spPr bwMode="auto">
          <a:xfrm>
            <a:off x="4082286" y="4383462"/>
            <a:ext cx="949375" cy="949375"/>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6" descr="http://www.hhs.gov/idealab/wp-content/uploads/2014/05/US-DeptOfHHS-Seal1.jpg"/>
          <p:cNvPicPr>
            <a:picLocks noChangeAspect="1" noChangeArrowheads="1"/>
          </p:cNvPicPr>
          <p:nvPr/>
        </p:nvPicPr>
        <p:blipFill>
          <a:blip r:embed="rId11" cstate="print">
            <a:extLst>
              <a:ext uri="{28A0092B-C50C-407E-A947-70E740481C1C}">
                <a14:useLocalDpi xmlns:a14="http://schemas.microsoft.com/office/drawing/2010/main" xmlns=""/>
              </a:ext>
            </a:extLst>
          </a:blip>
          <a:srcRect/>
          <a:stretch>
            <a:fillRect/>
          </a:stretch>
        </p:blipFill>
        <p:spPr bwMode="auto">
          <a:xfrm>
            <a:off x="5254836" y="4323783"/>
            <a:ext cx="1004551" cy="1004551"/>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18" descr="http://upload.wikimedia.org/wikipedia/commons/thumb/4/4c/US_Department_of_Homeland_Security_Seal.svg/1027px-US_Department_of_Homeland_Security_Seal.svg.png"/>
          <p:cNvPicPr>
            <a:picLocks noChangeAspect="1" noChangeArrowheads="1"/>
          </p:cNvPicPr>
          <p:nvPr/>
        </p:nvPicPr>
        <p:blipFill>
          <a:blip r:embed="rId12" cstate="print">
            <a:extLst>
              <a:ext uri="{28A0092B-C50C-407E-A947-70E740481C1C}">
                <a14:useLocalDpi xmlns:a14="http://schemas.microsoft.com/office/drawing/2010/main" xmlns=""/>
              </a:ext>
            </a:extLst>
          </a:blip>
          <a:srcRect/>
          <a:stretch>
            <a:fillRect/>
          </a:stretch>
        </p:blipFill>
        <p:spPr bwMode="auto">
          <a:xfrm>
            <a:off x="549442" y="4318642"/>
            <a:ext cx="980771" cy="977905"/>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20" descr="http://upload.wikimedia.org/wikipedia/commons/thumb/e/e7/US-DeptOfTheInterior-Seal.svg/1024px-US-DeptOfTheInterior-Seal.svg.png"/>
          <p:cNvPicPr>
            <a:picLocks noChangeAspect="1" noChangeArrowheads="1"/>
          </p:cNvPicPr>
          <p:nvPr/>
        </p:nvPicPr>
        <p:blipFill>
          <a:blip r:embed="rId13" cstate="print">
            <a:extLst>
              <a:ext uri="{28A0092B-C50C-407E-A947-70E740481C1C}">
                <a14:useLocalDpi xmlns:a14="http://schemas.microsoft.com/office/drawing/2010/main" xmlns=""/>
              </a:ext>
            </a:extLst>
          </a:blip>
          <a:srcRect/>
          <a:stretch>
            <a:fillRect/>
          </a:stretch>
        </p:blipFill>
        <p:spPr bwMode="auto">
          <a:xfrm>
            <a:off x="538631" y="5386591"/>
            <a:ext cx="1005762" cy="1005762"/>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22" descr="http://upload.wikimedia.org/wikipedia/commons/thumb/4/4f/Flag_of_the_United_States_Department_of_Transportation.svg/1280px-Flag_of_the_United_States_Department_of_Transportation.svg.png"/>
          <p:cNvPicPr>
            <a:picLocks noChangeAspect="1" noChangeArrowheads="1"/>
          </p:cNvPicPr>
          <p:nvPr/>
        </p:nvPicPr>
        <p:blipFill rotWithShape="1">
          <a:blip r:embed="rId14" cstate="screen">
            <a:extLst>
              <a:ext uri="{28A0092B-C50C-407E-A947-70E740481C1C}">
                <a14:useLocalDpi xmlns:a14="http://schemas.microsoft.com/office/drawing/2010/main" xmlns=""/>
              </a:ext>
            </a:extLst>
          </a:blip>
          <a:srcRect l="13717" t="10258" r="19146" b="10258"/>
          <a:stretch/>
        </p:blipFill>
        <p:spPr bwMode="auto">
          <a:xfrm>
            <a:off x="1597845" y="5465710"/>
            <a:ext cx="1102021" cy="948962"/>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24" descr="https://pbs.twimg.com/profile_images/448506786685808640/pSuisvb6_400x400.png"/>
          <p:cNvPicPr>
            <a:picLocks noChangeAspect="1" noChangeArrowheads="1"/>
          </p:cNvPicPr>
          <p:nvPr/>
        </p:nvPicPr>
        <p:blipFill>
          <a:blip r:embed="rId15" cstate="print">
            <a:extLst>
              <a:ext uri="{28A0092B-C50C-407E-A947-70E740481C1C}">
                <a14:useLocalDpi xmlns:a14="http://schemas.microsoft.com/office/drawing/2010/main" xmlns=""/>
              </a:ext>
            </a:extLst>
          </a:blip>
          <a:srcRect/>
          <a:stretch>
            <a:fillRect/>
          </a:stretch>
        </p:blipFill>
        <p:spPr bwMode="auto">
          <a:xfrm>
            <a:off x="2945458" y="5485218"/>
            <a:ext cx="909946" cy="909946"/>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26" descr="http://upload.wikimedia.org/wikipedia/commons/thumb/e/e5/NASA_logo.svg/1237px-NASA_logo.svg.png"/>
          <p:cNvPicPr>
            <a:picLocks noChangeAspect="1" noChangeArrowheads="1"/>
          </p:cNvPicPr>
          <p:nvPr/>
        </p:nvPicPr>
        <p:blipFill>
          <a:blip r:embed="rId16" cstate="print">
            <a:extLst>
              <a:ext uri="{28A0092B-C50C-407E-A947-70E740481C1C}">
                <a14:useLocalDpi xmlns:a14="http://schemas.microsoft.com/office/drawing/2010/main" xmlns=""/>
              </a:ext>
            </a:extLst>
          </a:blip>
          <a:srcRect/>
          <a:stretch>
            <a:fillRect/>
          </a:stretch>
        </p:blipFill>
        <p:spPr bwMode="auto">
          <a:xfrm>
            <a:off x="5239435" y="5501344"/>
            <a:ext cx="1035355" cy="857076"/>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8" descr="http://www.sureewoong.com/wp-content/uploads/2013/01/smithsonian-logo.png"/>
          <p:cNvPicPr>
            <a:picLocks noChangeAspect="1" noChangeArrowheads="1"/>
          </p:cNvPicPr>
          <p:nvPr/>
        </p:nvPicPr>
        <p:blipFill rotWithShape="1">
          <a:blip r:embed="rId17" cstate="screen">
            <a:extLst>
              <a:ext uri="{28A0092B-C50C-407E-A947-70E740481C1C}">
                <a14:useLocalDpi xmlns:a14="http://schemas.microsoft.com/office/drawing/2010/main" xmlns=""/>
              </a:ext>
            </a:extLst>
          </a:blip>
          <a:srcRect l="12286" r="9466"/>
          <a:stretch/>
        </p:blipFill>
        <p:spPr bwMode="auto">
          <a:xfrm>
            <a:off x="7365659" y="5465710"/>
            <a:ext cx="1338293" cy="1026188"/>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18" descr="BitmapLogo_NOLayers_F.png"/>
          <p:cNvPicPr>
            <a:picLocks noChangeAspect="1"/>
          </p:cNvPicPr>
          <p:nvPr/>
        </p:nvPicPr>
        <p:blipFill>
          <a:blip r:embed="rId18" cstate="screen">
            <a:extLst>
              <a:ext uri="{28A0092B-C50C-407E-A947-70E740481C1C}">
                <a14:useLocalDpi xmlns:a14="http://schemas.microsoft.com/office/drawing/2010/main" xmlns=""/>
              </a:ext>
            </a:extLst>
          </a:blip>
          <a:stretch>
            <a:fillRect/>
          </a:stretch>
        </p:blipFill>
        <p:spPr>
          <a:xfrm>
            <a:off x="6308006" y="5414987"/>
            <a:ext cx="1024436" cy="1029790"/>
          </a:xfrm>
          <a:prstGeom prst="rect">
            <a:avLst/>
          </a:prstGeom>
        </p:spPr>
      </p:pic>
    </p:spTree>
    <p:extLst>
      <p:ext uri="{BB962C8B-B14F-4D97-AF65-F5344CB8AC3E}">
        <p14:creationId xmlns:p14="http://schemas.microsoft.com/office/powerpoint/2010/main" xmlns="" val="3770722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458200" y="6373098"/>
            <a:ext cx="457200" cy="358775"/>
          </a:xfrm>
          <a:prstGeom prst="rect">
            <a:avLst/>
          </a:prstGeom>
        </p:spPr>
        <p:txBody>
          <a:bodyPr/>
          <a:lstStyle/>
          <a:p>
            <a:fld id="{257EA8FD-53E1-4488-9023-74EDBE32287B}" type="slidenum">
              <a:rPr lang="en-US" smtClean="0"/>
              <a:pPr/>
              <a:t>7</a:t>
            </a:fld>
            <a:endParaRPr lang="en-US" dirty="0"/>
          </a:p>
        </p:txBody>
      </p:sp>
      <p:pic>
        <p:nvPicPr>
          <p:cNvPr id="3"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5148" b="3379"/>
          <a:stretch/>
        </p:blipFill>
        <p:spPr bwMode="auto">
          <a:xfrm>
            <a:off x="202085" y="2083673"/>
            <a:ext cx="3912715" cy="4648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331470" y="144713"/>
            <a:ext cx="8732520" cy="1938960"/>
          </a:xfrm>
          <a:prstGeom prst="rect">
            <a:avLst/>
          </a:prstGeom>
        </p:spPr>
        <p:txBody>
          <a:bodyPr wrap="square" lIns="91407" tIns="45704" rIns="91407" bIns="45704">
            <a:spAutoFit/>
          </a:bodyPr>
          <a:lstStyle/>
          <a:p>
            <a:pPr algn="ctr"/>
            <a:r>
              <a:rPr lang="en-US" sz="4000" dirty="0">
                <a:solidFill>
                  <a:srgbClr val="EEECE1"/>
                </a:solidFill>
              </a:rPr>
              <a:t>Federal Science, Technology, Engineering, and Mathematics (STEM) Education 5-Year Strategic Plan</a:t>
            </a:r>
            <a:endParaRPr lang="en-US" sz="4000" dirty="0">
              <a:solidFill>
                <a:prstClr val="black"/>
              </a:solidFill>
            </a:endParaRPr>
          </a:p>
        </p:txBody>
      </p:sp>
      <p:sp>
        <p:nvSpPr>
          <p:cNvPr id="5" name="TextBox 4"/>
          <p:cNvSpPr txBox="1"/>
          <p:nvPr/>
        </p:nvSpPr>
        <p:spPr>
          <a:xfrm>
            <a:off x="4114800" y="2284571"/>
            <a:ext cx="4810386" cy="4088527"/>
          </a:xfrm>
          <a:prstGeom prst="rect">
            <a:avLst/>
          </a:prstGeom>
          <a:noFill/>
          <a:ln w="28575">
            <a:noFill/>
          </a:ln>
        </p:spPr>
        <p:txBody>
          <a:bodyPr wrap="square" lIns="91407" tIns="45704" rIns="91407" bIns="45704" rtlCol="0">
            <a:noAutofit/>
          </a:bodyPr>
          <a:lstStyle/>
          <a:p>
            <a:pPr marL="117433">
              <a:lnSpc>
                <a:spcPct val="105000"/>
              </a:lnSpc>
              <a:buFont typeface="Arial" panose="020B0604020202020204" pitchFamily="34" charset="0"/>
              <a:buNone/>
              <a:defRPr/>
            </a:pPr>
            <a:r>
              <a:rPr lang="en-US" sz="3200" i="1" dirty="0">
                <a:solidFill>
                  <a:srgbClr val="EEECE1"/>
                </a:solidFill>
              </a:rPr>
              <a:t>Priority Areas</a:t>
            </a:r>
          </a:p>
          <a:p>
            <a:pPr marL="285652" indent="-226934">
              <a:lnSpc>
                <a:spcPct val="105000"/>
              </a:lnSpc>
              <a:buFont typeface="Arial" panose="020B0604020202020204" pitchFamily="34" charset="0"/>
              <a:buChar char="•"/>
              <a:defRPr/>
            </a:pPr>
            <a:r>
              <a:rPr lang="en-US" sz="3200" dirty="0">
                <a:solidFill>
                  <a:srgbClr val="EEECE1"/>
                </a:solidFill>
              </a:rPr>
              <a:t>P-12 STEM education</a:t>
            </a:r>
          </a:p>
          <a:p>
            <a:pPr marL="285652" indent="-226934">
              <a:lnSpc>
                <a:spcPct val="105000"/>
              </a:lnSpc>
              <a:buFont typeface="Arial" panose="020B0604020202020204" pitchFamily="34" charset="0"/>
              <a:buChar char="•"/>
              <a:defRPr/>
            </a:pPr>
            <a:r>
              <a:rPr lang="en-US" sz="3200" dirty="0">
                <a:solidFill>
                  <a:srgbClr val="EEECE1"/>
                </a:solidFill>
              </a:rPr>
              <a:t>Undergraduate education</a:t>
            </a:r>
          </a:p>
          <a:p>
            <a:pPr marL="285652" indent="-226934">
              <a:lnSpc>
                <a:spcPct val="105000"/>
              </a:lnSpc>
              <a:buFont typeface="Arial" panose="020B0604020202020204" pitchFamily="34" charset="0"/>
              <a:buChar char="•"/>
              <a:defRPr/>
            </a:pPr>
            <a:r>
              <a:rPr lang="en-US" sz="3200" dirty="0">
                <a:solidFill>
                  <a:srgbClr val="EEECE1"/>
                </a:solidFill>
              </a:rPr>
              <a:t>Graduate education</a:t>
            </a:r>
          </a:p>
          <a:p>
            <a:pPr marL="285652" indent="-226934">
              <a:lnSpc>
                <a:spcPct val="105000"/>
              </a:lnSpc>
              <a:buFont typeface="Arial" panose="020B0604020202020204" pitchFamily="34" charset="0"/>
              <a:buChar char="•"/>
              <a:defRPr/>
            </a:pPr>
            <a:r>
              <a:rPr lang="en-US" sz="3200" b="1" dirty="0">
                <a:solidFill>
                  <a:srgbClr val="EEECE1"/>
                </a:solidFill>
              </a:rPr>
              <a:t>Broadening participation</a:t>
            </a:r>
          </a:p>
          <a:p>
            <a:pPr marL="285652" indent="-226934">
              <a:lnSpc>
                <a:spcPct val="105000"/>
              </a:lnSpc>
              <a:buFont typeface="Arial" panose="020B0604020202020204" pitchFamily="34" charset="0"/>
              <a:buChar char="•"/>
              <a:defRPr/>
            </a:pPr>
            <a:r>
              <a:rPr lang="en-US" sz="3200" b="1" dirty="0">
                <a:solidFill>
                  <a:srgbClr val="EEECE1"/>
                </a:solidFill>
              </a:rPr>
              <a:t>Public engagement</a:t>
            </a:r>
          </a:p>
          <a:p>
            <a:pPr marL="285652" indent="-226934">
              <a:lnSpc>
                <a:spcPct val="105000"/>
              </a:lnSpc>
              <a:buFont typeface="Arial" panose="020B0604020202020204" pitchFamily="34" charset="0"/>
              <a:buChar char="•"/>
              <a:defRPr/>
            </a:pPr>
            <a:r>
              <a:rPr lang="en-US" sz="3200" dirty="0">
                <a:solidFill>
                  <a:srgbClr val="EEECE1"/>
                </a:solidFill>
              </a:rPr>
              <a:t>Coordination and evaluation </a:t>
            </a:r>
          </a:p>
        </p:txBody>
      </p:sp>
    </p:spTree>
    <p:extLst>
      <p:ext uri="{BB962C8B-B14F-4D97-AF65-F5344CB8AC3E}">
        <p14:creationId xmlns:p14="http://schemas.microsoft.com/office/powerpoint/2010/main" xmlns="" val="9362130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055" y="365126"/>
            <a:ext cx="8263890" cy="1325563"/>
          </a:xfrm>
        </p:spPr>
        <p:txBody>
          <a:bodyPr>
            <a:noAutofit/>
          </a:bodyPr>
          <a:lstStyle/>
          <a:p>
            <a:r>
              <a:rPr lang="en-US" dirty="0"/>
              <a:t>Public and Youth Engagement in STEM Interagency Working Group Strategies</a:t>
            </a:r>
          </a:p>
        </p:txBody>
      </p:sp>
      <p:sp>
        <p:nvSpPr>
          <p:cNvPr id="3" name="Content Placeholder 2"/>
          <p:cNvSpPr>
            <a:spLocks noGrp="1"/>
          </p:cNvSpPr>
          <p:nvPr>
            <p:ph idx="1"/>
          </p:nvPr>
        </p:nvSpPr>
        <p:spPr>
          <a:xfrm>
            <a:off x="628650" y="1978025"/>
            <a:ext cx="7886700" cy="4351338"/>
          </a:xfrm>
        </p:spPr>
        <p:txBody>
          <a:bodyPr>
            <a:normAutofit fontScale="92500" lnSpcReduction="20000"/>
          </a:bodyPr>
          <a:lstStyle/>
          <a:p>
            <a:pPr marL="174708" indent="-174708"/>
            <a:r>
              <a:rPr lang="en-US" dirty="0"/>
              <a:t>Federal investments in engagement that draw explicitly on the scientific, technological, and engineering assets (e.g., facilities, scientific and engineering staff, instruments, data, and federally-managed public lands and waterways) of the Federal Government, where feasible, to provide authentic experiences;</a:t>
            </a:r>
          </a:p>
          <a:p>
            <a:pPr marL="174708" indent="-174708"/>
            <a:r>
              <a:rPr lang="en-US" dirty="0"/>
              <a:t>Federal engagement investments that support the integration of STEM into existing school readiness and after-school programs with significant local, regional, or national reach; and</a:t>
            </a:r>
          </a:p>
          <a:p>
            <a:pPr marL="174708" indent="-174708"/>
            <a:r>
              <a:rPr lang="en-US" dirty="0"/>
              <a:t>Federal engagement investments that contribute to improving empirical understanding of how engagement in authentic STEM experiences relates to improved student learning or interest outcomes. </a:t>
            </a:r>
          </a:p>
          <a:p>
            <a:pPr marL="0" indent="0">
              <a:buNone/>
            </a:pPr>
            <a:endParaRPr lang="en-US" dirty="0" smtClean="0"/>
          </a:p>
        </p:txBody>
      </p:sp>
    </p:spTree>
    <p:extLst>
      <p:ext uri="{BB962C8B-B14F-4D97-AF65-F5344CB8AC3E}">
        <p14:creationId xmlns:p14="http://schemas.microsoft.com/office/powerpoint/2010/main" xmlns="" val="209525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23705"/>
          </a:xfrm>
        </p:spPr>
        <p:txBody>
          <a:bodyPr>
            <a:normAutofit/>
          </a:bodyPr>
          <a:lstStyle/>
          <a:p>
            <a:pPr algn="ctr"/>
            <a:r>
              <a:rPr lang="en-US" dirty="0" smtClean="0"/>
              <a:t>AISL priorities</a:t>
            </a:r>
            <a:endParaRPr lang="en-US" dirty="0"/>
          </a:p>
        </p:txBody>
      </p:sp>
      <p:sp>
        <p:nvSpPr>
          <p:cNvPr id="3" name="Content Placeholder 2"/>
          <p:cNvSpPr>
            <a:spLocks noGrp="1"/>
          </p:cNvSpPr>
          <p:nvPr>
            <p:ph idx="1"/>
          </p:nvPr>
        </p:nvSpPr>
        <p:spPr/>
        <p:txBody>
          <a:bodyPr/>
          <a:lstStyle/>
          <a:p>
            <a:r>
              <a:rPr lang="en-US" dirty="0"/>
              <a:t>B</a:t>
            </a:r>
            <a:r>
              <a:rPr lang="en-US" dirty="0" smtClean="0"/>
              <a:t>uild a stronger knowledge-base for the field</a:t>
            </a:r>
          </a:p>
          <a:p>
            <a:r>
              <a:rPr lang="en-US" dirty="0"/>
              <a:t>S</a:t>
            </a:r>
            <a:r>
              <a:rPr lang="en-US" dirty="0" smtClean="0"/>
              <a:t>timulate education innovations </a:t>
            </a:r>
          </a:p>
          <a:p>
            <a:r>
              <a:rPr lang="en-US" dirty="0"/>
              <a:t>B</a:t>
            </a:r>
            <a:r>
              <a:rPr lang="en-US" dirty="0" smtClean="0"/>
              <a:t>e strategic with respect to advancement of the field</a:t>
            </a:r>
          </a:p>
          <a:p>
            <a:r>
              <a:rPr lang="en-US" dirty="0"/>
              <a:t>D</a:t>
            </a:r>
            <a:r>
              <a:rPr lang="en-US" dirty="0" smtClean="0"/>
              <a:t>evelop strong collaborations that foster robust professional communities beyond the interests of a particular institution and its immediate locale</a:t>
            </a:r>
            <a:endParaRPr lang="en-US" dirty="0"/>
          </a:p>
        </p:txBody>
      </p:sp>
    </p:spTree>
    <p:extLst>
      <p:ext uri="{BB962C8B-B14F-4D97-AF65-F5344CB8AC3E}">
        <p14:creationId xmlns:p14="http://schemas.microsoft.com/office/powerpoint/2010/main" xmlns="" val="5304504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549</TotalTime>
  <Words>1714</Words>
  <Application>Microsoft Office PowerPoint</Application>
  <PresentationFormat>On-screen Show (4:3)</PresentationFormat>
  <Paragraphs>196</Paragraphs>
  <Slides>23</Slides>
  <Notes>14</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Office Theme</vt:lpstr>
      <vt:lpstr>1_Office Theme</vt:lpstr>
      <vt:lpstr>Slide 1</vt:lpstr>
      <vt:lpstr>Slide 2</vt:lpstr>
      <vt:lpstr>Investments in STEM education continue to grow. </vt:lpstr>
      <vt:lpstr>NSF continues to advance research where discoveries begin.</vt:lpstr>
      <vt:lpstr>EHR is committed to an inclusive STEM enterprise for science and society.</vt:lpstr>
      <vt:lpstr>Slide 6</vt:lpstr>
      <vt:lpstr>Slide 7</vt:lpstr>
      <vt:lpstr>Public and Youth Engagement in STEM Interagency Working Group Strategies</vt:lpstr>
      <vt:lpstr>AISL priorities</vt:lpstr>
      <vt:lpstr>Resources for the AISL community</vt:lpstr>
      <vt:lpstr>Priorities for Informal STEM and NSF</vt:lpstr>
      <vt:lpstr>Funding opportunities for informal science education in EHR</vt:lpstr>
      <vt:lpstr> Funding opportunities for informal science education across NSF  Dear Colleague Letters </vt:lpstr>
      <vt:lpstr>NSF 15-120: Dear Colleague Letter: Supporting Research Advances in Smart and Connected Communities</vt:lpstr>
      <vt:lpstr>NSF 15-086: Dear Colleague Letter: Enabling the Future of Making to Catalyze New Approaches in STEM Learning and Innovation </vt:lpstr>
      <vt:lpstr> NSF INCLUDES 16-544  NSF Inclusion across the Nation of Communities of Learners of  Underrepresented Discoverers in  Engineering and Science </vt:lpstr>
      <vt:lpstr>NSF INCLUDES</vt:lpstr>
      <vt:lpstr>NSF INCLUDES</vt:lpstr>
      <vt:lpstr>NSF INCLUDES  Design and Development Launch Pilots will: </vt:lpstr>
      <vt:lpstr>NSF INCLUDES</vt:lpstr>
      <vt:lpstr>NSF INCLUDES</vt:lpstr>
      <vt:lpstr>NSF Agency Priority Goal: Invest Strategically in Public Participation in STEM Research</vt:lpstr>
      <vt:lpstr>Slide 23</vt:lpstr>
    </vt:vector>
  </TitlesOfParts>
  <Company>National Science Foundation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Scherer, Layne</dc:creator>
  <cp:lastModifiedBy>GT</cp:lastModifiedBy>
  <cp:revision>54</cp:revision>
  <cp:lastPrinted>2016-02-29T20:43:08Z</cp:lastPrinted>
  <dcterms:created xsi:type="dcterms:W3CDTF">2016-02-23T16:31:55Z</dcterms:created>
  <dcterms:modified xsi:type="dcterms:W3CDTF">2016-03-03T17:04:03Z</dcterms:modified>
</cp:coreProperties>
</file>