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NTR"/>
      <p:regular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enturyGothic-regular.fntdata"/><Relationship Id="rId21" Type="http://schemas.openxmlformats.org/officeDocument/2006/relationships/font" Target="fonts/NTR-regular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2" name="Shape 14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45000">
              <a:schemeClr val="lt1"/>
            </a:gs>
            <a:gs pos="87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45000">
              <a:schemeClr val="lt1"/>
            </a:gs>
            <a:gs pos="87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jpg"/><Relationship Id="rId4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16.png"/><Relationship Id="rId11" Type="http://schemas.openxmlformats.org/officeDocument/2006/relationships/image" Target="../media/image9.png"/><Relationship Id="rId10" Type="http://schemas.openxmlformats.org/officeDocument/2006/relationships/image" Target="../media/image11.png"/><Relationship Id="rId13" Type="http://schemas.openxmlformats.org/officeDocument/2006/relationships/image" Target="../media/image26.png"/><Relationship Id="rId1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15" Type="http://schemas.openxmlformats.org/officeDocument/2006/relationships/image" Target="../media/image12.png"/><Relationship Id="rId14" Type="http://schemas.openxmlformats.org/officeDocument/2006/relationships/image" Target="../media/image14.png"/><Relationship Id="rId17" Type="http://schemas.openxmlformats.org/officeDocument/2006/relationships/image" Target="../media/image24.png"/><Relationship Id="rId16" Type="http://schemas.openxmlformats.org/officeDocument/2006/relationships/image" Target="../media/image13.jpg"/><Relationship Id="rId5" Type="http://schemas.openxmlformats.org/officeDocument/2006/relationships/image" Target="../media/image5.png"/><Relationship Id="rId19" Type="http://schemas.openxmlformats.org/officeDocument/2006/relationships/image" Target="../media/image17.png"/><Relationship Id="rId6" Type="http://schemas.openxmlformats.org/officeDocument/2006/relationships/image" Target="../media/image7.jpg"/><Relationship Id="rId18" Type="http://schemas.openxmlformats.org/officeDocument/2006/relationships/image" Target="../media/image15.jp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21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jp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_000021669305_Medium.jpg"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10988"/>
          <a:stretch/>
        </p:blipFill>
        <p:spPr>
          <a:xfrm rot="5400000">
            <a:off x="1142999" y="-1143002"/>
            <a:ext cx="6858001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gradFill>
            <a:gsLst>
              <a:gs pos="0">
                <a:srgbClr val="267FE4">
                  <a:alpha val="78823"/>
                </a:srgbClr>
              </a:gs>
              <a:gs pos="41000">
                <a:srgbClr val="267FE4">
                  <a:alpha val="78823"/>
                </a:srgbClr>
              </a:gs>
              <a:gs pos="100000">
                <a:srgbClr val="0D335E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083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/>
          <p:nvPr>
            <p:ph type="title"/>
          </p:nvPr>
        </p:nvSpPr>
        <p:spPr>
          <a:xfrm>
            <a:off x="435056" y="189161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Century Gothic"/>
              <a:buNone/>
            </a:pPr>
            <a:r>
              <a:rPr b="0" i="0" lang="en-US" sz="96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COLLECTIVE</a:t>
            </a:r>
            <a:endParaRPr b="0" i="0" sz="8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522323" y="318228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Font typeface="Century Gothic"/>
              <a:buNone/>
            </a:pPr>
            <a:r>
              <a:rPr b="0" i="0" lang="en-US" sz="15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</a:t>
            </a:r>
            <a:endParaRPr b="0" i="0" sz="15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7" name="Shape 167"/>
          <p:cNvCxnSpPr/>
          <p:nvPr/>
        </p:nvCxnSpPr>
        <p:spPr>
          <a:xfrm>
            <a:off x="1260027" y="4772502"/>
            <a:ext cx="6671047" cy="1588"/>
          </a:xfrm>
          <a:prstGeom prst="straightConnector1">
            <a:avLst/>
          </a:prstGeom>
          <a:noFill/>
          <a:ln cap="flat" cmpd="sng" w="25400">
            <a:solidFill>
              <a:srgbClr val="FEE2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Shape 168"/>
          <p:cNvCxnSpPr/>
          <p:nvPr/>
        </p:nvCxnSpPr>
        <p:spPr>
          <a:xfrm>
            <a:off x="1260027" y="4867666"/>
            <a:ext cx="6671047" cy="1588"/>
          </a:xfrm>
          <a:prstGeom prst="straightConnector1">
            <a:avLst/>
          </a:prstGeom>
          <a:noFill/>
          <a:ln cap="flat" cmpd="sng" w="25400">
            <a:solidFill>
              <a:srgbClr val="FEE2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_000019467969_Medium.jpg" id="324" name="Shape 324"/>
          <p:cNvPicPr preferRelativeResize="0"/>
          <p:nvPr/>
        </p:nvPicPr>
        <p:blipFill rotWithShape="1">
          <a:blip r:embed="rId3">
            <a:alphaModFix/>
          </a:blip>
          <a:srcRect b="0" l="0" r="3725" t="0"/>
          <a:stretch/>
        </p:blipFill>
        <p:spPr>
          <a:xfrm>
            <a:off x="0" y="-1"/>
            <a:ext cx="9144000" cy="687267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/>
          <p:nvPr/>
        </p:nvSpPr>
        <p:spPr>
          <a:xfrm>
            <a:off x="-12226" y="13806"/>
            <a:ext cx="9170736" cy="6844632"/>
          </a:xfrm>
          <a:prstGeom prst="rect">
            <a:avLst/>
          </a:prstGeom>
          <a:gradFill>
            <a:gsLst>
              <a:gs pos="0">
                <a:srgbClr val="F5CC72">
                  <a:alpha val="60000"/>
                </a:srgbClr>
              </a:gs>
              <a:gs pos="100000">
                <a:srgbClr val="EFAB16">
                  <a:alpha val="6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 txBox="1"/>
          <p:nvPr>
            <p:ph type="title"/>
          </p:nvPr>
        </p:nvSpPr>
        <p:spPr>
          <a:xfrm>
            <a:off x="815471" y="1961779"/>
            <a:ext cx="7272421" cy="886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entury Gothic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YOUTH SUBSTANCE</a:t>
            </a:r>
            <a:endParaRPr b="1" i="0" sz="6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Shape 327"/>
          <p:cNvSpPr txBox="1"/>
          <p:nvPr/>
        </p:nvSpPr>
        <p:spPr>
          <a:xfrm>
            <a:off x="815471" y="1202050"/>
            <a:ext cx="5742827" cy="901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 in:</a:t>
            </a:r>
            <a:endParaRPr sz="6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815471" y="2710409"/>
            <a:ext cx="7272421" cy="886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ABUSE PREVENTION</a:t>
            </a:r>
            <a:endParaRPr b="1" sz="6000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ommunities_that_Care_logo.tif" id="329" name="Shape 3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8632" y="5347368"/>
            <a:ext cx="1370673" cy="12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374314" y="3689689"/>
            <a:ext cx="7071897" cy="263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 eight years…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2B80E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46% </a:t>
            </a:r>
            <a:r>
              <a:rPr b="0" i="0" lang="en-US" sz="2400" u="none" cap="none" strike="noStrike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reduction in binge drinking </a:t>
            </a:r>
            <a:endParaRPr/>
          </a:p>
          <a:p>
            <a:pPr indent="0" lvl="1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44% </a:t>
            </a:r>
            <a:r>
              <a:rPr b="0" i="0" lang="en-US" sz="2400" u="none" cap="none" strike="noStrike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reduction in smoking </a:t>
            </a:r>
            <a:endParaRPr/>
          </a:p>
          <a:p>
            <a:pPr indent="0" lvl="1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28% </a:t>
            </a:r>
            <a:r>
              <a:rPr b="0" i="0" lang="en-US" sz="2400" u="none" cap="none" strike="noStrike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reduction in marijuana 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8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_000020362020_Medium.jpg" id="335" name="Shape 335"/>
          <p:cNvPicPr preferRelativeResize="0"/>
          <p:nvPr/>
        </p:nvPicPr>
        <p:blipFill rotWithShape="1">
          <a:blip r:embed="rId3">
            <a:alphaModFix/>
          </a:blip>
          <a:srcRect b="0" l="38813" r="16657" t="0"/>
          <a:stretch/>
        </p:blipFill>
        <p:spPr>
          <a:xfrm flipH="1">
            <a:off x="4586542" y="-1"/>
            <a:ext cx="458321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_000020362020_Medium.jpg" id="336" name="Shape 336"/>
          <p:cNvPicPr preferRelativeResize="0"/>
          <p:nvPr/>
        </p:nvPicPr>
        <p:blipFill rotWithShape="1">
          <a:blip r:embed="rId3">
            <a:alphaModFix/>
          </a:blip>
          <a:srcRect b="0" l="38813" r="16657" t="0"/>
          <a:stretch/>
        </p:blipFill>
        <p:spPr>
          <a:xfrm>
            <a:off x="0" y="-1"/>
            <a:ext cx="458321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-1" y="-13806"/>
            <a:ext cx="9169759" cy="6871806"/>
          </a:xfrm>
          <a:prstGeom prst="rect">
            <a:avLst/>
          </a:prstGeom>
          <a:gradFill>
            <a:gsLst>
              <a:gs pos="0">
                <a:srgbClr val="267FE4">
                  <a:alpha val="89803"/>
                </a:srgbClr>
              </a:gs>
              <a:gs pos="100000">
                <a:srgbClr val="092646">
                  <a:alpha val="8980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083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3735257" y="2671749"/>
            <a:ext cx="171466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vs. </a:t>
            </a:r>
            <a:endParaRPr sz="6000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</p:txBody>
      </p:sp>
      <p:cxnSp>
        <p:nvCxnSpPr>
          <p:cNvPr id="339" name="Shape 339"/>
          <p:cNvCxnSpPr/>
          <p:nvPr/>
        </p:nvCxnSpPr>
        <p:spPr>
          <a:xfrm>
            <a:off x="4338052" y="7623628"/>
            <a:ext cx="467895" cy="1588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dot"/>
            <a:round/>
            <a:headEnd len="lg" w="lg" type="stealth"/>
            <a:tailEnd len="lg" w="lg" type="stealth"/>
          </a:ln>
        </p:spPr>
      </p:cxnSp>
      <p:sp>
        <p:nvSpPr>
          <p:cNvPr id="340" name="Shape 340"/>
          <p:cNvSpPr txBox="1"/>
          <p:nvPr/>
        </p:nvSpPr>
        <p:spPr>
          <a:xfrm>
            <a:off x="163163" y="2499431"/>
            <a:ext cx="391446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ADAPTIVE</a:t>
            </a:r>
            <a:r>
              <a:rPr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PROBLEM </a:t>
            </a:r>
            <a:br>
              <a:rPr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SOLVING</a:t>
            </a:r>
            <a:endParaRPr sz="32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5222663" y="2487987"/>
            <a:ext cx="391446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TECHNICAL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PROBLEM </a:t>
            </a:r>
            <a:br>
              <a:rPr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SOLVING</a:t>
            </a:r>
            <a:endParaRPr sz="32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2" name="Shape 342"/>
          <p:cNvGrpSpPr/>
          <p:nvPr/>
        </p:nvGrpSpPr>
        <p:grpSpPr>
          <a:xfrm>
            <a:off x="4338052" y="232946"/>
            <a:ext cx="467895" cy="6412749"/>
            <a:chOff x="4338052" y="273050"/>
            <a:chExt cx="467895" cy="6412749"/>
          </a:xfrm>
        </p:grpSpPr>
        <p:cxnSp>
          <p:nvCxnSpPr>
            <p:cNvPr id="343" name="Shape 343"/>
            <p:cNvCxnSpPr/>
            <p:nvPr/>
          </p:nvCxnSpPr>
          <p:spPr>
            <a:xfrm>
              <a:off x="4338052" y="273050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44" name="Shape 344"/>
            <p:cNvCxnSpPr/>
            <p:nvPr/>
          </p:nvCxnSpPr>
          <p:spPr>
            <a:xfrm>
              <a:off x="4338052" y="582632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45" name="Shape 345"/>
            <p:cNvCxnSpPr/>
            <p:nvPr/>
          </p:nvCxnSpPr>
          <p:spPr>
            <a:xfrm>
              <a:off x="4338052" y="919316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46" name="Shape 346"/>
            <p:cNvCxnSpPr/>
            <p:nvPr/>
          </p:nvCxnSpPr>
          <p:spPr>
            <a:xfrm>
              <a:off x="4338052" y="1228898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47" name="Shape 347"/>
            <p:cNvCxnSpPr/>
            <p:nvPr/>
          </p:nvCxnSpPr>
          <p:spPr>
            <a:xfrm>
              <a:off x="4338052" y="1549151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48" name="Shape 348"/>
            <p:cNvCxnSpPr/>
            <p:nvPr/>
          </p:nvCxnSpPr>
          <p:spPr>
            <a:xfrm>
              <a:off x="4338052" y="1858733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49" name="Shape 349"/>
            <p:cNvCxnSpPr/>
            <p:nvPr/>
          </p:nvCxnSpPr>
          <p:spPr>
            <a:xfrm>
              <a:off x="4338052" y="2201629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50" name="Shape 350"/>
            <p:cNvCxnSpPr/>
            <p:nvPr/>
          </p:nvCxnSpPr>
          <p:spPr>
            <a:xfrm>
              <a:off x="4338052" y="2511211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51" name="Shape 351"/>
            <p:cNvCxnSpPr/>
            <p:nvPr/>
          </p:nvCxnSpPr>
          <p:spPr>
            <a:xfrm>
              <a:off x="4338052" y="2847895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52" name="Shape 352"/>
            <p:cNvCxnSpPr/>
            <p:nvPr/>
          </p:nvCxnSpPr>
          <p:spPr>
            <a:xfrm>
              <a:off x="4338052" y="3787312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53" name="Shape 353"/>
            <p:cNvCxnSpPr/>
            <p:nvPr/>
          </p:nvCxnSpPr>
          <p:spPr>
            <a:xfrm>
              <a:off x="4338052" y="4112892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54" name="Shape 354"/>
            <p:cNvCxnSpPr/>
            <p:nvPr/>
          </p:nvCxnSpPr>
          <p:spPr>
            <a:xfrm>
              <a:off x="4338052" y="4422474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55" name="Shape 355"/>
            <p:cNvCxnSpPr/>
            <p:nvPr/>
          </p:nvCxnSpPr>
          <p:spPr>
            <a:xfrm>
              <a:off x="4338052" y="4759158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56" name="Shape 356"/>
            <p:cNvCxnSpPr/>
            <p:nvPr/>
          </p:nvCxnSpPr>
          <p:spPr>
            <a:xfrm>
              <a:off x="4338052" y="5068740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57" name="Shape 357"/>
            <p:cNvCxnSpPr/>
            <p:nvPr/>
          </p:nvCxnSpPr>
          <p:spPr>
            <a:xfrm>
              <a:off x="4338052" y="5388993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58" name="Shape 358"/>
            <p:cNvCxnSpPr/>
            <p:nvPr/>
          </p:nvCxnSpPr>
          <p:spPr>
            <a:xfrm>
              <a:off x="4338052" y="5698575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59" name="Shape 359"/>
            <p:cNvCxnSpPr/>
            <p:nvPr/>
          </p:nvCxnSpPr>
          <p:spPr>
            <a:xfrm>
              <a:off x="4338052" y="6037945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60" name="Shape 360"/>
            <p:cNvCxnSpPr/>
            <p:nvPr/>
          </p:nvCxnSpPr>
          <p:spPr>
            <a:xfrm>
              <a:off x="4338052" y="6347527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61" name="Shape 361"/>
            <p:cNvCxnSpPr/>
            <p:nvPr/>
          </p:nvCxnSpPr>
          <p:spPr>
            <a:xfrm>
              <a:off x="4338052" y="6684211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</p:grpSp>
      <p:sp>
        <p:nvSpPr>
          <p:cNvPr id="362" name="Shape 362"/>
          <p:cNvSpPr txBox="1"/>
          <p:nvPr>
            <p:ph type="title"/>
          </p:nvPr>
        </p:nvSpPr>
        <p:spPr>
          <a:xfrm>
            <a:off x="1363579" y="108966"/>
            <a:ext cx="6858000" cy="120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working in collective impact requires a</a:t>
            </a:r>
            <a:endParaRPr b="1" i="0" sz="3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3342104" y="396447"/>
            <a:ext cx="4451683" cy="10949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mindset shift</a:t>
            </a:r>
            <a:endParaRPr b="1" i="1" sz="4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_000020362020_Medium.jpg" id="368" name="Shape 368"/>
          <p:cNvPicPr preferRelativeResize="0"/>
          <p:nvPr/>
        </p:nvPicPr>
        <p:blipFill rotWithShape="1">
          <a:blip r:embed="rId3">
            <a:alphaModFix/>
          </a:blip>
          <a:srcRect b="0" l="38813" r="16657" t="0"/>
          <a:stretch/>
        </p:blipFill>
        <p:spPr>
          <a:xfrm flipH="1">
            <a:off x="4586542" y="-1"/>
            <a:ext cx="458321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_000020362020_Medium.jpg" id="369" name="Shape 369"/>
          <p:cNvPicPr preferRelativeResize="0"/>
          <p:nvPr/>
        </p:nvPicPr>
        <p:blipFill rotWithShape="1">
          <a:blip r:embed="rId3">
            <a:alphaModFix/>
          </a:blip>
          <a:srcRect b="0" l="38813" r="16657" t="0"/>
          <a:stretch/>
        </p:blipFill>
        <p:spPr>
          <a:xfrm>
            <a:off x="0" y="-1"/>
            <a:ext cx="458321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/>
          <p:nvPr/>
        </p:nvSpPr>
        <p:spPr>
          <a:xfrm>
            <a:off x="-1" y="-13806"/>
            <a:ext cx="9169759" cy="6871806"/>
          </a:xfrm>
          <a:prstGeom prst="rect">
            <a:avLst/>
          </a:prstGeom>
          <a:gradFill>
            <a:gsLst>
              <a:gs pos="0">
                <a:srgbClr val="267FE4">
                  <a:alpha val="89803"/>
                </a:srgbClr>
              </a:gs>
              <a:gs pos="100000">
                <a:srgbClr val="092646">
                  <a:alpha val="8980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083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Shape 371"/>
          <p:cNvCxnSpPr/>
          <p:nvPr/>
        </p:nvCxnSpPr>
        <p:spPr>
          <a:xfrm>
            <a:off x="4338052" y="7623628"/>
            <a:ext cx="467895" cy="1588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dot"/>
            <a:round/>
            <a:headEnd len="lg" w="lg" type="stealth"/>
            <a:tailEnd len="lg" w="lg" type="stealth"/>
          </a:ln>
        </p:spPr>
      </p:cxnSp>
      <p:grpSp>
        <p:nvGrpSpPr>
          <p:cNvPr id="372" name="Shape 372"/>
          <p:cNvGrpSpPr/>
          <p:nvPr/>
        </p:nvGrpSpPr>
        <p:grpSpPr>
          <a:xfrm>
            <a:off x="4338052" y="232946"/>
            <a:ext cx="467895" cy="6412749"/>
            <a:chOff x="4338052" y="273050"/>
            <a:chExt cx="467895" cy="6412749"/>
          </a:xfrm>
        </p:grpSpPr>
        <p:cxnSp>
          <p:nvCxnSpPr>
            <p:cNvPr id="373" name="Shape 373"/>
            <p:cNvCxnSpPr/>
            <p:nvPr/>
          </p:nvCxnSpPr>
          <p:spPr>
            <a:xfrm>
              <a:off x="4338052" y="273050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74" name="Shape 374"/>
            <p:cNvCxnSpPr/>
            <p:nvPr/>
          </p:nvCxnSpPr>
          <p:spPr>
            <a:xfrm>
              <a:off x="4338052" y="582632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75" name="Shape 375"/>
            <p:cNvCxnSpPr/>
            <p:nvPr/>
          </p:nvCxnSpPr>
          <p:spPr>
            <a:xfrm>
              <a:off x="4338052" y="919316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76" name="Shape 376"/>
            <p:cNvCxnSpPr/>
            <p:nvPr/>
          </p:nvCxnSpPr>
          <p:spPr>
            <a:xfrm>
              <a:off x="4338052" y="1228898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77" name="Shape 377"/>
            <p:cNvCxnSpPr/>
            <p:nvPr/>
          </p:nvCxnSpPr>
          <p:spPr>
            <a:xfrm>
              <a:off x="4338052" y="1549151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78" name="Shape 378"/>
            <p:cNvCxnSpPr/>
            <p:nvPr/>
          </p:nvCxnSpPr>
          <p:spPr>
            <a:xfrm>
              <a:off x="4338052" y="1858733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79" name="Shape 379"/>
            <p:cNvCxnSpPr/>
            <p:nvPr/>
          </p:nvCxnSpPr>
          <p:spPr>
            <a:xfrm>
              <a:off x="4338052" y="2201629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80" name="Shape 380"/>
            <p:cNvCxnSpPr/>
            <p:nvPr/>
          </p:nvCxnSpPr>
          <p:spPr>
            <a:xfrm>
              <a:off x="4338052" y="2511211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81" name="Shape 381"/>
            <p:cNvCxnSpPr/>
            <p:nvPr/>
          </p:nvCxnSpPr>
          <p:spPr>
            <a:xfrm>
              <a:off x="4338052" y="2847895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82" name="Shape 382"/>
            <p:cNvCxnSpPr/>
            <p:nvPr/>
          </p:nvCxnSpPr>
          <p:spPr>
            <a:xfrm>
              <a:off x="4338052" y="3787312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83" name="Shape 383"/>
            <p:cNvCxnSpPr/>
            <p:nvPr/>
          </p:nvCxnSpPr>
          <p:spPr>
            <a:xfrm>
              <a:off x="4338052" y="4112892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84" name="Shape 384"/>
            <p:cNvCxnSpPr/>
            <p:nvPr/>
          </p:nvCxnSpPr>
          <p:spPr>
            <a:xfrm>
              <a:off x="4338052" y="4422474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85" name="Shape 385"/>
            <p:cNvCxnSpPr/>
            <p:nvPr/>
          </p:nvCxnSpPr>
          <p:spPr>
            <a:xfrm>
              <a:off x="4338052" y="4759158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86" name="Shape 386"/>
            <p:cNvCxnSpPr/>
            <p:nvPr/>
          </p:nvCxnSpPr>
          <p:spPr>
            <a:xfrm>
              <a:off x="4338052" y="5068740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87" name="Shape 387"/>
            <p:cNvCxnSpPr/>
            <p:nvPr/>
          </p:nvCxnSpPr>
          <p:spPr>
            <a:xfrm>
              <a:off x="4338052" y="5388993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88" name="Shape 388"/>
            <p:cNvCxnSpPr/>
            <p:nvPr/>
          </p:nvCxnSpPr>
          <p:spPr>
            <a:xfrm>
              <a:off x="4338052" y="5698575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89" name="Shape 389"/>
            <p:cNvCxnSpPr/>
            <p:nvPr/>
          </p:nvCxnSpPr>
          <p:spPr>
            <a:xfrm>
              <a:off x="4338052" y="6037945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90" name="Shape 390"/>
            <p:cNvCxnSpPr/>
            <p:nvPr/>
          </p:nvCxnSpPr>
          <p:spPr>
            <a:xfrm>
              <a:off x="4338052" y="6347527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391" name="Shape 391"/>
            <p:cNvCxnSpPr/>
            <p:nvPr/>
          </p:nvCxnSpPr>
          <p:spPr>
            <a:xfrm>
              <a:off x="4338052" y="6684211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</p:grpSp>
      <p:sp>
        <p:nvSpPr>
          <p:cNvPr id="392" name="Shape 392"/>
          <p:cNvSpPr txBox="1"/>
          <p:nvPr>
            <p:ph type="title"/>
          </p:nvPr>
        </p:nvSpPr>
        <p:spPr>
          <a:xfrm>
            <a:off x="1363579" y="108966"/>
            <a:ext cx="6858000" cy="120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working in collective impact requires a</a:t>
            </a:r>
            <a:endParaRPr b="1" i="0" sz="3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3342104" y="396447"/>
            <a:ext cx="4451683" cy="10949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mindset shift</a:t>
            </a:r>
            <a:endParaRPr b="1" i="1" sz="4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163163" y="2874631"/>
            <a:ext cx="391446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SILVER</a:t>
            </a:r>
            <a:br>
              <a:rPr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BULLETS…</a:t>
            </a:r>
            <a:endParaRPr sz="32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5031749" y="2618277"/>
            <a:ext cx="391446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…BUT WE DO </a:t>
            </a:r>
            <a:br>
              <a:rPr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HAVE SILVER BUCKSHOT!</a:t>
            </a:r>
            <a:endParaRPr sz="32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_000020362020_Medium.jpg" id="400" name="Shape 400"/>
          <p:cNvPicPr preferRelativeResize="0"/>
          <p:nvPr/>
        </p:nvPicPr>
        <p:blipFill rotWithShape="1">
          <a:blip r:embed="rId3">
            <a:alphaModFix/>
          </a:blip>
          <a:srcRect b="0" l="38813" r="16657" t="0"/>
          <a:stretch/>
        </p:blipFill>
        <p:spPr>
          <a:xfrm flipH="1">
            <a:off x="4586542" y="-1"/>
            <a:ext cx="458321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tock_000020362020_Medium.jpg" id="401" name="Shape 401"/>
          <p:cNvPicPr preferRelativeResize="0"/>
          <p:nvPr/>
        </p:nvPicPr>
        <p:blipFill rotWithShape="1">
          <a:blip r:embed="rId3">
            <a:alphaModFix/>
          </a:blip>
          <a:srcRect b="0" l="38813" r="16657" t="0"/>
          <a:stretch/>
        </p:blipFill>
        <p:spPr>
          <a:xfrm>
            <a:off x="0" y="-1"/>
            <a:ext cx="458321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/>
          <p:nvPr/>
        </p:nvSpPr>
        <p:spPr>
          <a:xfrm>
            <a:off x="-1" y="-13806"/>
            <a:ext cx="9169759" cy="6871806"/>
          </a:xfrm>
          <a:prstGeom prst="rect">
            <a:avLst/>
          </a:prstGeom>
          <a:gradFill>
            <a:gsLst>
              <a:gs pos="0">
                <a:srgbClr val="267FE4">
                  <a:alpha val="89803"/>
                </a:srgbClr>
              </a:gs>
              <a:gs pos="100000">
                <a:srgbClr val="092646">
                  <a:alpha val="8980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083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 txBox="1"/>
          <p:nvPr/>
        </p:nvSpPr>
        <p:spPr>
          <a:xfrm>
            <a:off x="3735257" y="2671749"/>
            <a:ext cx="171466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vs. </a:t>
            </a:r>
            <a:endParaRPr sz="6000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</p:txBody>
      </p:sp>
      <p:cxnSp>
        <p:nvCxnSpPr>
          <p:cNvPr id="404" name="Shape 404"/>
          <p:cNvCxnSpPr/>
          <p:nvPr/>
        </p:nvCxnSpPr>
        <p:spPr>
          <a:xfrm>
            <a:off x="4338052" y="7623628"/>
            <a:ext cx="467895" cy="1588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dot"/>
            <a:round/>
            <a:headEnd len="lg" w="lg" type="stealth"/>
            <a:tailEnd len="lg" w="lg" type="stealth"/>
          </a:ln>
        </p:spPr>
      </p:cxnSp>
      <p:grpSp>
        <p:nvGrpSpPr>
          <p:cNvPr id="405" name="Shape 405"/>
          <p:cNvGrpSpPr/>
          <p:nvPr/>
        </p:nvGrpSpPr>
        <p:grpSpPr>
          <a:xfrm>
            <a:off x="4338052" y="232946"/>
            <a:ext cx="467895" cy="6412749"/>
            <a:chOff x="4338052" y="273050"/>
            <a:chExt cx="467895" cy="6412749"/>
          </a:xfrm>
        </p:grpSpPr>
        <p:cxnSp>
          <p:nvCxnSpPr>
            <p:cNvPr id="406" name="Shape 406"/>
            <p:cNvCxnSpPr/>
            <p:nvPr/>
          </p:nvCxnSpPr>
          <p:spPr>
            <a:xfrm>
              <a:off x="4338052" y="273050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07" name="Shape 407"/>
            <p:cNvCxnSpPr/>
            <p:nvPr/>
          </p:nvCxnSpPr>
          <p:spPr>
            <a:xfrm>
              <a:off x="4338052" y="582632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08" name="Shape 408"/>
            <p:cNvCxnSpPr/>
            <p:nvPr/>
          </p:nvCxnSpPr>
          <p:spPr>
            <a:xfrm>
              <a:off x="4338052" y="919316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09" name="Shape 409"/>
            <p:cNvCxnSpPr/>
            <p:nvPr/>
          </p:nvCxnSpPr>
          <p:spPr>
            <a:xfrm>
              <a:off x="4338052" y="1228898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10" name="Shape 410"/>
            <p:cNvCxnSpPr/>
            <p:nvPr/>
          </p:nvCxnSpPr>
          <p:spPr>
            <a:xfrm>
              <a:off x="4338052" y="1549151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11" name="Shape 411"/>
            <p:cNvCxnSpPr/>
            <p:nvPr/>
          </p:nvCxnSpPr>
          <p:spPr>
            <a:xfrm>
              <a:off x="4338052" y="1858733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12" name="Shape 412"/>
            <p:cNvCxnSpPr/>
            <p:nvPr/>
          </p:nvCxnSpPr>
          <p:spPr>
            <a:xfrm>
              <a:off x="4338052" y="2201629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13" name="Shape 413"/>
            <p:cNvCxnSpPr/>
            <p:nvPr/>
          </p:nvCxnSpPr>
          <p:spPr>
            <a:xfrm>
              <a:off x="4338052" y="2511211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14" name="Shape 414"/>
            <p:cNvCxnSpPr/>
            <p:nvPr/>
          </p:nvCxnSpPr>
          <p:spPr>
            <a:xfrm>
              <a:off x="4338052" y="2847895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15" name="Shape 415"/>
            <p:cNvCxnSpPr/>
            <p:nvPr/>
          </p:nvCxnSpPr>
          <p:spPr>
            <a:xfrm>
              <a:off x="4338052" y="3787312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16" name="Shape 416"/>
            <p:cNvCxnSpPr/>
            <p:nvPr/>
          </p:nvCxnSpPr>
          <p:spPr>
            <a:xfrm>
              <a:off x="4338052" y="4112892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17" name="Shape 417"/>
            <p:cNvCxnSpPr/>
            <p:nvPr/>
          </p:nvCxnSpPr>
          <p:spPr>
            <a:xfrm>
              <a:off x="4338052" y="4422474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18" name="Shape 418"/>
            <p:cNvCxnSpPr/>
            <p:nvPr/>
          </p:nvCxnSpPr>
          <p:spPr>
            <a:xfrm>
              <a:off x="4338052" y="4759158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19" name="Shape 419"/>
            <p:cNvCxnSpPr/>
            <p:nvPr/>
          </p:nvCxnSpPr>
          <p:spPr>
            <a:xfrm>
              <a:off x="4338052" y="5068740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20" name="Shape 420"/>
            <p:cNvCxnSpPr/>
            <p:nvPr/>
          </p:nvCxnSpPr>
          <p:spPr>
            <a:xfrm>
              <a:off x="4338052" y="5388993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21" name="Shape 421"/>
            <p:cNvCxnSpPr/>
            <p:nvPr/>
          </p:nvCxnSpPr>
          <p:spPr>
            <a:xfrm>
              <a:off x="4338052" y="5698575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22" name="Shape 422"/>
            <p:cNvCxnSpPr/>
            <p:nvPr/>
          </p:nvCxnSpPr>
          <p:spPr>
            <a:xfrm>
              <a:off x="4338052" y="6037945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23" name="Shape 423"/>
            <p:cNvCxnSpPr/>
            <p:nvPr/>
          </p:nvCxnSpPr>
          <p:spPr>
            <a:xfrm>
              <a:off x="4338052" y="6347527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  <p:cxnSp>
          <p:nvCxnSpPr>
            <p:cNvPr id="424" name="Shape 424"/>
            <p:cNvCxnSpPr/>
            <p:nvPr/>
          </p:nvCxnSpPr>
          <p:spPr>
            <a:xfrm>
              <a:off x="4338052" y="6684211"/>
              <a:ext cx="467895" cy="1588"/>
            </a:xfrm>
            <a:prstGeom prst="straightConnector1">
              <a:avLst/>
            </a:prstGeom>
            <a:noFill/>
            <a:ln cap="flat" cmpd="sng" w="25400">
              <a:solidFill>
                <a:srgbClr val="70AAEB">
                  <a:alpha val="52941"/>
                </a:srgbClr>
              </a:solidFill>
              <a:prstDash val="dot"/>
              <a:round/>
              <a:headEnd len="lg" w="lg" type="stealth"/>
              <a:tailEnd len="lg" w="lg" type="stealth"/>
            </a:ln>
          </p:spPr>
        </p:cxnSp>
      </p:grpSp>
      <p:sp>
        <p:nvSpPr>
          <p:cNvPr id="425" name="Shape 425"/>
          <p:cNvSpPr txBox="1"/>
          <p:nvPr>
            <p:ph type="title"/>
          </p:nvPr>
        </p:nvSpPr>
        <p:spPr>
          <a:xfrm>
            <a:off x="1363579" y="108966"/>
            <a:ext cx="6858000" cy="120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working in collective impact requires a</a:t>
            </a:r>
            <a:endParaRPr b="1" i="0" sz="36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Shape 426"/>
          <p:cNvSpPr txBox="1"/>
          <p:nvPr/>
        </p:nvSpPr>
        <p:spPr>
          <a:xfrm>
            <a:off x="3342104" y="396447"/>
            <a:ext cx="4451683" cy="10949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mindset shift</a:t>
            </a:r>
            <a:endParaRPr b="1" i="1" sz="4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163163" y="2979401"/>
            <a:ext cx="3914466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SHARING CREDIT</a:t>
            </a:r>
            <a:endParaRPr sz="32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 txBox="1"/>
          <p:nvPr/>
        </p:nvSpPr>
        <p:spPr>
          <a:xfrm>
            <a:off x="5031749" y="2983163"/>
            <a:ext cx="3914466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TAKING CREDIT</a:t>
            </a:r>
            <a:endParaRPr sz="32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type="title"/>
          </p:nvPr>
        </p:nvSpPr>
        <p:spPr>
          <a:xfrm>
            <a:off x="156753" y="300763"/>
            <a:ext cx="88130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962A2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rgbClr val="2962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coordination happens through </a:t>
            </a:r>
            <a:br>
              <a:rPr b="0" i="0" lang="en-US" sz="3200" u="none" cap="none" strike="noStrike">
                <a:solidFill>
                  <a:srgbClr val="2962A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en-US" sz="3600" u="none" cap="none" strike="noStrike">
                <a:solidFill>
                  <a:srgbClr val="2962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cascading</a:t>
            </a:r>
            <a:r>
              <a:rPr b="0" i="0" lang="en-US" sz="3000" u="none" cap="none" strike="noStrike">
                <a:solidFill>
                  <a:srgbClr val="2962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en-US" sz="3200" u="none" cap="none" strike="noStrike">
                <a:solidFill>
                  <a:srgbClr val="2962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levels of linked collaboration</a:t>
            </a:r>
            <a:endParaRPr b="0" i="0" sz="3200" u="none" cap="none" strike="noStrike">
              <a:solidFill>
                <a:srgbClr val="2962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4" name="Shape 4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993" y="1576251"/>
            <a:ext cx="8650721" cy="482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41000">
              <a:schemeClr val="lt1"/>
            </a:gs>
            <a:gs pos="87000">
              <a:srgbClr val="BFBFBF"/>
            </a:gs>
            <a:gs pos="100000">
              <a:srgbClr val="BFBFB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/>
        </p:nvSpPr>
        <p:spPr>
          <a:xfrm>
            <a:off x="1371600" y="2252269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EFAB16"/>
              </a:buClr>
              <a:buSzPts val="2400"/>
              <a:buFont typeface="Calibri"/>
              <a:buAutoNum type="arabicPeriod"/>
            </a:pPr>
            <a:r>
              <a:rPr lang="en-US" sz="2400" cap="none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ACHIEVE A PERPETUAL STATE OF SIMULTANEOUS PLANNING AND DOING </a:t>
            </a:r>
            <a:br>
              <a:rPr lang="en-US" sz="2400" cap="none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00" cap="none">
              <a:solidFill>
                <a:srgbClr val="2B80E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 cap="none">
              <a:solidFill>
                <a:srgbClr val="2B80E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EFAB16"/>
              </a:buClr>
              <a:buSzPts val="2400"/>
              <a:buFont typeface="Calibri"/>
              <a:buNone/>
            </a:pPr>
            <a:r>
              <a:t/>
            </a:r>
            <a:endParaRPr sz="2400" cap="none">
              <a:solidFill>
                <a:srgbClr val="2B80E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Shape 440"/>
          <p:cNvSpPr txBox="1"/>
          <p:nvPr>
            <p:ph type="title"/>
          </p:nvPr>
        </p:nvSpPr>
        <p:spPr>
          <a:xfrm>
            <a:off x="0" y="340896"/>
            <a:ext cx="9144000" cy="748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B80E2"/>
              </a:buClr>
              <a:buSzPts val="4800"/>
              <a:buFont typeface="Century Gothic"/>
              <a:buNone/>
            </a:pPr>
            <a:r>
              <a:rPr b="0" i="0" lang="en-US" sz="4800" u="none" cap="none" strike="noStrike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collective impact</a:t>
            </a:r>
            <a:r>
              <a:rPr b="0" i="0" lang="en-US" sz="48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0" i="0" sz="48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Shape 441"/>
          <p:cNvSpPr txBox="1"/>
          <p:nvPr/>
        </p:nvSpPr>
        <p:spPr>
          <a:xfrm>
            <a:off x="415216" y="1143000"/>
            <a:ext cx="8229600" cy="719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 cap="none">
                <a:solidFill>
                  <a:srgbClr val="267FE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IT TAKES</a:t>
            </a:r>
            <a:endParaRPr b="1" sz="7200" cap="none">
              <a:solidFill>
                <a:srgbClr val="267FE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42" name="Shape 442"/>
          <p:cNvCxnSpPr/>
          <p:nvPr/>
        </p:nvCxnSpPr>
        <p:spPr>
          <a:xfrm>
            <a:off x="762007" y="2072107"/>
            <a:ext cx="7668921" cy="1588"/>
          </a:xfrm>
          <a:prstGeom prst="straightConnector1">
            <a:avLst/>
          </a:prstGeom>
          <a:noFill/>
          <a:ln cap="flat" cmpd="sng" w="25400">
            <a:solidFill>
              <a:srgbClr val="267FE4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43" name="Shape 443"/>
          <p:cNvSpPr txBox="1"/>
          <p:nvPr/>
        </p:nvSpPr>
        <p:spPr>
          <a:xfrm>
            <a:off x="1371600" y="3326925"/>
            <a:ext cx="7059328" cy="4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EFAB16"/>
              </a:buClr>
              <a:buSzPts val="2400"/>
              <a:buFont typeface="Calibri"/>
              <a:buAutoNum type="arabicPeriod" startAt="2"/>
            </a:pPr>
            <a:r>
              <a:rPr lang="en-US" sz="2400" cap="none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ALLOW FOR THE “SHOCK OF THE POSSIBLE”</a:t>
            </a:r>
            <a:endParaRPr/>
          </a:p>
        </p:txBody>
      </p:sp>
      <p:sp>
        <p:nvSpPr>
          <p:cNvPr id="444" name="Shape 444"/>
          <p:cNvSpPr txBox="1"/>
          <p:nvPr/>
        </p:nvSpPr>
        <p:spPr>
          <a:xfrm>
            <a:off x="1371600" y="3940293"/>
            <a:ext cx="640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EFAB16"/>
              </a:buClr>
              <a:buSzPts val="2400"/>
              <a:buFont typeface="Calibri"/>
              <a:buAutoNum type="arabicPeriod" startAt="3"/>
            </a:pPr>
            <a:r>
              <a:rPr lang="en-US" sz="2400" cap="none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PAY ATTENTION TO RELATIONSHIPS</a:t>
            </a:r>
            <a:endParaRPr/>
          </a:p>
        </p:txBody>
      </p:sp>
      <p:sp>
        <p:nvSpPr>
          <p:cNvPr id="445" name="Shape 445"/>
          <p:cNvSpPr txBox="1"/>
          <p:nvPr/>
        </p:nvSpPr>
        <p:spPr>
          <a:xfrm>
            <a:off x="1371600" y="5632404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EFAB16"/>
              </a:buClr>
              <a:buSzPts val="2400"/>
              <a:buFont typeface="Calibri"/>
              <a:buAutoNum type="arabicPeriod" startAt="5"/>
            </a:pPr>
            <a:r>
              <a:rPr lang="en-US" sz="2400" cap="none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ADOPT AN ATTITUDE OF “BURNING PATIENCE”</a:t>
            </a:r>
            <a:endParaRPr/>
          </a:p>
        </p:txBody>
      </p:sp>
      <p:sp>
        <p:nvSpPr>
          <p:cNvPr id="446" name="Shape 446"/>
          <p:cNvSpPr txBox="1"/>
          <p:nvPr/>
        </p:nvSpPr>
        <p:spPr>
          <a:xfrm>
            <a:off x="1371600" y="4557749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EFAB16"/>
              </a:buClr>
              <a:buSzPts val="2400"/>
              <a:buFont typeface="Calibri"/>
              <a:buAutoNum type="arabicPeriod" startAt="4"/>
            </a:pPr>
            <a:r>
              <a:rPr lang="en-US" sz="2400" cap="none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LISTEN, LISTEN, LISTEN FOR HOW TO RESPOND TO UNANTICIPATED RESULTS </a:t>
            </a:r>
            <a:endParaRPr sz="2400" cap="none">
              <a:solidFill>
                <a:srgbClr val="2B80E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274638"/>
            <a:ext cx="8229600" cy="908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861A2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several types of problems</a:t>
            </a:r>
            <a:endParaRPr b="0" i="0" sz="3200" u="none" cap="none" strike="noStrike">
              <a:solidFill>
                <a:srgbClr val="2861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179512" y="1196752"/>
            <a:ext cx="2772816" cy="45254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Simple</a:t>
            </a:r>
            <a:endParaRPr b="1" i="0" sz="2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3186100" y="1196752"/>
            <a:ext cx="2772816" cy="45254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67FE4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Complicated</a:t>
            </a:r>
            <a:endParaRPr b="1" i="0" sz="2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179512" y="1700808"/>
            <a:ext cx="2772816" cy="3252192"/>
          </a:xfrm>
          <a:prstGeom prst="foldedCorner">
            <a:avLst>
              <a:gd fmla="val 9828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54000" rIns="540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Baking a Cake</a:t>
            </a:r>
            <a:endParaRPr b="1" i="1" sz="24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3186100" y="1700808"/>
            <a:ext cx="2772816" cy="3252192"/>
          </a:xfrm>
          <a:prstGeom prst="foldedCorner">
            <a:avLst>
              <a:gd fmla="val 9828" name="adj"/>
            </a:avLst>
          </a:prstGeom>
          <a:solidFill>
            <a:schemeClr val="lt1"/>
          </a:solidFill>
          <a:ln cap="flat" cmpd="sng" w="25400">
            <a:solidFill>
              <a:srgbClr val="267FE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54000" rIns="540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1" lang="en-US" sz="2400" u="none" cap="none" strike="noStrike">
                <a:solidFill>
                  <a:srgbClr val="267FE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Sending a Rocket to the Moon</a:t>
            </a:r>
            <a:endParaRPr b="1" i="1" sz="2400" u="none" cap="none" strike="noStrike">
              <a:solidFill>
                <a:srgbClr val="267FE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Shape 178"/>
          <p:cNvSpPr/>
          <p:nvPr/>
        </p:nvSpPr>
        <p:spPr>
          <a:xfrm rot="5400000">
            <a:off x="2883469" y="3700710"/>
            <a:ext cx="432048" cy="3089029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990600" y="5424264"/>
            <a:ext cx="8011852" cy="791126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social sector often treats problems as simple or complicated</a:t>
            </a:r>
            <a:endParaRPr b="1" i="1" sz="2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495" y="3279861"/>
            <a:ext cx="1340842" cy="1229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5207" y="3501008"/>
            <a:ext cx="1814602" cy="1008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Shape 182"/>
          <p:cNvGrpSpPr/>
          <p:nvPr/>
        </p:nvGrpSpPr>
        <p:grpSpPr>
          <a:xfrm>
            <a:off x="6156176" y="1183608"/>
            <a:ext cx="2772816" cy="3756248"/>
            <a:chOff x="6156176" y="1196752"/>
            <a:chExt cx="2772816" cy="3756248"/>
          </a:xfrm>
        </p:grpSpPr>
        <p:sp>
          <p:nvSpPr>
            <p:cNvPr id="183" name="Shape 183"/>
            <p:cNvSpPr/>
            <p:nvPr/>
          </p:nvSpPr>
          <p:spPr>
            <a:xfrm>
              <a:off x="6156176" y="1196752"/>
              <a:ext cx="2772816" cy="45254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AE1E42"/>
            </a:solidFill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Complex</a:t>
              </a:r>
              <a:endParaRPr b="1" i="0" sz="2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6156176" y="1700808"/>
              <a:ext cx="2772816" cy="3252192"/>
            </a:xfrm>
            <a:prstGeom prst="foldedCorner">
              <a:avLst>
                <a:gd fmla="val 9302" name="adj"/>
              </a:avLst>
            </a:prstGeom>
            <a:solidFill>
              <a:schemeClr val="lt1"/>
            </a:solidFill>
            <a:ln cap="flat" cmpd="sng" w="25400">
              <a:solidFill>
                <a:srgbClr val="AE1E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54000" rIns="540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b="1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i="1" lang="en-US" sz="2400" u="none" cap="none" strike="noStrike">
                  <a:solidFill>
                    <a:srgbClr val="AE1E4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Raising a Child</a:t>
              </a:r>
              <a:endParaRPr b="1" i="1" sz="2400" u="none" cap="none" strike="noStrike">
                <a:solidFill>
                  <a:srgbClr val="AE1E4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85" name="Shape 185"/>
          <p:cNvPicPr preferRelativeResize="0"/>
          <p:nvPr/>
        </p:nvPicPr>
        <p:blipFill rotWithShape="1">
          <a:blip r:embed="rId5">
            <a:alphaModFix/>
          </a:blip>
          <a:srcRect b="0" l="13243" r="0" t="12886"/>
          <a:stretch/>
        </p:blipFill>
        <p:spPr>
          <a:xfrm>
            <a:off x="6772352" y="3413404"/>
            <a:ext cx="1540463" cy="1158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0" y="274638"/>
            <a:ext cx="9144000" cy="13223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861A2"/>
              </a:buClr>
              <a:buSzPts val="2800"/>
              <a:buFont typeface="Century Gothic"/>
              <a:buNone/>
            </a:pPr>
            <a:r>
              <a:rPr b="0" i="0" lang="en-US" sz="28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traditional approaches not solving our </a:t>
            </a:r>
            <a:br>
              <a:rPr b="1" i="0" lang="en-US" sz="3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en-US" sz="3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toughest – often complex – challenges</a:t>
            </a:r>
            <a:endParaRPr b="0" i="0" sz="3200" u="none" cap="none" strike="noStrike">
              <a:solidFill>
                <a:srgbClr val="2861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533400" y="1792288"/>
            <a:ext cx="5359152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36538" lvl="0" marL="236538" marR="0" rtl="0" algn="l">
              <a:spcBef>
                <a:spcPts val="0"/>
              </a:spcBef>
              <a:spcAft>
                <a:spcPts val="0"/>
              </a:spcAft>
              <a:buClr>
                <a:srgbClr val="2861A2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Funders select </a:t>
            </a:r>
            <a:r>
              <a:rPr b="1" i="0" lang="en-US" sz="2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individual grantees </a:t>
            </a:r>
            <a:endParaRPr b="0" i="0" sz="2200" u="none" cap="none" strike="noStrike">
              <a:solidFill>
                <a:srgbClr val="2861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6538" lvl="0" marL="236538" marR="0" rtl="0" algn="l">
              <a:spcBef>
                <a:spcPts val="1000"/>
              </a:spcBef>
              <a:spcAft>
                <a:spcPts val="0"/>
              </a:spcAft>
              <a:buClr>
                <a:srgbClr val="2861A2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Organizations </a:t>
            </a:r>
            <a:r>
              <a:rPr b="1" i="0" lang="en-US" sz="2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separately </a:t>
            </a:r>
            <a:r>
              <a:rPr b="0" i="0" lang="en-US" sz="2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i="0" lang="en-US" sz="2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compete</a:t>
            </a:r>
            <a:endParaRPr b="0" i="0" sz="2200" u="none" cap="none" strike="noStrike">
              <a:solidFill>
                <a:srgbClr val="2861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6538" lvl="0" marL="236538" marR="0" rtl="0" algn="l">
              <a:spcBef>
                <a:spcPts val="1000"/>
              </a:spcBef>
              <a:spcAft>
                <a:spcPts val="0"/>
              </a:spcAft>
              <a:buClr>
                <a:srgbClr val="2861A2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Evaluation</a:t>
            </a:r>
            <a:r>
              <a:rPr b="0" i="0" lang="en-US" sz="2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attempts to </a:t>
            </a:r>
            <a:r>
              <a:rPr b="1" i="0" lang="en-US" sz="2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isolate</a:t>
            </a:r>
            <a:r>
              <a:rPr b="0" i="0" lang="en-US" sz="2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particular organization’s impact</a:t>
            </a:r>
            <a:endParaRPr b="0" i="0" sz="2200" u="none" cap="none" strike="noStrike">
              <a:solidFill>
                <a:srgbClr val="2861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6538" lvl="0" marL="236538" marR="0" rtl="0" algn="l">
              <a:spcBef>
                <a:spcPts val="1000"/>
              </a:spcBef>
              <a:spcAft>
                <a:spcPts val="0"/>
              </a:spcAft>
              <a:buClr>
                <a:srgbClr val="2861A2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Large scale change is assumed to depend on </a:t>
            </a:r>
            <a:r>
              <a:rPr b="1" i="0" lang="en-US" sz="2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scaling organizations</a:t>
            </a:r>
            <a:endParaRPr b="1" i="0" sz="2200" u="none" cap="none" strike="noStrike">
              <a:solidFill>
                <a:srgbClr val="2861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6538" lvl="0" marL="236538" marR="0" rtl="0" algn="l">
              <a:spcBef>
                <a:spcPts val="1000"/>
              </a:spcBef>
              <a:spcAft>
                <a:spcPts val="0"/>
              </a:spcAft>
              <a:buClr>
                <a:srgbClr val="2861A2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Corporate and government sectors are often </a:t>
            </a:r>
            <a:r>
              <a:rPr b="1" i="0" lang="en-US" sz="2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disconnected</a:t>
            </a:r>
            <a:r>
              <a:rPr b="0" i="0" lang="en-US" sz="2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from foundations and nonprofits</a:t>
            </a:r>
            <a:endParaRPr/>
          </a:p>
        </p:txBody>
      </p:sp>
      <p:grpSp>
        <p:nvGrpSpPr>
          <p:cNvPr id="192" name="Shape 192"/>
          <p:cNvGrpSpPr/>
          <p:nvPr/>
        </p:nvGrpSpPr>
        <p:grpSpPr>
          <a:xfrm>
            <a:off x="6096000" y="2669704"/>
            <a:ext cx="2895600" cy="2664296"/>
            <a:chOff x="6096000" y="2669704"/>
            <a:chExt cx="2895600" cy="2664296"/>
          </a:xfrm>
        </p:grpSpPr>
        <p:grpSp>
          <p:nvGrpSpPr>
            <p:cNvPr id="193" name="Shape 193"/>
            <p:cNvGrpSpPr/>
            <p:nvPr/>
          </p:nvGrpSpPr>
          <p:grpSpPr>
            <a:xfrm>
              <a:off x="6324600" y="2669704"/>
              <a:ext cx="2667000" cy="2428772"/>
              <a:chOff x="3464868" y="1600200"/>
              <a:chExt cx="2667000" cy="2428772"/>
            </a:xfrm>
          </p:grpSpPr>
          <p:sp>
            <p:nvSpPr>
              <p:cNvPr id="194" name="Shape 194"/>
              <p:cNvSpPr txBox="1"/>
              <p:nvPr/>
            </p:nvSpPr>
            <p:spPr>
              <a:xfrm>
                <a:off x="3464868" y="1600200"/>
                <a:ext cx="2667000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3200" u="none" cap="none" strike="noStrike">
                    <a:solidFill>
                      <a:srgbClr val="2861A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Isolated</a:t>
                </a:r>
                <a:br>
                  <a:rPr b="1" i="0" lang="en-US" sz="3200" u="none" cap="none" strike="noStrike">
                    <a:solidFill>
                      <a:srgbClr val="2861A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</a:br>
                <a:r>
                  <a:rPr b="1" i="0" lang="en-US" sz="3200" u="none" cap="none" strike="noStrike">
                    <a:solidFill>
                      <a:srgbClr val="2861A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Impact</a:t>
                </a:r>
                <a:endParaRPr b="1" i="0" sz="3200" u="none" cap="none" strike="noStrike">
                  <a:solidFill>
                    <a:srgbClr val="2861A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95" name="Shape 195"/>
              <p:cNvSpPr/>
              <p:nvPr/>
            </p:nvSpPr>
            <p:spPr>
              <a:xfrm rot="-8737473">
                <a:off x="4150668" y="2980036"/>
                <a:ext cx="533400" cy="457200"/>
              </a:xfrm>
              <a:prstGeom prst="rightArrow">
                <a:avLst>
                  <a:gd fmla="val 50000" name="adj1"/>
                  <a:gd fmla="val 29167" name="adj2"/>
                </a:avLst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4988868" y="3361036"/>
                <a:ext cx="533400" cy="457200"/>
              </a:xfrm>
              <a:prstGeom prst="rightArrow">
                <a:avLst>
                  <a:gd fmla="val 50000" name="adj1"/>
                  <a:gd fmla="val 29167" name="adj2"/>
                </a:avLst>
              </a:prstGeom>
              <a:solidFill>
                <a:srgbClr val="80AE67"/>
              </a:solidFill>
              <a:ln cap="flat" cmpd="sng" w="9525">
                <a:solidFill>
                  <a:srgbClr val="80AE67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Shape 197"/>
              <p:cNvSpPr/>
              <p:nvPr/>
            </p:nvSpPr>
            <p:spPr>
              <a:xfrm rot="-4300822">
                <a:off x="4417368" y="3475336"/>
                <a:ext cx="533400" cy="457200"/>
              </a:xfrm>
              <a:prstGeom prst="rightArrow">
                <a:avLst>
                  <a:gd fmla="val 50000" name="adj1"/>
                  <a:gd fmla="val 29167" name="adj2"/>
                </a:avLst>
              </a:prstGeom>
              <a:solidFill>
                <a:srgbClr val="AE1E42"/>
              </a:solidFill>
              <a:ln cap="flat" cmpd="sng" w="9525">
                <a:solidFill>
                  <a:srgbClr val="AE1E4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Shape 198"/>
              <p:cNvSpPr/>
              <p:nvPr/>
            </p:nvSpPr>
            <p:spPr>
              <a:xfrm rot="2666298">
                <a:off x="4760268" y="2903836"/>
                <a:ext cx="533400" cy="457200"/>
              </a:xfrm>
              <a:prstGeom prst="rightArrow">
                <a:avLst>
                  <a:gd fmla="val 50000" name="adj1"/>
                  <a:gd fmla="val 29167" name="adj2"/>
                </a:avLst>
              </a:prstGeom>
              <a:solidFill>
                <a:srgbClr val="2B80E2"/>
              </a:solidFill>
              <a:ln cap="flat" cmpd="sng" w="9525">
                <a:solidFill>
                  <a:srgbClr val="2B80E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" name="Shape 199"/>
            <p:cNvSpPr/>
            <p:nvPr/>
          </p:nvSpPr>
          <p:spPr>
            <a:xfrm rot="5400000">
              <a:off x="5003706" y="3809658"/>
              <a:ext cx="2616636" cy="432048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0" y="171606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861A2"/>
              </a:buClr>
              <a:buSzPts val="2800"/>
              <a:buFont typeface="Century Gothic"/>
              <a:buNone/>
            </a:pPr>
            <a:r>
              <a:rPr b="0" i="0" lang="en-US" sz="28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imagine a different approach – multiple players </a:t>
            </a:r>
            <a:br>
              <a:rPr b="0" i="0" lang="en-US" sz="24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0" lang="en-US" sz="3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working</a:t>
            </a:r>
            <a:r>
              <a:rPr b="0" i="0" lang="en-US" sz="24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en-US" sz="32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together to solve complex issues</a:t>
            </a:r>
            <a:endParaRPr b="0" i="0" sz="3200" u="none" cap="none" strike="noStrike">
              <a:solidFill>
                <a:srgbClr val="2861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293370" y="1484784"/>
            <a:ext cx="3604260" cy="5040560"/>
          </a:xfrm>
          <a:prstGeom prst="rect">
            <a:avLst/>
          </a:prstGeom>
          <a:solidFill>
            <a:srgbClr val="F2F2F2"/>
          </a:solidFill>
          <a:ln cap="flat" cmpd="sng" w="25400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4114800" y="1484784"/>
            <a:ext cx="4572000" cy="5040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36538" lvl="0" marL="236538" marR="0" rtl="0" algn="l">
              <a:spcBef>
                <a:spcPts val="0"/>
              </a:spcBef>
              <a:spcAft>
                <a:spcPts val="0"/>
              </a:spcAft>
              <a:buClr>
                <a:srgbClr val="2861A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 that social problems – and their solutions – arise from </a:t>
            </a:r>
            <a:r>
              <a:rPr b="1"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interaction of many organizations </a:t>
            </a:r>
            <a:r>
              <a:rPr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within larger </a:t>
            </a:r>
            <a:r>
              <a:rPr b="1"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</a:t>
            </a:r>
            <a:endParaRPr b="1" sz="1800">
              <a:solidFill>
                <a:srgbClr val="2861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6538" lvl="0" marL="236538" marR="0" rtl="0" algn="l">
              <a:spcBef>
                <a:spcPts val="1000"/>
              </a:spcBef>
              <a:spcAft>
                <a:spcPts val="0"/>
              </a:spcAft>
              <a:buClr>
                <a:srgbClr val="2861A2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Cross-sector alignment with government, nonprofit, philanthropic</a:t>
            </a:r>
            <a:r>
              <a:rPr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corporate</a:t>
            </a:r>
            <a:r>
              <a:rPr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sectors as </a:t>
            </a:r>
            <a:r>
              <a:rPr b="1"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partners</a:t>
            </a:r>
            <a:endParaRPr/>
          </a:p>
          <a:p>
            <a:pPr indent="-236538" lvl="0" marL="236538" marR="0" rtl="0" algn="l">
              <a:spcBef>
                <a:spcPts val="1000"/>
              </a:spcBef>
              <a:spcAft>
                <a:spcPts val="0"/>
              </a:spcAft>
              <a:buClr>
                <a:srgbClr val="2861A2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Organizations </a:t>
            </a:r>
            <a:r>
              <a:rPr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actively </a:t>
            </a:r>
            <a:r>
              <a:rPr b="1"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coordinating</a:t>
            </a:r>
            <a:r>
              <a:rPr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their action and sharing lessons learned</a:t>
            </a:r>
            <a:endParaRPr sz="1800">
              <a:solidFill>
                <a:srgbClr val="2861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6538" lvl="0" marL="236538" marR="0" rtl="0" algn="l">
              <a:spcBef>
                <a:spcPts val="1000"/>
              </a:spcBef>
              <a:spcAft>
                <a:spcPts val="0"/>
              </a:spcAft>
              <a:buClr>
                <a:srgbClr val="2861A2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working toward the </a:t>
            </a:r>
            <a:r>
              <a:rPr b="1"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same goal </a:t>
            </a:r>
            <a:r>
              <a:rPr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b="1" lang="en-US" sz="18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measuring the same things</a:t>
            </a:r>
            <a:endParaRPr b="1" sz="1800">
              <a:solidFill>
                <a:srgbClr val="2861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7" name="Shape 207"/>
          <p:cNvGrpSpPr/>
          <p:nvPr/>
        </p:nvGrpSpPr>
        <p:grpSpPr>
          <a:xfrm>
            <a:off x="685800" y="1543942"/>
            <a:ext cx="2667000" cy="4749627"/>
            <a:chOff x="685800" y="1574973"/>
            <a:chExt cx="2667000" cy="4749627"/>
          </a:xfrm>
        </p:grpSpPr>
        <p:grpSp>
          <p:nvGrpSpPr>
            <p:cNvPr id="208" name="Shape 208"/>
            <p:cNvGrpSpPr/>
            <p:nvPr/>
          </p:nvGrpSpPr>
          <p:grpSpPr>
            <a:xfrm>
              <a:off x="685800" y="1574973"/>
              <a:ext cx="2667000" cy="2428772"/>
              <a:chOff x="3238500" y="1600200"/>
              <a:chExt cx="2667000" cy="2428772"/>
            </a:xfrm>
          </p:grpSpPr>
          <p:sp>
            <p:nvSpPr>
              <p:cNvPr id="209" name="Shape 209"/>
              <p:cNvSpPr txBox="1"/>
              <p:nvPr/>
            </p:nvSpPr>
            <p:spPr>
              <a:xfrm>
                <a:off x="3238500" y="1600200"/>
                <a:ext cx="2667000" cy="1077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rgbClr val="2861A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Isolated</a:t>
                </a:r>
                <a:br>
                  <a:rPr b="1" lang="en-US" sz="3000">
                    <a:solidFill>
                      <a:srgbClr val="2861A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</a:br>
                <a:r>
                  <a:rPr b="1" lang="en-US" sz="3200">
                    <a:solidFill>
                      <a:srgbClr val="2861A2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Impact</a:t>
                </a:r>
                <a:endParaRPr b="1" sz="3200">
                  <a:solidFill>
                    <a:srgbClr val="2861A2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0" name="Shape 210"/>
              <p:cNvSpPr/>
              <p:nvPr/>
            </p:nvSpPr>
            <p:spPr>
              <a:xfrm rot="-8737473">
                <a:off x="3956108" y="2980036"/>
                <a:ext cx="533400" cy="457200"/>
              </a:xfrm>
              <a:prstGeom prst="rightArrow">
                <a:avLst>
                  <a:gd fmla="val 50000" name="adj1"/>
                  <a:gd fmla="val 29167" name="adj2"/>
                </a:avLst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Shape 211"/>
              <p:cNvSpPr/>
              <p:nvPr/>
            </p:nvSpPr>
            <p:spPr>
              <a:xfrm>
                <a:off x="4794308" y="3361036"/>
                <a:ext cx="533400" cy="457200"/>
              </a:xfrm>
              <a:prstGeom prst="rightArrow">
                <a:avLst>
                  <a:gd fmla="val 50000" name="adj1"/>
                  <a:gd fmla="val 29167" name="adj2"/>
                </a:avLst>
              </a:prstGeom>
              <a:solidFill>
                <a:srgbClr val="80AE67"/>
              </a:solidFill>
              <a:ln cap="flat" cmpd="sng" w="9525">
                <a:solidFill>
                  <a:srgbClr val="80AE67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Shape 212"/>
              <p:cNvSpPr/>
              <p:nvPr/>
            </p:nvSpPr>
            <p:spPr>
              <a:xfrm rot="-4300822">
                <a:off x="4222808" y="3475336"/>
                <a:ext cx="533400" cy="457200"/>
              </a:xfrm>
              <a:prstGeom prst="rightArrow">
                <a:avLst>
                  <a:gd fmla="val 50000" name="adj1"/>
                  <a:gd fmla="val 29167" name="adj2"/>
                </a:avLst>
              </a:prstGeom>
              <a:solidFill>
                <a:srgbClr val="AE1E42"/>
              </a:solidFill>
              <a:ln cap="flat" cmpd="sng" w="9525">
                <a:solidFill>
                  <a:srgbClr val="AE1E4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Shape 213"/>
              <p:cNvSpPr/>
              <p:nvPr/>
            </p:nvSpPr>
            <p:spPr>
              <a:xfrm rot="2666298">
                <a:off x="4565708" y="2903836"/>
                <a:ext cx="533400" cy="457200"/>
              </a:xfrm>
              <a:prstGeom prst="rightArrow">
                <a:avLst>
                  <a:gd fmla="val 50000" name="adj1"/>
                  <a:gd fmla="val 29167" name="adj2"/>
                </a:avLst>
              </a:prstGeom>
              <a:solidFill>
                <a:srgbClr val="2B80E2"/>
              </a:solidFill>
              <a:ln cap="flat" cmpd="sng" w="9525">
                <a:solidFill>
                  <a:srgbClr val="2B80E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" name="Shape 214"/>
            <p:cNvSpPr txBox="1"/>
            <p:nvPr/>
          </p:nvSpPr>
          <p:spPr>
            <a:xfrm>
              <a:off x="685800" y="4542655"/>
              <a:ext cx="26670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2861A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Collective</a:t>
              </a:r>
              <a:br>
                <a:rPr b="1" lang="en-US" sz="3000">
                  <a:solidFill>
                    <a:srgbClr val="2861A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1" lang="en-US" sz="3000">
                  <a:solidFill>
                    <a:srgbClr val="2861A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Impact</a:t>
              </a:r>
              <a:endParaRPr b="1" sz="30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215" name="Shape 215"/>
            <p:cNvGrpSpPr/>
            <p:nvPr/>
          </p:nvGrpSpPr>
          <p:grpSpPr>
            <a:xfrm>
              <a:off x="914400" y="5867400"/>
              <a:ext cx="2209800" cy="457200"/>
              <a:chOff x="952500" y="5587827"/>
              <a:chExt cx="2209800" cy="457200"/>
            </a:xfrm>
          </p:grpSpPr>
          <p:sp>
            <p:nvSpPr>
              <p:cNvPr id="216" name="Shape 216"/>
              <p:cNvSpPr/>
              <p:nvPr/>
            </p:nvSpPr>
            <p:spPr>
              <a:xfrm>
                <a:off x="2070100" y="5587827"/>
                <a:ext cx="533400" cy="457200"/>
              </a:xfrm>
              <a:prstGeom prst="rightArrow">
                <a:avLst>
                  <a:gd fmla="val 50000" name="adj1"/>
                  <a:gd fmla="val 29167" name="adj2"/>
                </a:avLst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2628900" y="5587827"/>
                <a:ext cx="533400" cy="457200"/>
              </a:xfrm>
              <a:prstGeom prst="rightArrow">
                <a:avLst>
                  <a:gd fmla="val 50000" name="adj1"/>
                  <a:gd fmla="val 29167" name="adj2"/>
                </a:avLst>
              </a:prstGeom>
              <a:solidFill>
                <a:srgbClr val="80AE67"/>
              </a:solidFill>
              <a:ln cap="flat" cmpd="sng" w="9525">
                <a:solidFill>
                  <a:srgbClr val="80AE67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952500" y="5587827"/>
                <a:ext cx="533400" cy="457200"/>
              </a:xfrm>
              <a:prstGeom prst="rightArrow">
                <a:avLst>
                  <a:gd fmla="val 50000" name="adj1"/>
                  <a:gd fmla="val 29167" name="adj2"/>
                </a:avLst>
              </a:prstGeom>
              <a:solidFill>
                <a:srgbClr val="AE1E42"/>
              </a:solidFill>
              <a:ln cap="flat" cmpd="sng" w="9525">
                <a:solidFill>
                  <a:srgbClr val="AE1E4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AE1E4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1511300" y="5587827"/>
                <a:ext cx="533400" cy="457200"/>
              </a:xfrm>
              <a:prstGeom prst="rightArrow">
                <a:avLst>
                  <a:gd fmla="val 50000" name="adj1"/>
                  <a:gd fmla="val 29167" name="adj2"/>
                </a:avLst>
              </a:prstGeom>
              <a:solidFill>
                <a:srgbClr val="2B80E2"/>
              </a:solidFill>
              <a:ln cap="flat" cmpd="sng" w="9525">
                <a:solidFill>
                  <a:srgbClr val="2B80E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Shape 224"/>
          <p:cNvGrpSpPr/>
          <p:nvPr/>
        </p:nvGrpSpPr>
        <p:grpSpPr>
          <a:xfrm>
            <a:off x="457201" y="2388822"/>
            <a:ext cx="2658231" cy="1746708"/>
            <a:chOff x="457201" y="2388822"/>
            <a:chExt cx="2658231" cy="1746708"/>
          </a:xfrm>
        </p:grpSpPr>
        <p:sp>
          <p:nvSpPr>
            <p:cNvPr id="225" name="Shape 225"/>
            <p:cNvSpPr/>
            <p:nvPr/>
          </p:nvSpPr>
          <p:spPr>
            <a:xfrm>
              <a:off x="457201" y="2388822"/>
              <a:ext cx="2658231" cy="1746708"/>
            </a:xfrm>
            <a:prstGeom prst="rect">
              <a:avLst/>
            </a:prstGeom>
            <a:solidFill>
              <a:schemeClr val="accent2"/>
            </a:solidFill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Shape 226"/>
            <p:cNvSpPr txBox="1"/>
            <p:nvPr/>
          </p:nvSpPr>
          <p:spPr>
            <a:xfrm>
              <a:off x="460306" y="2711682"/>
              <a:ext cx="264436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COMMON </a:t>
              </a:r>
              <a:br>
                <a:rPr b="1"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AGENDA</a:t>
              </a:r>
              <a:endPara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Shape 227"/>
          <p:cNvGrpSpPr/>
          <p:nvPr/>
        </p:nvGrpSpPr>
        <p:grpSpPr>
          <a:xfrm>
            <a:off x="3247764" y="2388822"/>
            <a:ext cx="2658231" cy="1746708"/>
            <a:chOff x="3247764" y="2388822"/>
            <a:chExt cx="2658231" cy="1746708"/>
          </a:xfrm>
        </p:grpSpPr>
        <p:sp>
          <p:nvSpPr>
            <p:cNvPr id="228" name="Shape 228"/>
            <p:cNvSpPr/>
            <p:nvPr/>
          </p:nvSpPr>
          <p:spPr>
            <a:xfrm>
              <a:off x="3247764" y="2388822"/>
              <a:ext cx="2658231" cy="1746708"/>
            </a:xfrm>
            <a:prstGeom prst="rect">
              <a:avLst/>
            </a:prstGeom>
            <a:solidFill>
              <a:srgbClr val="267FE4"/>
            </a:solidFill>
            <a:ln cap="flat" cmpd="sng" w="38100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3261631" y="2711682"/>
              <a:ext cx="2644364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b="1" lang="en-US" sz="2800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HARED MEASUREMENT</a:t>
              </a:r>
              <a:endParaRPr b="1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Shape 230"/>
          <p:cNvGrpSpPr/>
          <p:nvPr/>
        </p:nvGrpSpPr>
        <p:grpSpPr>
          <a:xfrm>
            <a:off x="6028570" y="2388822"/>
            <a:ext cx="2658231" cy="1746708"/>
            <a:chOff x="6028570" y="2388822"/>
            <a:chExt cx="2658231" cy="1746708"/>
          </a:xfrm>
        </p:grpSpPr>
        <p:sp>
          <p:nvSpPr>
            <p:cNvPr id="231" name="Shape 231"/>
            <p:cNvSpPr/>
            <p:nvPr/>
          </p:nvSpPr>
          <p:spPr>
            <a:xfrm>
              <a:off x="6028570" y="2388822"/>
              <a:ext cx="2658231" cy="1746708"/>
            </a:xfrm>
            <a:prstGeom prst="rect">
              <a:avLst/>
            </a:prstGeom>
            <a:solidFill>
              <a:srgbClr val="AE2D42"/>
            </a:solidFill>
            <a:ln cap="flat" cmpd="sng" w="38100">
              <a:solidFill>
                <a:srgbClr val="AE2D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6028570" y="2490536"/>
              <a:ext cx="2644364" cy="1569660"/>
            </a:xfrm>
            <a:prstGeom prst="rect">
              <a:avLst/>
            </a:prstGeom>
            <a:solidFill>
              <a:srgbClr val="AE2D42"/>
            </a:solidFill>
            <a:ln cap="flat" cmpd="sng" w="9525">
              <a:solidFill>
                <a:srgbClr val="AE2D4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MUTUALLY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REINFORCING ACTIVITIES </a:t>
              </a:r>
              <a:endParaRPr b="1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Shape 233"/>
          <p:cNvGrpSpPr/>
          <p:nvPr/>
        </p:nvGrpSpPr>
        <p:grpSpPr>
          <a:xfrm>
            <a:off x="4631054" y="4252162"/>
            <a:ext cx="2662059" cy="1746708"/>
            <a:chOff x="4631054" y="4242064"/>
            <a:chExt cx="2662059" cy="1746708"/>
          </a:xfrm>
        </p:grpSpPr>
        <p:sp>
          <p:nvSpPr>
            <p:cNvPr id="234" name="Shape 234"/>
            <p:cNvSpPr/>
            <p:nvPr/>
          </p:nvSpPr>
          <p:spPr>
            <a:xfrm>
              <a:off x="4634882" y="4242064"/>
              <a:ext cx="2658231" cy="1746708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rgbClr val="80AE6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FD7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4631054" y="4638365"/>
              <a:ext cx="2644364" cy="954107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rgbClr val="80AE6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BACKBONE ORGANIZATION</a:t>
              </a:r>
              <a:endParaRPr b="1" sz="28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Shape 236"/>
          <p:cNvGrpSpPr/>
          <p:nvPr/>
        </p:nvGrpSpPr>
        <p:grpSpPr>
          <a:xfrm>
            <a:off x="1854076" y="4252254"/>
            <a:ext cx="2658231" cy="1746708"/>
            <a:chOff x="1854076" y="4293672"/>
            <a:chExt cx="2658231" cy="1746708"/>
          </a:xfrm>
        </p:grpSpPr>
        <p:sp>
          <p:nvSpPr>
            <p:cNvPr id="237" name="Shape 237"/>
            <p:cNvSpPr/>
            <p:nvPr/>
          </p:nvSpPr>
          <p:spPr>
            <a:xfrm>
              <a:off x="1854076" y="4293672"/>
              <a:ext cx="2658231" cy="1746708"/>
            </a:xfrm>
            <a:prstGeom prst="rect">
              <a:avLst/>
            </a:prstGeom>
            <a:solidFill>
              <a:schemeClr val="accent6"/>
            </a:solidFill>
            <a:ln cap="flat" cmpd="sng" w="38100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1864838" y="4638365"/>
              <a:ext cx="26443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CONTINUOUS COMMUNICATION</a:t>
              </a:r>
              <a:endParaRPr b="1" sz="24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Shape 239"/>
          <p:cNvSpPr txBox="1"/>
          <p:nvPr/>
        </p:nvSpPr>
        <p:spPr>
          <a:xfrm>
            <a:off x="0" y="241417"/>
            <a:ext cx="9144000" cy="10285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61A2"/>
              </a:buClr>
              <a:buSzPts val="5400"/>
              <a:buFont typeface="Century Gothic"/>
              <a:buNone/>
            </a:pPr>
            <a:r>
              <a:rPr lang="en-US" sz="54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conditions</a:t>
            </a:r>
            <a:r>
              <a:rPr b="0" i="0" lang="en-US" sz="54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</a:t>
            </a:r>
            <a:br>
              <a:rPr b="0" i="0" lang="en-US" sz="54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0" i="0" lang="en-US" sz="54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US" sz="54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5400" u="none" cap="none" strike="noStrike">
              <a:solidFill>
                <a:srgbClr val="2861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0" y="923206"/>
            <a:ext cx="9144000" cy="10285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61A2"/>
              </a:buClr>
              <a:buSzPts val="5400"/>
              <a:buFont typeface="Century Gothic"/>
              <a:buNone/>
            </a:pPr>
            <a:r>
              <a:rPr b="1" lang="en-US" sz="5400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collective</a:t>
            </a:r>
            <a:r>
              <a:rPr b="1" i="0" lang="en-US" sz="5400" u="none" cap="none" strike="noStrike">
                <a:solidFill>
                  <a:srgbClr val="2861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impact</a:t>
            </a:r>
            <a:endParaRPr b="1" i="0" sz="5400" u="none" cap="none" strike="noStrike">
              <a:solidFill>
                <a:srgbClr val="2861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962A2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rgbClr val="2962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collective impact is being applied to</a:t>
            </a:r>
            <a:endParaRPr b="0" i="0" sz="3200" u="none" cap="none" strike="noStrike">
              <a:solidFill>
                <a:srgbClr val="2962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457201" y="2120240"/>
            <a:ext cx="2658231" cy="174670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3247764" y="2120240"/>
            <a:ext cx="2658231" cy="174670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6028570" y="2120240"/>
            <a:ext cx="2658231" cy="174670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457201" y="4530054"/>
            <a:ext cx="2658231" cy="174670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3247764" y="4530054"/>
            <a:ext cx="2658231" cy="174670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6028570" y="4530054"/>
            <a:ext cx="2658231" cy="174670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A5A5A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457202" y="1711526"/>
            <a:ext cx="26582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cap="none">
                <a:solidFill>
                  <a:srgbClr val="2861A2"/>
                </a:solidFill>
                <a:latin typeface="Calibri"/>
                <a:ea typeface="Calibri"/>
                <a:cs typeface="Calibri"/>
                <a:sym typeface="Calibri"/>
              </a:rPr>
              <a:t>EDUCATION</a:t>
            </a:r>
            <a:endParaRPr sz="1800" cap="none">
              <a:solidFill>
                <a:srgbClr val="2861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3247765" y="1711526"/>
            <a:ext cx="26582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cap="none">
                <a:solidFill>
                  <a:srgbClr val="2962A2"/>
                </a:solidFill>
                <a:latin typeface="Calibri"/>
                <a:ea typeface="Calibri"/>
                <a:cs typeface="Calibri"/>
                <a:sym typeface="Calibri"/>
              </a:rPr>
              <a:t>HEALTH CARE</a:t>
            </a:r>
            <a:endParaRPr sz="1800" cap="none">
              <a:solidFill>
                <a:srgbClr val="2962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6028570" y="1711526"/>
            <a:ext cx="26582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cap="none">
                <a:solidFill>
                  <a:srgbClr val="2962A2"/>
                </a:solidFill>
                <a:latin typeface="Calibri"/>
                <a:ea typeface="Calibri"/>
                <a:cs typeface="Calibri"/>
                <a:sym typeface="Calibri"/>
              </a:rPr>
              <a:t>HOMELESSNESS</a:t>
            </a:r>
            <a:endParaRPr sz="1800" cap="none">
              <a:solidFill>
                <a:srgbClr val="2962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457202" y="4132786"/>
            <a:ext cx="26582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cap="none">
                <a:solidFill>
                  <a:srgbClr val="2962A2"/>
                </a:solidFill>
                <a:latin typeface="Calibri"/>
                <a:ea typeface="Calibri"/>
                <a:cs typeface="Calibri"/>
                <a:sym typeface="Calibri"/>
              </a:rPr>
              <a:t>YOUTH DEVELOPMENT</a:t>
            </a:r>
            <a:endParaRPr sz="1800" cap="none">
              <a:solidFill>
                <a:srgbClr val="2962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3247765" y="4132786"/>
            <a:ext cx="26582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2962A2"/>
                </a:solidFill>
                <a:latin typeface="Calibri"/>
                <a:ea typeface="Calibri"/>
                <a:cs typeface="Calibri"/>
                <a:sym typeface="Calibri"/>
              </a:rPr>
              <a:t>ECONOMIC DEVELOPMENT</a:t>
            </a:r>
            <a:endParaRPr sz="1600" cap="none">
              <a:solidFill>
                <a:srgbClr val="2962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6028571" y="4132786"/>
            <a:ext cx="26582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cap="none">
                <a:solidFill>
                  <a:srgbClr val="2962A2"/>
                </a:solidFill>
                <a:latin typeface="Calibri"/>
                <a:ea typeface="Calibri"/>
                <a:cs typeface="Calibri"/>
                <a:sym typeface="Calibri"/>
              </a:rPr>
              <a:t>COMMUNITY DEVELOPMENT</a:t>
            </a:r>
            <a:endParaRPr sz="1600" cap="none">
              <a:solidFill>
                <a:srgbClr val="2962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9" name="Shape 259"/>
          <p:cNvGrpSpPr/>
          <p:nvPr/>
        </p:nvGrpSpPr>
        <p:grpSpPr>
          <a:xfrm>
            <a:off x="720240" y="2183226"/>
            <a:ext cx="2059673" cy="1557051"/>
            <a:chOff x="657269" y="2024702"/>
            <a:chExt cx="2394326" cy="1810039"/>
          </a:xfrm>
        </p:grpSpPr>
        <p:pic>
          <p:nvPicPr>
            <p:cNvPr id="260" name="Shape 260"/>
            <p:cNvPicPr preferRelativeResize="0"/>
            <p:nvPr/>
          </p:nvPicPr>
          <p:blipFill rotWithShape="1">
            <a:blip r:embed="rId3">
              <a:alphaModFix/>
            </a:blip>
            <a:srcRect b="5675" l="0" r="0" t="0"/>
            <a:stretch/>
          </p:blipFill>
          <p:spPr>
            <a:xfrm>
              <a:off x="1072812" y="2024702"/>
              <a:ext cx="1394281" cy="724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Shape 2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4098" y="3340462"/>
              <a:ext cx="1788342" cy="494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cer_identity_color_rev.png" id="262" name="Shape 262"/>
            <p:cNvPicPr preferRelativeResize="0"/>
            <p:nvPr/>
          </p:nvPicPr>
          <p:blipFill rotWithShape="1">
            <a:blip r:embed="rId5">
              <a:alphaModFix/>
            </a:blip>
            <a:srcRect b="11768" l="0" r="0" t="0"/>
            <a:stretch/>
          </p:blipFill>
          <p:spPr>
            <a:xfrm>
              <a:off x="1970209" y="2582483"/>
              <a:ext cx="1081386" cy="67676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</p:pic>
        <p:pic>
          <p:nvPicPr>
            <p:cNvPr id="263" name="Shape 26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7269" y="2780226"/>
              <a:ext cx="1289190" cy="4790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4" name="Shape 264"/>
          <p:cNvGrpSpPr/>
          <p:nvPr/>
        </p:nvGrpSpPr>
        <p:grpSpPr>
          <a:xfrm>
            <a:off x="3406279" y="2235696"/>
            <a:ext cx="2336253" cy="1533284"/>
            <a:chOff x="3406279" y="2020088"/>
            <a:chExt cx="2336253" cy="1533284"/>
          </a:xfrm>
        </p:grpSpPr>
        <p:pic>
          <p:nvPicPr>
            <p:cNvPr id="265" name="Shape 26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515976" y="2808961"/>
              <a:ext cx="1226556" cy="744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Shape 26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19872" y="2020088"/>
              <a:ext cx="1338709" cy="479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Shape 26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406279" y="2659306"/>
              <a:ext cx="1028700" cy="889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Shape 26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4778960" y="2030285"/>
              <a:ext cx="963572" cy="7510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9" name="Shape 269"/>
          <p:cNvPicPr preferRelativeResize="0"/>
          <p:nvPr/>
        </p:nvPicPr>
        <p:blipFill rotWithShape="1">
          <a:blip r:embed="rId11">
            <a:alphaModFix/>
          </a:blip>
          <a:srcRect b="6946" l="12769" r="0" t="17938"/>
          <a:stretch/>
        </p:blipFill>
        <p:spPr>
          <a:xfrm>
            <a:off x="6509848" y="2209187"/>
            <a:ext cx="1724065" cy="737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 Again: Only a Home Ends Homelessness" id="270" name="Shape 27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13051" y="3110796"/>
            <a:ext cx="1495906" cy="6648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91147" y="5535708"/>
            <a:ext cx="1208804" cy="3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80993" y="4667484"/>
            <a:ext cx="2160240" cy="47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09992" y="5274348"/>
            <a:ext cx="856955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16">
            <a:alphaModFix/>
          </a:blip>
          <a:srcRect b="3267" l="3666" r="73861" t="82552"/>
          <a:stretch/>
        </p:blipFill>
        <p:spPr>
          <a:xfrm>
            <a:off x="4825784" y="4942956"/>
            <a:ext cx="941559" cy="80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17">
            <a:alphaModFix/>
          </a:blip>
          <a:srcRect b="38969" l="0" r="0" t="37398"/>
          <a:stretch/>
        </p:blipFill>
        <p:spPr>
          <a:xfrm>
            <a:off x="3414992" y="5017169"/>
            <a:ext cx="1258409" cy="25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352022" y="5547244"/>
            <a:ext cx="1331525" cy="34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432256" y="5517717"/>
            <a:ext cx="1800200" cy="61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20">
            <a:alphaModFix/>
          </a:blip>
          <a:srcRect b="13661" l="0" r="0" t="15728"/>
          <a:stretch/>
        </p:blipFill>
        <p:spPr>
          <a:xfrm>
            <a:off x="6504264" y="4659501"/>
            <a:ext cx="1539599" cy="75962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457200" y="46158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62A2"/>
              </a:buClr>
              <a:buSzPts val="4000"/>
              <a:buFont typeface="Century Gothic"/>
              <a:buNone/>
            </a:pPr>
            <a:r>
              <a:rPr b="1" lang="en-US" sz="4000">
                <a:solidFill>
                  <a:srgbClr val="2962A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different social problems</a:t>
            </a:r>
            <a:endParaRPr b="1" i="0" sz="4000" u="none" cap="none" strike="noStrike">
              <a:solidFill>
                <a:srgbClr val="2962A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_000016678101_Medium.jpg" id="284" name="Shape 284"/>
          <p:cNvPicPr preferRelativeResize="0"/>
          <p:nvPr/>
        </p:nvPicPr>
        <p:blipFill rotWithShape="1">
          <a:blip r:embed="rId3">
            <a:alphaModFix/>
          </a:blip>
          <a:srcRect b="0" l="0" r="12384" t="0"/>
          <a:stretch/>
        </p:blipFill>
        <p:spPr>
          <a:xfrm>
            <a:off x="0" y="0"/>
            <a:ext cx="9144000" cy="688155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/>
          <p:nvPr/>
        </p:nvSpPr>
        <p:spPr>
          <a:xfrm>
            <a:off x="0" y="0"/>
            <a:ext cx="9170736" cy="6844632"/>
          </a:xfrm>
          <a:prstGeom prst="rect">
            <a:avLst/>
          </a:prstGeom>
          <a:gradFill>
            <a:gsLst>
              <a:gs pos="0">
                <a:srgbClr val="F5CC72">
                  <a:alpha val="60000"/>
                </a:srgbClr>
              </a:gs>
              <a:gs pos="100000">
                <a:srgbClr val="EFAB16">
                  <a:alpha val="6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 txBox="1"/>
          <p:nvPr>
            <p:ph type="title"/>
          </p:nvPr>
        </p:nvSpPr>
        <p:spPr>
          <a:xfrm>
            <a:off x="0" y="1728712"/>
            <a:ext cx="91440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</a:t>
            </a:r>
            <a:endParaRPr b="1" i="0" sz="8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trivepartnership_logo.gif" id="287" name="Shape 2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9550" y="-549597"/>
            <a:ext cx="5776660" cy="3565024"/>
          </a:xfrm>
          <a:prstGeom prst="rect">
            <a:avLst/>
          </a:prstGeom>
          <a:noFill/>
          <a:ln>
            <a:noFill/>
          </a:ln>
          <a:effectLst>
            <a:outerShdw blurRad="50800" dir="2700000" dist="38100">
              <a:srgbClr val="000000">
                <a:alpha val="42745"/>
              </a:srgbClr>
            </a:outerShdw>
          </a:effectLst>
        </p:spPr>
      </p:pic>
      <p:sp>
        <p:nvSpPr>
          <p:cNvPr id="288" name="Shape 288"/>
          <p:cNvSpPr txBox="1"/>
          <p:nvPr/>
        </p:nvSpPr>
        <p:spPr>
          <a:xfrm>
            <a:off x="1697998" y="1089295"/>
            <a:ext cx="5742827" cy="901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 in:</a:t>
            </a:r>
            <a:endParaRPr sz="6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89" name="Shape 289"/>
          <p:cNvGrpSpPr/>
          <p:nvPr/>
        </p:nvGrpSpPr>
        <p:grpSpPr>
          <a:xfrm>
            <a:off x="740861" y="3463838"/>
            <a:ext cx="7551745" cy="2108225"/>
            <a:chOff x="740861" y="3463838"/>
            <a:chExt cx="7551745" cy="2108225"/>
          </a:xfrm>
        </p:grpSpPr>
        <p:sp>
          <p:nvSpPr>
            <p:cNvPr id="290" name="Shape 290"/>
            <p:cNvSpPr txBox="1"/>
            <p:nvPr/>
          </p:nvSpPr>
          <p:spPr>
            <a:xfrm>
              <a:off x="1697998" y="3463838"/>
              <a:ext cx="6202739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267FE4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54 indicators of student success tracked annually </a:t>
              </a:r>
              <a:endParaRPr sz="2800">
                <a:solidFill>
                  <a:srgbClr val="267FE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Shape 291"/>
            <p:cNvSpPr txBox="1"/>
            <p:nvPr/>
          </p:nvSpPr>
          <p:spPr>
            <a:xfrm>
              <a:off x="740861" y="4987287"/>
              <a:ext cx="1914275" cy="584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B80E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2011:  </a:t>
              </a:r>
              <a:r>
                <a:rPr b="1" lang="en-US" sz="3200">
                  <a:solidFill>
                    <a:srgbClr val="2B80E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81%</a:t>
              </a:r>
              <a:endParaRPr b="1" sz="2400">
                <a:solidFill>
                  <a:srgbClr val="267FE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Shape 292"/>
            <p:cNvSpPr txBox="1"/>
            <p:nvPr/>
          </p:nvSpPr>
          <p:spPr>
            <a:xfrm>
              <a:off x="3601708" y="4987287"/>
              <a:ext cx="1914275" cy="584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B80E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2010:  </a:t>
              </a:r>
              <a:r>
                <a:rPr b="1" lang="en-US" sz="3200">
                  <a:solidFill>
                    <a:srgbClr val="2B80E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74%</a:t>
              </a:r>
              <a:endParaRPr b="1" sz="2400">
                <a:solidFill>
                  <a:srgbClr val="267FE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Shape 293"/>
            <p:cNvSpPr txBox="1"/>
            <p:nvPr/>
          </p:nvSpPr>
          <p:spPr>
            <a:xfrm>
              <a:off x="6309903" y="4987287"/>
              <a:ext cx="1914275" cy="584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2B80E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2009:  </a:t>
              </a:r>
              <a:r>
                <a:rPr b="1" lang="en-US" sz="3200">
                  <a:solidFill>
                    <a:srgbClr val="2B80E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68%</a:t>
              </a:r>
              <a:endParaRPr b="1" sz="2400">
                <a:solidFill>
                  <a:srgbClr val="267FE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4" name="Shape 294"/>
            <p:cNvCxnSpPr/>
            <p:nvPr/>
          </p:nvCxnSpPr>
          <p:spPr>
            <a:xfrm rot="-5400000">
              <a:off x="2429588" y="5172731"/>
              <a:ext cx="584776" cy="1588"/>
            </a:xfrm>
            <a:prstGeom prst="straightConnector1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295" name="Shape 295"/>
            <p:cNvCxnSpPr/>
            <p:nvPr/>
          </p:nvCxnSpPr>
          <p:spPr>
            <a:xfrm rot="-5400000">
              <a:off x="5291229" y="5159363"/>
              <a:ext cx="584776" cy="1588"/>
            </a:xfrm>
            <a:prstGeom prst="straightConnector1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296" name="Shape 296"/>
            <p:cNvCxnSpPr/>
            <p:nvPr/>
          </p:nvCxnSpPr>
          <p:spPr>
            <a:xfrm rot="-5400000">
              <a:off x="7999424" y="5186099"/>
              <a:ext cx="584776" cy="1588"/>
            </a:xfrm>
            <a:prstGeom prst="straightConnector1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med" w="med" type="none"/>
              <a:tailEnd len="lg" w="lg" type="stealth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8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_000011596239_Medium.jpg" id="301" name="Shape 301"/>
          <p:cNvPicPr preferRelativeResize="0"/>
          <p:nvPr/>
        </p:nvPicPr>
        <p:blipFill rotWithShape="1">
          <a:blip r:embed="rId3">
            <a:alphaModFix/>
          </a:blip>
          <a:srcRect b="0" l="0" r="11203" t="0"/>
          <a:stretch/>
        </p:blipFill>
        <p:spPr>
          <a:xfrm>
            <a:off x="1380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/>
          <p:nvPr/>
        </p:nvSpPr>
        <p:spPr>
          <a:xfrm>
            <a:off x="-18106" y="0"/>
            <a:ext cx="9170736" cy="6844632"/>
          </a:xfrm>
          <a:prstGeom prst="rect">
            <a:avLst/>
          </a:prstGeom>
          <a:gradFill>
            <a:gsLst>
              <a:gs pos="0">
                <a:srgbClr val="F5CC72">
                  <a:alpha val="60000"/>
                </a:srgbClr>
              </a:gs>
              <a:gs pos="100000">
                <a:srgbClr val="EFAB16">
                  <a:alpha val="6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 txBox="1"/>
          <p:nvPr>
            <p:ph type="title"/>
          </p:nvPr>
        </p:nvSpPr>
        <p:spPr>
          <a:xfrm>
            <a:off x="128942" y="3227492"/>
            <a:ext cx="8422104" cy="1417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entury Gothic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CARE</a:t>
            </a:r>
            <a:endParaRPr b="1" i="0" sz="8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1105045" y="2588075"/>
            <a:ext cx="5742827" cy="901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 in:</a:t>
            </a:r>
            <a:endParaRPr sz="6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ummerville_logo.tif" id="305" name="Shape 3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17328">
            <a:off x="397252" y="208174"/>
            <a:ext cx="1442322" cy="1428498"/>
          </a:xfrm>
          <a:prstGeom prst="rect">
            <a:avLst/>
          </a:prstGeom>
          <a:noFill/>
          <a:ln>
            <a:noFill/>
          </a:ln>
          <a:effectLst>
            <a:outerShdw blurRad="50800" dir="2700000" dist="38100">
              <a:srgbClr val="000000">
                <a:alpha val="42745"/>
              </a:srgbClr>
            </a:outerShdw>
          </a:effectLst>
        </p:spPr>
      </p:pic>
      <p:sp>
        <p:nvSpPr>
          <p:cNvPr id="306" name="Shape 306"/>
          <p:cNvSpPr txBox="1"/>
          <p:nvPr/>
        </p:nvSpPr>
        <p:spPr>
          <a:xfrm>
            <a:off x="1118413" y="4719059"/>
            <a:ext cx="644337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r>
              <a:rPr b="1" lang="en-US" sz="3200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 </a:t>
            </a:r>
            <a:r>
              <a:rPr lang="en-US" sz="2800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 in young children’s BMI at the community level</a:t>
            </a:r>
            <a:endParaRPr sz="2800">
              <a:solidFill>
                <a:srgbClr val="267FE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8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tock_000013825372_Medium.jpg" id="312" name="Shape 312"/>
          <p:cNvPicPr preferRelativeResize="0"/>
          <p:nvPr/>
        </p:nvPicPr>
        <p:blipFill rotWithShape="1">
          <a:blip r:embed="rId3">
            <a:alphaModFix/>
          </a:blip>
          <a:srcRect b="0" l="11070" r="0" t="0"/>
          <a:stretch/>
        </p:blipFill>
        <p:spPr>
          <a:xfrm>
            <a:off x="0" y="0"/>
            <a:ext cx="91578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/>
          <p:nvPr/>
        </p:nvSpPr>
        <p:spPr>
          <a:xfrm>
            <a:off x="0" y="0"/>
            <a:ext cx="9170736" cy="6844632"/>
          </a:xfrm>
          <a:prstGeom prst="rect">
            <a:avLst/>
          </a:prstGeom>
          <a:gradFill>
            <a:gsLst>
              <a:gs pos="0">
                <a:srgbClr val="F5CC72">
                  <a:alpha val="60000"/>
                </a:srgbClr>
              </a:gs>
              <a:gs pos="100000">
                <a:srgbClr val="EFAB16">
                  <a:alpha val="6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/>
          <p:nvPr>
            <p:ph type="title"/>
          </p:nvPr>
        </p:nvSpPr>
        <p:spPr>
          <a:xfrm>
            <a:off x="815471" y="3164549"/>
            <a:ext cx="7272421" cy="886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entury Gothic"/>
              <a:buNone/>
            </a:pPr>
            <a:r>
              <a:rPr b="1" i="0" lang="en-US" sz="8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FORCE</a:t>
            </a:r>
            <a:endParaRPr b="1" i="0" sz="8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815471" y="2324612"/>
            <a:ext cx="5742827" cy="901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results in:</a:t>
            </a:r>
            <a:endParaRPr sz="6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815471" y="4050630"/>
            <a:ext cx="7272421" cy="8860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DEVELOPMENT</a:t>
            </a:r>
            <a:endParaRPr b="1" sz="8000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OC_logo_rgb.tif" id="317" name="Shape 3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4774" y="374316"/>
            <a:ext cx="1236754" cy="126452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989263" y="5209748"/>
            <a:ext cx="675105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6,000</a:t>
            </a:r>
            <a:r>
              <a:rPr lang="en-US" sz="2800">
                <a:solidFill>
                  <a:srgbClr val="2B80E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public housing residents in new jobs in five years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8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Codex">
      <a:dk1>
        <a:srgbClr val="000000"/>
      </a:dk1>
      <a:lt1>
        <a:srgbClr val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odex">
      <a:dk1>
        <a:srgbClr val="000000"/>
      </a:dk1>
      <a:lt1>
        <a:srgbClr val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