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50"/>
  </p:notesMasterIdLst>
  <p:handoutMasterIdLst>
    <p:handoutMasterId r:id="rId51"/>
  </p:handoutMasterIdLst>
  <p:sldIdLst>
    <p:sldId id="256" r:id="rId3"/>
    <p:sldId id="289" r:id="rId4"/>
    <p:sldId id="430" r:id="rId5"/>
    <p:sldId id="429" r:id="rId6"/>
    <p:sldId id="428" r:id="rId7"/>
    <p:sldId id="431" r:id="rId8"/>
    <p:sldId id="427" r:id="rId9"/>
    <p:sldId id="315" r:id="rId10"/>
    <p:sldId id="306" r:id="rId11"/>
    <p:sldId id="307" r:id="rId12"/>
    <p:sldId id="380" r:id="rId13"/>
    <p:sldId id="381" r:id="rId14"/>
    <p:sldId id="382" r:id="rId15"/>
    <p:sldId id="383" r:id="rId16"/>
    <p:sldId id="384" r:id="rId17"/>
    <p:sldId id="424" r:id="rId18"/>
    <p:sldId id="425" r:id="rId19"/>
    <p:sldId id="386" r:id="rId20"/>
    <p:sldId id="316" r:id="rId21"/>
    <p:sldId id="432" r:id="rId22"/>
    <p:sldId id="421" r:id="rId23"/>
    <p:sldId id="361" r:id="rId24"/>
    <p:sldId id="362" r:id="rId25"/>
    <p:sldId id="387" r:id="rId26"/>
    <p:sldId id="388" r:id="rId27"/>
    <p:sldId id="389" r:id="rId28"/>
    <p:sldId id="423" r:id="rId29"/>
    <p:sldId id="390" r:id="rId30"/>
    <p:sldId id="391" r:id="rId31"/>
    <p:sldId id="369" r:id="rId32"/>
    <p:sldId id="370" r:id="rId33"/>
    <p:sldId id="398" r:id="rId34"/>
    <p:sldId id="403" r:id="rId35"/>
    <p:sldId id="374" r:id="rId36"/>
    <p:sldId id="418" r:id="rId37"/>
    <p:sldId id="405" r:id="rId38"/>
    <p:sldId id="407" r:id="rId39"/>
    <p:sldId id="419" r:id="rId40"/>
    <p:sldId id="420" r:id="rId41"/>
    <p:sldId id="422" r:id="rId42"/>
    <p:sldId id="304" r:id="rId43"/>
    <p:sldId id="408" r:id="rId44"/>
    <p:sldId id="303" r:id="rId45"/>
    <p:sldId id="409" r:id="rId46"/>
    <p:sldId id="410" r:id="rId47"/>
    <p:sldId id="326" r:id="rId48"/>
    <p:sldId id="411" r:id="rId4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044" autoAdjust="0"/>
    <p:restoredTop sz="86318" autoAdjust="0"/>
  </p:normalViewPr>
  <p:slideViewPr>
    <p:cSldViewPr>
      <p:cViewPr varScale="1">
        <p:scale>
          <a:sx n="102" d="100"/>
          <a:sy n="102" d="100"/>
        </p:scale>
        <p:origin x="-149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10/19/14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47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10/19/14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4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853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021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054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49587-7543-4091-BAF4-A6671674826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49587-7543-4091-BAF4-A6671674826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Bob</a:t>
            </a:r>
          </a:p>
          <a:p>
            <a:endParaRPr lang="en-US" baseline="0" dirty="0" smtClean="0"/>
          </a:p>
          <a:p>
            <a:r>
              <a:rPr lang="en-US" baseline="0" dirty="0" smtClean="0"/>
              <a:t>Rationale for project is critical</a:t>
            </a:r>
          </a:p>
          <a:p>
            <a:endParaRPr lang="en-US" baseline="0" dirty="0" smtClean="0"/>
          </a:p>
          <a:p>
            <a:r>
              <a:rPr lang="en-US" baseline="0" dirty="0" smtClean="0"/>
              <a:t>Key points to make:  importance of goals/research, how it is innovative, builds on prior research/practice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terms of prior NSF support, if you haven’t previously had NSF support, that’s fine. If you have, this question asks you to document the work you’ve done and its implications/impacts. In other words, are you worth investing in again? Do you do what you said you will do—and do you do it well?    [this question was asked later for clarification]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49587-7543-4091-BAF4-A6671674826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Bob</a:t>
            </a:r>
          </a:p>
          <a:p>
            <a:endParaRPr lang="en-US" baseline="0" dirty="0" smtClean="0"/>
          </a:p>
          <a:p>
            <a:r>
              <a:rPr lang="en-US" baseline="0" dirty="0" smtClean="0"/>
              <a:t>Key points to make:  specific description of deliverables and  learning outcomes for target audiences, how they will be reached (including  underrepresented/underserved audiences), how the project will generate new knowledge and impact the informal </a:t>
            </a:r>
            <a:r>
              <a:rPr lang="en-US" baseline="0" dirty="0" err="1" smtClean="0"/>
              <a:t>ed</a:t>
            </a:r>
            <a:r>
              <a:rPr lang="en-US" baseline="0" dirty="0" smtClean="0"/>
              <a:t> STEM field. 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Put your detailed knowledge building plans in this section, whether research or summative evaluation.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49587-7543-4091-BAF4-A6671674826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Bob</a:t>
            </a:r>
          </a:p>
          <a:p>
            <a:endParaRPr lang="en-US" baseline="0" dirty="0" smtClean="0"/>
          </a:p>
          <a:p>
            <a:r>
              <a:rPr lang="en-US" baseline="0" dirty="0" smtClean="0"/>
              <a:t>Clarify--- this section for describing how you will communicate/disseminate your FINDINGS about your project (new knowledge)—not just distributing your products.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Training--PD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Requirement to share on CASIE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49587-7543-4091-BAF4-A6671674826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5630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9412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49587-7543-4091-BAF4-A6671674826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49587-7543-4091-BAF4-A6671674826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49587-7543-4091-BAF4-A6671674826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49587-7543-4091-BAF4-A6671674826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9871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7382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8918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893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810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5CFD-4E4C-4EFC-8F64-A09E616A2FC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4049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8279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1881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9253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930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9890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2516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507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298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ITEST program fund R&amp;D for innovative models in K-12,</a:t>
            </a:r>
            <a:r>
              <a:rPr lang="en-US" baseline="0" dirty="0" smtClean="0"/>
              <a:t> Information, Communication, Technology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5812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the DRK 12 program as the name indicates builds</a:t>
            </a:r>
            <a:r>
              <a:rPr lang="en-US" baseline="0" dirty="0" smtClean="0"/>
              <a:t> knowledge and develops innovative resources, models and tools primarily for K-12 learners and teachers.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76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Bob</a:t>
            </a:r>
          </a:p>
          <a:p>
            <a:r>
              <a:rPr lang="en-US" dirty="0" smtClean="0"/>
              <a:t>We’ll start with on overview of the AISL program and solicitation.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3691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883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b="1" baseline="0" dirty="0" smtClean="0"/>
          </a:p>
          <a:p>
            <a:r>
              <a:rPr lang="en-US" b="1" baseline="0" dirty="0" smtClean="0"/>
              <a:t>	</a:t>
            </a:r>
            <a:endParaRPr lang="en-US" baseline="0" dirty="0" smtClean="0"/>
          </a:p>
          <a:p>
            <a:r>
              <a:rPr lang="en-US" baseline="0" dirty="0" smtClean="0"/>
              <a:t>	</a:t>
            </a:r>
          </a:p>
          <a:p>
            <a:endParaRPr lang="en-US" baseline="0" dirty="0" smtClean="0"/>
          </a:p>
          <a:p>
            <a:r>
              <a:rPr lang="en-US" baseline="0" dirty="0" smtClean="0"/>
              <a:t>	</a:t>
            </a:r>
          </a:p>
          <a:p>
            <a:endParaRPr lang="en-US" baseline="0" dirty="0" smtClean="0"/>
          </a:p>
          <a:p>
            <a:r>
              <a:rPr lang="en-US" baseline="0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32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493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_ground_elemen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upper_swoosh_graphic_elemen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lower_swoosh_graphic_element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atom_element_large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-3733800" y="-152400"/>
            <a:ext cx="9144000" cy="9753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1371601"/>
            <a:ext cx="7772400" cy="860425"/>
          </a:xfrm>
        </p:spPr>
        <p:txBody>
          <a:bodyPr anchor="b" anchorCtr="0"/>
          <a:lstStyle>
            <a:lvl1pPr algn="l">
              <a:buFontTx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4800" y="2090399"/>
            <a:ext cx="7753800" cy="1752600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3837"/>
            <a:ext cx="5111751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9" y="1798638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-76200" y="549601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5111751" cy="46783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3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buClr>
                <a:schemeClr val="tx1">
                  <a:lumMod val="95000"/>
                  <a:lumOff val="5000"/>
                </a:schemeClr>
              </a:buCl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buClr>
                <a:schemeClr val="tx1">
                  <a:lumMod val="95000"/>
                  <a:lumOff val="5000"/>
                </a:schemeClr>
              </a:buCl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buClr>
                <a:schemeClr val="tx1">
                  <a:lumMod val="95000"/>
                  <a:lumOff val="5000"/>
                </a:schemeClr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buClr>
                <a:schemeClr val="tx1">
                  <a:lumMod val="95000"/>
                  <a:lumOff val="5000"/>
                </a:schemeClr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1" y="15240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57201"/>
            <a:ext cx="6858000" cy="6397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10600" y="974400"/>
            <a:ext cx="6876000" cy="4572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4724401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304800"/>
            <a:ext cx="69342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5029202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upper_swoosh_graphic_element_revers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503240"/>
            <a:ext cx="1219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3237"/>
            <a:ext cx="7162800" cy="6278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54180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7467600" cy="63976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65532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1172D-B2C2-46C4-9EFA-27D70D0217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141172D-B2C2-46C4-9EFA-27D70D0217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0" y="6364288"/>
            <a:ext cx="1905000" cy="317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6EEB23-4B8A-44FC-BB2B-80C71E434A72}" type="slidenum">
              <a:rPr lang="en-US"/>
              <a:pPr/>
              <a:t>‹#›</a:t>
            </a:fld>
            <a:endParaRPr lang="en-US" dirty="0">
              <a:latin typeface="Trebuchet MS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22436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 b="0">
                <a:solidFill>
                  <a:schemeClr val="accent6">
                    <a:lumMod val="75000"/>
                  </a:schemeClr>
                </a:solidFill>
              </a:defRPr>
            </a:lvl1pPr>
            <a:lvl2pPr marL="684213" indent="-22701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 marL="10874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 marL="1541463" indent="-16986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 marL="20018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400"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52400" y="1096636"/>
            <a:ext cx="8251200" cy="457200"/>
          </a:xfrm>
        </p:spPr>
        <p:txBody>
          <a:bodyPr>
            <a:normAutofit/>
          </a:bodyPr>
          <a:lstStyle>
            <a:lvl1pPr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8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6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-76200" y="579437"/>
            <a:ext cx="8229600" cy="639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2" descr="http://www.nsf.gov/images/logos/nsf1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0"/>
            <a:ext cx="838200" cy="762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133600" y="2749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76200" y="549601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133600" y="1330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133600" y="2040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133600" y="3388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133600" y="4097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133600" y="4876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722436"/>
            <a:ext cx="4038600" cy="4525964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400"/>
            </a:lvl1pPr>
            <a:lvl2pPr>
              <a:buClr>
                <a:schemeClr val="accent6">
                  <a:lumMod val="50000"/>
                </a:schemeClr>
              </a:buClr>
              <a:defRPr sz="2000"/>
            </a:lvl2pPr>
            <a:lvl3pPr>
              <a:buClr>
                <a:schemeClr val="accent6">
                  <a:lumMod val="50000"/>
                </a:schemeClr>
              </a:buClr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buClr>
                <a:schemeClr val="accent6">
                  <a:lumMod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722436"/>
            <a:ext cx="4038600" cy="4525964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400"/>
            </a:lvl1pPr>
            <a:lvl2pPr>
              <a:buClr>
                <a:schemeClr val="accent6">
                  <a:lumMod val="50000"/>
                </a:schemeClr>
              </a:buClr>
              <a:defRPr sz="2000"/>
            </a:lvl2pPr>
            <a:lvl3pPr>
              <a:buClr>
                <a:schemeClr val="accent6">
                  <a:lumMod val="50000"/>
                </a:schemeClr>
              </a:buClr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buClr>
                <a:schemeClr val="accent6">
                  <a:lumMod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457200" y="6638076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-76200" y="579436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96635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905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505199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505199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-76200" y="549601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76200" y="34290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857500" y="34290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638800" y="34290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76200" y="1447802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2857500" y="1447802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638800" y="1447802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-76200" y="549601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1" y="2560638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1" y="2865438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041" y="2865438"/>
            <a:ext cx="4041775" cy="4068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494213" y="2560639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-76200" y="625801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1430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457201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14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png"/><Relationship Id="rId21" Type="http://schemas.openxmlformats.org/officeDocument/2006/relationships/image" Target="../media/image2.png"/><Relationship Id="rId22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pper_swoosh_graphic_element_reverse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 descr="back_ground_element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400" y="685801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341765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8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6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pic>
        <p:nvPicPr>
          <p:cNvPr id="13" name="Picture 2" descr="http://www.nsf.gov/images/logos/nsf1.gif"/>
          <p:cNvPicPr>
            <a:picLocks noChangeAspect="1" noChangeArrowheads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57200" y="6096000"/>
            <a:ext cx="838200" cy="762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64" r:id="rId12"/>
    <p:sldLayoutId id="2147483657" r:id="rId13"/>
    <p:sldLayoutId id="2147483658" r:id="rId14"/>
    <p:sldLayoutId id="2147483659" r:id="rId15"/>
    <p:sldLayoutId id="2147483669" r:id="rId16"/>
    <p:sldLayoutId id="2147483670" r:id="rId17"/>
    <p:sldLayoutId id="2147483671" r:id="rId18"/>
  </p:sldLayoutIdLst>
  <p:hf hdr="0" ftr="0" dt="0"/>
  <p:txStyles>
    <p:titleStyle>
      <a:lvl1pPr algn="l" defTabSz="914400" rtl="0" eaLnBrk="1" latinLnBrk="0" hangingPunct="1">
        <a:spcBef>
          <a:spcPct val="0"/>
        </a:spcBef>
        <a:buClr>
          <a:schemeClr val="accent6">
            <a:lumMod val="50000"/>
          </a:schemeClr>
        </a:buClr>
        <a:buFont typeface="Arial" pitchFamily="34" charset="0"/>
        <a:buChar char="•"/>
        <a:defRPr sz="3600" b="1" kern="1200" baseline="0">
          <a:solidFill>
            <a:schemeClr val="accent6">
              <a:lumMod val="50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32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fastlane.nsf.gov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f.gov/pubs/2013/nsf13126/nsf13126.pdf?WT.mc_id=USNSF_124" TargetMode="External"/><Relationship Id="rId4" Type="http://schemas.openxmlformats.org/officeDocument/2006/relationships/hyperlink" Target="http://www.nsf.gov/pubs/2013/nsf13127/nsf13127.pdf" TargetMode="External"/><Relationship Id="rId5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informalscience.org/nsf-aisl" TargetMode="External"/><Relationship Id="rId4" Type="http://schemas.openxmlformats.org/officeDocument/2006/relationships/hyperlink" Target="http://informalscience.org/evaluation/evaluation-resources" TargetMode="External"/><Relationship Id="rId5" Type="http://schemas.openxmlformats.org/officeDocument/2006/relationships/hyperlink" Target="http://informalscience.org/about/informal-science-education/resource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f.gov/awardsearch/" TargetMode="External"/><Relationship Id="rId4" Type="http://schemas.openxmlformats.org/officeDocument/2006/relationships/hyperlink" Target="http://www.nsf.gov/funding/pgm_summ.jsp?pims_id=504793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://www2.edc.org/itestlrc/default.asp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3581400"/>
            <a:ext cx="4572000" cy="327025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ASTC 2014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Submitting Competitive           NSF Proposals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9200" y="3657600"/>
            <a:ext cx="4324800" cy="1447800"/>
          </a:xfrm>
          <a:effectLst/>
        </p:spPr>
        <p:txBody>
          <a:bodyPr>
            <a:normAutofit/>
          </a:bodyPr>
          <a:lstStyle/>
          <a:p>
            <a:pPr algn="ctr"/>
            <a:r>
              <a:rPr lang="en-US" sz="2000" b="1" i="1" dirty="0" smtClean="0">
                <a:latin typeface="Arial"/>
                <a:cs typeface="Arial"/>
              </a:rPr>
              <a:t>Advancing Informal                            STEM Learning (AISL) </a:t>
            </a:r>
          </a:p>
          <a:p>
            <a:pPr algn="ctr"/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AISL SOLICITATION 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(NSF 14-555)</a:t>
            </a:r>
            <a:endParaRPr lang="en-US" sz="2000" i="1" dirty="0" smtClean="0">
              <a:latin typeface="Arial"/>
              <a:cs typeface="Arial"/>
            </a:endParaRPr>
          </a:p>
          <a:p>
            <a:endParaRPr lang="en-US" sz="2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6400800"/>
            <a:ext cx="2971800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pic>
        <p:nvPicPr>
          <p:cNvPr id="14338" name="Picture 2" descr="http://www.nsf.gov/images/logos/nsf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3505200"/>
            <a:ext cx="1302123" cy="1066800"/>
          </a:xfrm>
          <a:prstGeom prst="rect">
            <a:avLst/>
          </a:prstGeom>
          <a:noFill/>
        </p:spPr>
      </p:pic>
      <p:sp>
        <p:nvSpPr>
          <p:cNvPr id="9" name="Sun 8"/>
          <p:cNvSpPr/>
          <p:nvPr/>
        </p:nvSpPr>
        <p:spPr>
          <a:xfrm>
            <a:off x="4648200" y="1371600"/>
            <a:ext cx="4191000" cy="45719"/>
          </a:xfrm>
          <a:prstGeom prst="su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14361" y="611064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2133600"/>
            <a:ext cx="8305800" cy="411480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/>
              <a:t>IMPORTANT DATES</a:t>
            </a:r>
            <a:endParaRPr lang="en-US" sz="3600" b="1" u="sng" dirty="0" smtClean="0"/>
          </a:p>
          <a:p>
            <a:pPr>
              <a:buNone/>
            </a:pPr>
            <a:endParaRPr lang="en-US" sz="2100" b="1" dirty="0" smtClean="0"/>
          </a:p>
          <a:p>
            <a:pPr algn="ctr">
              <a:buNone/>
            </a:pPr>
            <a:r>
              <a:rPr lang="en-US" sz="2800" b="1" dirty="0" smtClean="0"/>
              <a:t>Proposal deadlines: </a:t>
            </a:r>
          </a:p>
          <a:p>
            <a:pPr algn="ctr">
              <a:buNone/>
            </a:pPr>
            <a:r>
              <a:rPr lang="en-US" sz="2800" b="1" dirty="0" smtClean="0"/>
              <a:t>November 14, 2014 (FY 2015)</a:t>
            </a:r>
          </a:p>
          <a:p>
            <a:pPr algn="ctr">
              <a:buNone/>
            </a:pPr>
            <a:endParaRPr lang="en-US" sz="2100" b="1" dirty="0" smtClean="0"/>
          </a:p>
          <a:p>
            <a:pPr lvl="1" algn="ctr">
              <a:buFont typeface="Wingdings" pitchFamily="2" charset="2"/>
              <a:buChar char="v"/>
            </a:pPr>
            <a:r>
              <a:rPr lang="en-US" sz="2400" b="1" dirty="0" smtClean="0"/>
              <a:t>New solicitation in 2015</a:t>
            </a:r>
          </a:p>
          <a:p>
            <a:pPr lvl="1" algn="ctr">
              <a:buNone/>
            </a:pPr>
            <a:r>
              <a:rPr lang="en-US" sz="2200" dirty="0" smtClean="0"/>
              <a:t>	</a:t>
            </a:r>
          </a:p>
          <a:p>
            <a:pPr lvl="1" algn="ctr">
              <a:buFont typeface="Wingdings" pitchFamily="2" charset="2"/>
              <a:buChar char="v"/>
            </a:pPr>
            <a:r>
              <a:rPr lang="en-US" sz="2200" b="1" dirty="0" smtClean="0"/>
              <a:t>READ THE SOLICITATION MULTIPLE TIMES!!!</a:t>
            </a:r>
          </a:p>
          <a:p>
            <a:pPr lvl="1" algn="ctr">
              <a:buNone/>
            </a:pPr>
            <a:endParaRPr lang="en-US" sz="2200" dirty="0" smtClean="0"/>
          </a:p>
          <a:p>
            <a:pPr lvl="1">
              <a:buNone/>
            </a:pPr>
            <a:endParaRPr lang="en-US" b="1" u="sng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sz="1800" i="1" dirty="0" smtClean="0"/>
          </a:p>
          <a:p>
            <a:endParaRPr lang="en-US" sz="1800" i="1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7848600" cy="6397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AISL SOLICITATION (#14-555)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atom_element_sm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4790779"/>
            <a:ext cx="2971800" cy="241266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0" y="79872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5400" y="838201"/>
            <a:ext cx="4038600" cy="3352799"/>
          </a:xfrm>
        </p:spPr>
        <p:txBody>
          <a:bodyPr/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b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6400800"/>
            <a:ext cx="2971800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pic>
        <p:nvPicPr>
          <p:cNvPr id="14338" name="Picture 2" descr="http://www.nsf.gov/images/logos/nsf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3505200"/>
            <a:ext cx="1302123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7069" y="1524000"/>
            <a:ext cx="8305800" cy="487680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en-US" dirty="0" smtClean="0"/>
              <a:t>Exploratory development work or feasibility studies</a:t>
            </a: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en-US" dirty="0" smtClean="0"/>
              <a:t>Should lead to field-advancing proposals of other project types</a:t>
            </a: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en-US" dirty="0" smtClean="0"/>
              <a:t> Should produce evidence, findings and/or deliverables that form basis for further work</a:t>
            </a: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en-US" dirty="0" smtClean="0"/>
              <a:t>Should state how project informs future work &amp; advances field</a:t>
            </a: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en-US" dirty="0" smtClean="0"/>
              <a:t>Funding up to $300,000 (duration up to 2 years)</a:t>
            </a:r>
          </a:p>
          <a:p>
            <a:pPr>
              <a:buFont typeface="Wingdings" pitchFamily="2" charset="2"/>
              <a:buChar char="v"/>
            </a:pPr>
            <a:endParaRPr lang="en-US" sz="32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sz="1800" i="1" dirty="0" smtClean="0"/>
          </a:p>
          <a:p>
            <a:endParaRPr lang="en-US" sz="1800" i="1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9437"/>
            <a:ext cx="7848600" cy="6397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Pathways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atom_element_sm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4790779"/>
            <a:ext cx="2971800" cy="241266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371600"/>
            <a:ext cx="8305800" cy="487680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en-US" sz="2200" dirty="0" smtClean="0"/>
              <a:t>Advances knowledge &amp; </a:t>
            </a:r>
            <a:r>
              <a:rPr lang="en-US" sz="2200" u="sng" dirty="0" smtClean="0"/>
              <a:t>provides evidence base for practice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dirty="0" smtClean="0"/>
              <a:t>Primary focus on research questions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en-US" sz="2200" dirty="0" smtClean="0"/>
              <a:t>Qualitative or quantitative data (evidence) and involve range of techniques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dirty="0" smtClean="0"/>
              <a:t>Can also be syntheses or meta-analyses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dirty="0" smtClean="0"/>
              <a:t>Includes literature review &amp; detailed research plan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dirty="0"/>
              <a:t>R</a:t>
            </a:r>
            <a:r>
              <a:rPr lang="en-US" sz="2200" dirty="0" smtClean="0"/>
              <a:t>esearchers and practitioners are close collaborators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dirty="0" smtClean="0"/>
              <a:t>Funding from $300K to $2 million for 2-5 years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sz="1800" i="1" dirty="0" smtClean="0"/>
          </a:p>
          <a:p>
            <a:endParaRPr lang="en-US" sz="1800" i="1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9437"/>
            <a:ext cx="7848600" cy="6397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in Service to Practice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atom_element_sm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4790779"/>
            <a:ext cx="2971800" cy="241266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0" y="79872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371600"/>
            <a:ext cx="8305800" cy="4876801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dirty="0" smtClean="0"/>
              <a:t>Builds knowledge through the development of innovative products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Builds on evidence from prior practice &amp; research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dirty="0" smtClean="0"/>
              <a:t>Describes an explicit theory &amp; logic model/theory of action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en-US" dirty="0" smtClean="0"/>
              <a:t>Includes plan &amp; process for design, development &amp; implementation 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en-US" dirty="0" smtClean="0"/>
              <a:t>Includes plan for knowledge building through research and/or evaluation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Funding: $500K to $3 million for 2-5 years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sz="1800" i="1" dirty="0" smtClean="0"/>
          </a:p>
          <a:p>
            <a:endParaRPr lang="en-US" sz="1800" i="1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9437"/>
            <a:ext cx="7848600" cy="6397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Innovations in Development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atom_element_sm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4724400"/>
            <a:ext cx="2971800" cy="241266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371600"/>
            <a:ext cx="8305800" cy="4953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en-US" dirty="0" smtClean="0"/>
              <a:t>Expands models, programs, technologies, assessment or other advances that have documented record of success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Expands reach: age, gender, geography, etc.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en-US" dirty="0" smtClean="0"/>
              <a:t>Includes plan &amp; process for design, development, &amp; implementation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en-US" dirty="0" smtClean="0"/>
              <a:t>Builds knowledge through </a:t>
            </a:r>
            <a:r>
              <a:rPr lang="en-US" dirty="0"/>
              <a:t>research and/or </a:t>
            </a:r>
            <a:r>
              <a:rPr lang="en-US" dirty="0" smtClean="0"/>
              <a:t>evaluation</a:t>
            </a:r>
            <a:endParaRPr lang="en-US" dirty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Funding $500K to $3 million for 2-5 years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sz="1800" i="1" dirty="0" smtClean="0"/>
          </a:p>
          <a:p>
            <a:endParaRPr lang="en-US" sz="1800" i="1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9437"/>
            <a:ext cx="7848600" cy="6397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 Implementation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atom_element_sm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4790779"/>
            <a:ext cx="2971800" cy="241266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0" y="79872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22184" y="38341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international partnership</a:t>
            </a:r>
          </a:p>
          <a:p>
            <a:pPr lvl="1"/>
            <a:r>
              <a:rPr lang="en-US" dirty="0"/>
              <a:t>Established by NSF, UK-based </a:t>
            </a:r>
            <a:r>
              <a:rPr lang="en-US" dirty="0" err="1"/>
              <a:t>Wellcome</a:t>
            </a:r>
            <a:r>
              <a:rPr lang="en-US" dirty="0"/>
              <a:t> Trust, and UK Economic and Social Research Council</a:t>
            </a:r>
          </a:p>
          <a:p>
            <a:pPr lvl="1"/>
            <a:r>
              <a:rPr lang="en-US" dirty="0"/>
              <a:t>In collaboration with the MacArthur Foundation, the Gordon and Betty More Foundation, and the </a:t>
            </a:r>
            <a:r>
              <a:rPr lang="en-US" dirty="0" err="1"/>
              <a:t>Noyce</a:t>
            </a:r>
            <a:r>
              <a:rPr lang="en-US" dirty="0"/>
              <a:t> </a:t>
            </a:r>
            <a:r>
              <a:rPr lang="en-US" dirty="0" smtClean="0"/>
              <a:t>Foundation</a:t>
            </a:r>
          </a:p>
          <a:p>
            <a:pPr lvl="1"/>
            <a:endParaRPr lang="en-US" dirty="0"/>
          </a:p>
          <a:p>
            <a:r>
              <a:rPr lang="en-US" dirty="0"/>
              <a:t>Science Learning+ funding (up to $14.4mil) will support research in out-of-school learning</a:t>
            </a:r>
          </a:p>
          <a:p>
            <a:pPr lvl="1"/>
            <a:r>
              <a:rPr lang="en-US" dirty="0"/>
              <a:t>Research into how learning happens outside the classroom</a:t>
            </a:r>
          </a:p>
          <a:p>
            <a:pPr lvl="1"/>
            <a:r>
              <a:rPr lang="en-US" dirty="0"/>
              <a:t>Exploration of effective practice</a:t>
            </a:r>
          </a:p>
          <a:p>
            <a:pPr lvl="1"/>
            <a:r>
              <a:rPr lang="en-US" dirty="0"/>
              <a:t>Building the evidence base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SCIENCE LEARNING+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98827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  <a:p>
            <a:pPr lvl="1"/>
            <a:r>
              <a:rPr lang="en-US" dirty="0"/>
              <a:t>Strengthen the research and knowledge base</a:t>
            </a:r>
          </a:p>
          <a:p>
            <a:pPr lvl="1"/>
            <a:r>
              <a:rPr lang="en-US" dirty="0"/>
              <a:t>Bridge the practice – research gap: </a:t>
            </a:r>
          </a:p>
          <a:p>
            <a:pPr lvl="1"/>
            <a:r>
              <a:rPr lang="en-US" dirty="0"/>
              <a:t>Share knowledge and experience:  </a:t>
            </a:r>
          </a:p>
          <a:p>
            <a:r>
              <a:rPr lang="en-US" dirty="0"/>
              <a:t>Funding priorities</a:t>
            </a:r>
          </a:p>
          <a:p>
            <a:pPr lvl="1"/>
            <a:r>
              <a:rPr lang="en-US" dirty="0"/>
              <a:t>Understanding learning</a:t>
            </a:r>
          </a:p>
          <a:p>
            <a:pPr lvl="1"/>
            <a:r>
              <a:rPr lang="en-US" dirty="0"/>
              <a:t>Engagement in STEM</a:t>
            </a:r>
          </a:p>
          <a:p>
            <a:pPr lvl="1"/>
            <a:r>
              <a:rPr lang="en-US" dirty="0"/>
              <a:t>Skills development</a:t>
            </a:r>
          </a:p>
          <a:p>
            <a:pPr lvl="1"/>
            <a:r>
              <a:rPr lang="en-US" dirty="0"/>
              <a:t>Equity, diversity, and access to informal learning settings</a:t>
            </a:r>
          </a:p>
          <a:p>
            <a:pPr lvl="1"/>
            <a:r>
              <a:rPr lang="en-US" dirty="0"/>
              <a:t>Measurement of outcomes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SCIENCE LEARNNG+ (2)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5645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905000"/>
            <a:ext cx="7924800" cy="43434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en-US" dirty="0" smtClean="0"/>
              <a:t>Relate to AISL program goals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en-US" dirty="0" smtClean="0"/>
              <a:t>Focus on development of communities of practice, field-advancing practice, assessments, &amp; research agendas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en-US" dirty="0" smtClean="0"/>
              <a:t>Proposals request  &gt;$50,000, due on deadline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en-US" dirty="0" smtClean="0"/>
              <a:t>Proposals up to $50,000 may be submitted at any time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sz="1800" i="1" dirty="0" smtClean="0"/>
          </a:p>
          <a:p>
            <a:endParaRPr lang="en-US" sz="1800" i="1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7848600" cy="639763"/>
          </a:xfrm>
        </p:spPr>
        <p:txBody>
          <a:bodyPr/>
          <a:lstStyle/>
          <a:p>
            <a:pPr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Conferences, Symposia &amp; Workshops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atom_element_sm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4790779"/>
            <a:ext cx="2971800" cy="241266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0" y="79872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5400" y="914400"/>
            <a:ext cx="4038600" cy="4495800"/>
          </a:xfrm>
        </p:spPr>
        <p:txBody>
          <a:bodyPr anchor="t"/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&amp; Submitting Competitive Proposals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 Proposal Guide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www.nsf.gov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/publications/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pub_summ.jsp?ods_key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gpg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6400800"/>
            <a:ext cx="2971800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pic>
        <p:nvPicPr>
          <p:cNvPr id="14338" name="Picture 2" descr="http://www.nsf.gov/images/logos/nsf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3505200"/>
            <a:ext cx="1302123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752601"/>
            <a:ext cx="8305800" cy="4953000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b="1" dirty="0" smtClean="0"/>
              <a:t> Overview of EHR/NSF - Bob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b="1" dirty="0" smtClean="0"/>
              <a:t>AISL Program Overview &amp; Solicitation - Bob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b="1" dirty="0" smtClean="0"/>
              <a:t> Project Types - Al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b="1" dirty="0" smtClean="0"/>
              <a:t> Preparing Competitive Proposals - </a:t>
            </a:r>
            <a:r>
              <a:rPr lang="en-US" sz="2800" b="1" dirty="0" err="1" smtClean="0"/>
              <a:t>Wyn</a:t>
            </a:r>
            <a:endParaRPr lang="en-US" sz="2800" b="1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b="1" dirty="0" smtClean="0"/>
              <a:t> Review Process &amp; Merit Review Criteria - Al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b="1" dirty="0" smtClean="0"/>
              <a:t>Other NSF Programs &amp; Resources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Program Contact Information - Bob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b="1" dirty="0" smtClean="0"/>
              <a:t> Questions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60437"/>
            <a:ext cx="7924800" cy="6397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AGENDA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atom_element_sm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4800600"/>
            <a:ext cx="2971800" cy="24126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47000" y="34290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$37.9 million funding for new awards:</a:t>
            </a:r>
          </a:p>
          <a:p>
            <a:endParaRPr lang="en-US" dirty="0" smtClean="0"/>
          </a:p>
          <a:p>
            <a:r>
              <a:rPr lang="en-US" dirty="0" smtClean="0"/>
              <a:t>13 Pathways</a:t>
            </a:r>
          </a:p>
          <a:p>
            <a:endParaRPr lang="en-US" dirty="0" smtClean="0"/>
          </a:p>
          <a:p>
            <a:r>
              <a:rPr lang="en-US" dirty="0" smtClean="0"/>
              <a:t>5 Research in Service to Practice</a:t>
            </a:r>
          </a:p>
          <a:p>
            <a:endParaRPr lang="en-US" dirty="0" smtClean="0"/>
          </a:p>
          <a:p>
            <a:r>
              <a:rPr lang="en-US" dirty="0" smtClean="0"/>
              <a:t>11 Innovations in Development</a:t>
            </a:r>
          </a:p>
          <a:p>
            <a:endParaRPr lang="en-US" dirty="0" smtClean="0"/>
          </a:p>
          <a:p>
            <a:r>
              <a:rPr lang="en-US" dirty="0" smtClean="0"/>
              <a:t>5 </a:t>
            </a:r>
            <a:r>
              <a:rPr lang="en-US" smtClean="0"/>
              <a:t>Broad Implementation</a:t>
            </a:r>
          </a:p>
          <a:p>
            <a:endParaRPr lang="en-US" dirty="0" smtClean="0"/>
          </a:p>
          <a:p>
            <a:r>
              <a:rPr lang="en-US" dirty="0" smtClean="0"/>
              <a:t>7 Other: RAPID, EAGER, conference, co-funds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2014 AISL Funding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375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Preparing to Submit a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799"/>
            <a:ext cx="7696200" cy="457232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i="1" dirty="0" smtClean="0">
                <a:hlinkClick r:id="rId3"/>
              </a:rPr>
              <a:t>www.</a:t>
            </a:r>
            <a:r>
              <a:rPr lang="en-US" b="1" i="1" dirty="0" smtClean="0">
                <a:hlinkClick r:id="rId3"/>
              </a:rPr>
              <a:t>fastlane</a:t>
            </a:r>
            <a:r>
              <a:rPr lang="en-US" i="1" dirty="0" smtClean="0">
                <a:hlinkClick r:id="rId3"/>
              </a:rPr>
              <a:t>.nsf.gov</a:t>
            </a:r>
            <a:r>
              <a:rPr lang="en-US" i="1" dirty="0" smtClean="0"/>
              <a:t>; </a:t>
            </a:r>
            <a:r>
              <a:rPr lang="en-US" dirty="0"/>
              <a:t>1-800-673-6188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 smtClean="0"/>
              <a:t>(</a:t>
            </a:r>
            <a:r>
              <a:rPr lang="en-US" sz="1800" dirty="0"/>
              <a:t>7 AM to 9 PM Eastern Time • M-F</a:t>
            </a:r>
            <a:r>
              <a:rPr lang="en-US" sz="1800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Submit early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Required sections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IRB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Check your proposal for compliance—just hit the button in </a:t>
            </a:r>
            <a:r>
              <a:rPr lang="en-US" dirty="0" err="1" smtClean="0"/>
              <a:t>Fastlane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6EEB23-4B8A-44FC-BB2B-80C71E434A72}" type="slidenum">
              <a:rPr lang="en-US" smtClean="0"/>
              <a:pPr/>
              <a:t>21</a:t>
            </a:fld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15892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13272"/>
            <a:ext cx="8610600" cy="838200"/>
          </a:xfrm>
        </p:spPr>
        <p:txBody>
          <a:bodyPr/>
          <a:lstStyle/>
          <a:p>
            <a:pPr>
              <a:buNone/>
            </a:pPr>
            <a:r>
              <a:rPr lang="en-US" sz="3200" dirty="0" smtClean="0">
                <a:effectLst/>
              </a:rPr>
              <a:t>Project Summary  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924800" cy="4724400"/>
          </a:xfrm>
        </p:spPr>
        <p:txBody>
          <a:bodyPr>
            <a:normAutofit lnSpcReduction="10000"/>
          </a:bodyPr>
          <a:lstStyle/>
          <a:p>
            <a:pPr lvl="1">
              <a:buNone/>
            </a:pPr>
            <a:endParaRPr lang="en-US" sz="2400" b="1" dirty="0" smtClean="0">
              <a:solidFill>
                <a:schemeClr val="tx2"/>
              </a:solidFill>
            </a:endParaRPr>
          </a:p>
          <a:p>
            <a:pPr lvl="1">
              <a:buNone/>
            </a:pPr>
            <a:r>
              <a:rPr lang="en-US" b="1" dirty="0" smtClean="0"/>
              <a:t>First Sentence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 smtClean="0"/>
              <a:t>Type of Proposal: Pathways, etc.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None/>
            </a:pPr>
            <a:r>
              <a:rPr lang="en-US" sz="2400" b="1" dirty="0" smtClean="0"/>
              <a:t>Overview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 smtClean="0"/>
              <a:t>Describe type of activity that will result, objectives &amp; methods</a:t>
            </a:r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r>
              <a:rPr lang="en-US" sz="2400" b="1" dirty="0" smtClean="0"/>
              <a:t>Intellectual Merit and Broader Impacts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 smtClean="0"/>
              <a:t>Must include separate statements on each </a:t>
            </a:r>
            <a:r>
              <a:rPr lang="en-US" sz="2400" dirty="0"/>
              <a:t>of these two NSB </a:t>
            </a:r>
            <a:r>
              <a:rPr lang="en-US" sz="2400" dirty="0" smtClean="0"/>
              <a:t>criteria</a:t>
            </a:r>
          </a:p>
          <a:p>
            <a:pPr marL="400050" lvl="1" indent="0">
              <a:buNone/>
            </a:pPr>
            <a:endParaRPr lang="en-US" sz="2200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6EEB23-4B8A-44FC-BB2B-80C71E434A72}" type="slidenum">
              <a:rPr lang="en-US" smtClean="0"/>
              <a:pPr/>
              <a:t>22</a:t>
            </a:fld>
            <a:endParaRPr lang="en-US" dirty="0"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0" y="79872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13272"/>
            <a:ext cx="7772400" cy="990600"/>
          </a:xfrm>
        </p:spPr>
        <p:txBody>
          <a:bodyPr/>
          <a:lstStyle/>
          <a:p>
            <a:pPr>
              <a:buNone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Description (Narrative)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543800" cy="4724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Identify project type in first sentence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Cover the following in the project description: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Project Rationale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Project Design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Dissemination Plan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Evaluation &amp; External Review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Management Plan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6EEB23-4B8A-44FC-BB2B-80C71E434A72}" type="slidenum">
              <a:rPr lang="en-US" smtClean="0"/>
              <a:pPr/>
              <a:t>23</a:t>
            </a:fld>
            <a:endParaRPr lang="en-US" dirty="0"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0" y="79872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22184" y="34746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55044"/>
            <a:ext cx="8001000" cy="990600"/>
          </a:xfrm>
        </p:spPr>
        <p:txBody>
          <a:bodyPr/>
          <a:lstStyle/>
          <a:p>
            <a:pPr>
              <a:buNone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Rationale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543800" cy="4724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Describe primary goals, hypotheses, models, products or research questions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Explain how the project builds on prior research and practice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Explain how the project is innovative and builds knowledge for the field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Describe STEM content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Discuss results of prior NSF support and how (where relevant) it informs the design of the proposed project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6EEB23-4B8A-44FC-BB2B-80C71E434A72}" type="slidenum">
              <a:rPr lang="en-US" smtClean="0"/>
              <a:pPr/>
              <a:t>24</a:t>
            </a:fld>
            <a:endParaRPr lang="en-US" dirty="0"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0" y="79872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772400" cy="990600"/>
          </a:xfrm>
        </p:spPr>
        <p:txBody>
          <a:bodyPr/>
          <a:lstStyle/>
          <a:p>
            <a:pPr>
              <a:buNone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Design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54380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Describe project deliverables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Describe measure of learning outcomes for target audiences and how they were selected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Identify public and/or professional target audiences &amp; how they will be reached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Describe (if relevant) how the project will broaden participation for underrepresented groups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Describe how the project will generate knowledge, including questions, methods, instruments &amp; analysis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Describe project impact on informal STEM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6EEB23-4B8A-44FC-BB2B-80C71E434A72}" type="slidenum">
              <a:rPr lang="en-US" smtClean="0"/>
              <a:pPr/>
              <a:t>25</a:t>
            </a:fld>
            <a:endParaRPr lang="en-US" dirty="0"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0" y="79872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589439"/>
            <a:ext cx="7772400" cy="990600"/>
          </a:xfrm>
        </p:spPr>
        <p:txBody>
          <a:bodyPr/>
          <a:lstStyle/>
          <a:p>
            <a:pPr>
              <a:buNone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Dissemination Plan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538267"/>
            <a:ext cx="754380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Describe the key elements of a creative communications plan to disseminate project products and/or findings to the general public, researchers, policy makers, and practitioners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Required to share design, findings, and products with the CAISE: informalscience.org website.</a:t>
            </a:r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06862" y="110392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6EEB23-4B8A-44FC-BB2B-80C71E434A72}" type="slidenum">
              <a:rPr lang="en-US" smtClean="0"/>
              <a:pPr/>
              <a:t>26</a:t>
            </a:fld>
            <a:endParaRPr lang="en-US" dirty="0"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0" y="79872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6" y="609600"/>
            <a:ext cx="8229600" cy="6397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Evaluation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External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334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Evaluation &amp; External  Review processes are to:</a:t>
            </a:r>
          </a:p>
          <a:p>
            <a:pPr marL="0" indent="0">
              <a:buNone/>
            </a:pPr>
            <a:endParaRPr lang="en-US" sz="1300" dirty="0" smtClean="0"/>
          </a:p>
          <a:p>
            <a:pPr marL="685800" lvl="1" indent="-228600">
              <a:buAutoNum type="arabicPeriod"/>
            </a:pPr>
            <a:r>
              <a:rPr lang="en-US" dirty="0" smtClean="0"/>
              <a:t>Ensure </a:t>
            </a:r>
            <a:r>
              <a:rPr lang="en-US" dirty="0"/>
              <a:t>that projects get appropriate, rigorous input throughout the life of the project so that the research and development components of the project are actively improved as a result</a:t>
            </a:r>
            <a:r>
              <a:rPr lang="en-US" dirty="0" smtClean="0"/>
              <a:t>.</a:t>
            </a:r>
          </a:p>
          <a:p>
            <a:pPr marL="685800" lvl="1" indent="-228600">
              <a:buAutoNum type="arabicPeriod"/>
            </a:pPr>
            <a:endParaRPr lang="en-US" sz="1200" dirty="0"/>
          </a:p>
          <a:p>
            <a:pPr marL="685800" lvl="1" indent="-228600">
              <a:buAutoNum type="arabicPeriod"/>
            </a:pPr>
            <a:r>
              <a:rPr lang="en-US" dirty="0" smtClean="0"/>
              <a:t>Ensure </a:t>
            </a:r>
            <a:r>
              <a:rPr lang="en-US" dirty="0"/>
              <a:t>there is accountability: The federal </a:t>
            </a:r>
            <a:r>
              <a:rPr lang="en-US" dirty="0" err="1"/>
              <a:t>govt</a:t>
            </a:r>
            <a:r>
              <a:rPr lang="en-US" dirty="0"/>
              <a:t> is funding you to enact as specific project—Did you end up doing what you said you would do? What was the quality of your </a:t>
            </a:r>
            <a:r>
              <a:rPr lang="en-US" dirty="0" smtClean="0"/>
              <a:t>work?</a:t>
            </a:r>
            <a:endParaRPr lang="en-US" sz="900" dirty="0" smtClean="0"/>
          </a:p>
          <a:p>
            <a:pPr marL="685800" lvl="1" indent="-228600">
              <a:buAutoNum type="arabicPeriod"/>
            </a:pPr>
            <a:endParaRPr lang="en-US" sz="1300" dirty="0" smtClean="0"/>
          </a:p>
          <a:p>
            <a:pPr marL="685800" lvl="1" indent="-228600">
              <a:buAutoNum type="arabicPeriod"/>
            </a:pPr>
            <a:r>
              <a:rPr lang="en-US" dirty="0"/>
              <a:t>A</a:t>
            </a:r>
            <a:r>
              <a:rPr lang="en-US" dirty="0" smtClean="0"/>
              <a:t>ll </a:t>
            </a:r>
            <a:r>
              <a:rPr lang="en-US" dirty="0"/>
              <a:t>projects must build knowledge—advance the </a:t>
            </a:r>
            <a:r>
              <a:rPr lang="en-US" dirty="0" smtClean="0"/>
              <a:t>field through  research, evaluation, or a hybrid. </a:t>
            </a:r>
            <a:r>
              <a:rPr lang="en-US" dirty="0"/>
              <a:t>There are as many permutations as there are proposals. </a:t>
            </a:r>
            <a:endParaRPr lang="en-US" dirty="0" smtClean="0"/>
          </a:p>
          <a:p>
            <a:pPr marL="685800" lvl="1" indent="-228600">
              <a:buAutoNum type="arabicPeriod"/>
            </a:pPr>
            <a:endParaRPr lang="en-US" dirty="0"/>
          </a:p>
          <a:p>
            <a:pPr marL="3175" indent="0">
              <a:buNone/>
            </a:pPr>
            <a:r>
              <a:rPr lang="en-US" sz="2600" i="1" dirty="0" smtClean="0"/>
              <a:t>Most critically, each </a:t>
            </a:r>
            <a:r>
              <a:rPr lang="en-US" sz="2600" i="1" dirty="0"/>
              <a:t>PI team figure out what makes the most sense to meet their project’s goals and </a:t>
            </a:r>
            <a:r>
              <a:rPr lang="en-US" sz="2600" i="1" dirty="0" smtClean="0"/>
              <a:t>include </a:t>
            </a:r>
            <a:r>
              <a:rPr lang="en-US" sz="2600" i="1" dirty="0"/>
              <a:t>a clear design and description of an evaluation and external review plan in their proposal.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6EEB23-4B8A-44FC-BB2B-80C71E434A72}" type="slidenum">
              <a:rPr lang="en-US" smtClean="0"/>
              <a:pPr/>
              <a:t>27</a:t>
            </a:fld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13530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077200" cy="762000"/>
          </a:xfrm>
        </p:spPr>
        <p:txBody>
          <a:bodyPr/>
          <a:lstStyle/>
          <a:p>
            <a:pPr>
              <a:buNone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 &amp; External Review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i="1" dirty="0" smtClean="0"/>
              <a:t>Examples:</a:t>
            </a:r>
          </a:p>
          <a:p>
            <a:pPr marL="0" indent="0">
              <a:buNone/>
            </a:pPr>
            <a:endParaRPr lang="en-US" sz="2400" i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u="sng" dirty="0" smtClean="0"/>
              <a:t>Research studies</a:t>
            </a:r>
            <a:r>
              <a:rPr lang="en-US" sz="2400" dirty="0" smtClean="0"/>
              <a:t>: External critical review:</a:t>
            </a:r>
          </a:p>
          <a:p>
            <a:pPr marL="911225" lvl="1" indent="-457200">
              <a:buFont typeface="+mj-lt"/>
              <a:buAutoNum type="arabicPeriod"/>
            </a:pPr>
            <a:r>
              <a:rPr lang="en-US" sz="2000" dirty="0" smtClean="0"/>
              <a:t>Improve quality of research process</a:t>
            </a:r>
          </a:p>
          <a:p>
            <a:pPr marL="911225" lvl="1" indent="-457200">
              <a:buFont typeface="+mj-lt"/>
              <a:buAutoNum type="arabicPeriod"/>
            </a:pPr>
            <a:r>
              <a:rPr lang="en-US" sz="2000" dirty="0" smtClean="0"/>
              <a:t>Did project meet goals? Level of quality?</a:t>
            </a:r>
          </a:p>
          <a:p>
            <a:pPr marL="911225" lvl="1" indent="-457200">
              <a:buFont typeface="+mj-lt"/>
              <a:buAutoNum type="arabicPeriod"/>
            </a:pPr>
            <a:r>
              <a:rPr lang="en-US" sz="2000" dirty="0" smtClean="0"/>
              <a:t>The research results = knowledge building component.</a:t>
            </a:r>
          </a:p>
          <a:p>
            <a:pPr marL="454025" lvl="1" indent="0">
              <a:buNone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u="sng" dirty="0"/>
              <a:t>D</a:t>
            </a:r>
            <a:r>
              <a:rPr lang="en-US" sz="2400" u="sng" dirty="0" smtClean="0"/>
              <a:t>evelopment components</a:t>
            </a:r>
            <a:r>
              <a:rPr lang="en-US" sz="2400" dirty="0" smtClean="0"/>
              <a:t>:  Evaluation:</a:t>
            </a:r>
          </a:p>
          <a:p>
            <a:pPr marL="911225" lvl="1" indent="-457200">
              <a:buAutoNum type="arabicPeriod"/>
            </a:pPr>
            <a:r>
              <a:rPr lang="en-US" sz="2000" dirty="0" smtClean="0"/>
              <a:t>Iteratively improves design and implementation (internal or external evaluator)</a:t>
            </a:r>
          </a:p>
          <a:p>
            <a:pPr marL="911225" lvl="1" indent="-457200">
              <a:buAutoNum type="arabicPeriod"/>
            </a:pPr>
            <a:r>
              <a:rPr lang="en-US" sz="2000" dirty="0" smtClean="0"/>
              <a:t>Did </a:t>
            </a:r>
            <a:r>
              <a:rPr lang="en-US" sz="2000" dirty="0"/>
              <a:t>project meet goals? Level of quality?</a:t>
            </a:r>
          </a:p>
          <a:p>
            <a:pPr marL="911225" lvl="1" indent="-457200">
              <a:buAutoNum type="arabicPeriod"/>
            </a:pPr>
            <a:r>
              <a:rPr lang="en-US" sz="2000" dirty="0" smtClean="0"/>
              <a:t>If evaluation is the knowledge building component, then summative evaluation needed. If research is the knowledge building component, see above.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6EEB23-4B8A-44FC-BB2B-80C71E434A72}" type="slidenum">
              <a:rPr lang="en-US" smtClean="0"/>
              <a:pPr/>
              <a:t>28</a:t>
            </a:fld>
            <a:endParaRPr lang="en-US" dirty="0"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0" y="79872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13272"/>
            <a:ext cx="7772400" cy="990600"/>
          </a:xfrm>
        </p:spPr>
        <p:txBody>
          <a:bodyPr/>
          <a:lstStyle/>
          <a:p>
            <a:pPr>
              <a:buNone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Plan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543800" cy="4572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Describe the project leadership team, other members of the project team &amp; advisory board, and how their combination of expertise is appropriate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Describe the management plan for how the team and partners will work collaboratively to achieve project goals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Provide a </a:t>
            </a:r>
            <a:r>
              <a:rPr lang="en-US" sz="2400" dirty="0" err="1" smtClean="0"/>
              <a:t>workplan</a:t>
            </a:r>
            <a:r>
              <a:rPr lang="en-US" sz="2400" dirty="0" smtClean="0"/>
              <a:t> for key project tasks/deliverables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6EEB23-4B8A-44FC-BB2B-80C71E434A72}" type="slidenum">
              <a:rPr lang="en-US" smtClean="0"/>
              <a:pPr/>
              <a:t>29</a:t>
            </a:fld>
            <a:endParaRPr lang="en-US" dirty="0"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0" y="79872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143000"/>
            <a:ext cx="8305800" cy="5105401"/>
          </a:xfrm>
        </p:spPr>
        <p:txBody>
          <a:bodyPr>
            <a:normAutofit fontScale="70000" lnSpcReduction="20000"/>
          </a:bodyPr>
          <a:lstStyle/>
          <a:p>
            <a:pPr marL="457200" lvl="1" indent="0">
              <a:buNone/>
            </a:pPr>
            <a:r>
              <a:rPr lang="en-US" sz="3400" b="1" i="1" dirty="0" smtClean="0"/>
              <a:t>EHR </a:t>
            </a:r>
            <a:r>
              <a:rPr lang="en-US" sz="3400" b="1" i="1" dirty="0"/>
              <a:t>Vision</a:t>
            </a:r>
          </a:p>
          <a:p>
            <a:pPr lvl="1"/>
            <a:r>
              <a:rPr lang="en-US" sz="3400" i="1" dirty="0"/>
              <a:t>A healthy and vital national science, technology, engineering, and mathematics (STEM) education enterprise. </a:t>
            </a:r>
            <a:endParaRPr lang="en-US" sz="3400" b="1" i="1" dirty="0"/>
          </a:p>
          <a:p>
            <a:pPr marL="457200" lvl="1" indent="0">
              <a:buNone/>
            </a:pPr>
            <a:r>
              <a:rPr lang="en-US" sz="3400" b="1" i="1" dirty="0"/>
              <a:t>EHR Mission</a:t>
            </a:r>
          </a:p>
          <a:p>
            <a:pPr lvl="1"/>
            <a:r>
              <a:rPr lang="en-US" sz="3400" i="1" dirty="0"/>
              <a:t>To support research and development on STEM education and learning and to engage and grow a diverse, STEM-literate citizenry ready to advance the frontiers of science and innovate for society</a:t>
            </a:r>
            <a:r>
              <a:rPr lang="en-US" sz="3400" i="1" dirty="0" smtClean="0"/>
              <a:t>.</a:t>
            </a:r>
            <a:endParaRPr lang="en-US" sz="3400" dirty="0"/>
          </a:p>
          <a:p>
            <a:pPr marL="457200" lvl="1" indent="0">
              <a:buNone/>
            </a:pPr>
            <a:r>
              <a:rPr lang="en-US" sz="3400" b="1" i="1" dirty="0"/>
              <a:t>Focus Areas</a:t>
            </a:r>
          </a:p>
          <a:p>
            <a:pPr lvl="1"/>
            <a:r>
              <a:rPr lang="en-US" sz="3400" i="1" dirty="0"/>
              <a:t>Learning and Learning Environments</a:t>
            </a:r>
          </a:p>
          <a:p>
            <a:pPr lvl="1"/>
            <a:r>
              <a:rPr lang="en-US" sz="3400" i="1" dirty="0"/>
              <a:t>Broadening Participation</a:t>
            </a:r>
          </a:p>
          <a:p>
            <a:pPr lvl="1"/>
            <a:r>
              <a:rPr lang="en-US" sz="3400" i="1" dirty="0"/>
              <a:t>Workforce Development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flipH="1" flipV="1">
            <a:off x="-152400" y="533399"/>
            <a:ext cx="76200" cy="46037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787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Supplementary Documents</a:t>
            </a:r>
            <a:endParaRPr lang="en-US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620000" cy="44196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Brief letters of commitment or cooperation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Summaries of formative &amp; summative evaluation findings of prior work (2 page max.)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Additional details of logic model, theory of action and evaluation plans (5 page total max.)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Additional 30 pages (max.) of supporting info, such as media scripts, exhibit sketches, etc.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Data Management Plan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Post Doc Mentoring Plan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16683" y="307437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6EEB23-4B8A-44FC-BB2B-80C71E434A72}" type="slidenum">
              <a:rPr lang="en-US" smtClean="0"/>
              <a:pPr/>
              <a:t>30</a:t>
            </a:fld>
            <a:endParaRPr lang="en-US" dirty="0"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0" y="79872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7772400" cy="762000"/>
          </a:xfrm>
        </p:spPr>
        <p:txBody>
          <a:bodyPr/>
          <a:lstStyle/>
          <a:p>
            <a:pPr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8305800" cy="4876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400" b="1" dirty="0" smtClean="0"/>
              <a:t>Should be consistent with level of work </a:t>
            </a:r>
            <a:r>
              <a:rPr lang="en-US" sz="2400" dirty="0" smtClean="0"/>
              <a:t>– you do not have to request the maximum!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400" b="1" dirty="0" smtClean="0"/>
              <a:t>Two months salary:  </a:t>
            </a:r>
            <a:r>
              <a:rPr lang="en-US" sz="2400" dirty="0" smtClean="0"/>
              <a:t>No more than two months of salary for senior personnel on all NSF grants without a justification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400" b="1" dirty="0" smtClean="0"/>
              <a:t>Indirect cost rates: </a:t>
            </a:r>
            <a:r>
              <a:rPr lang="en-US" sz="2400" dirty="0" smtClean="0"/>
              <a:t>Set by the institution and auditors and is non-negotiable. 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400" b="1" dirty="0" smtClean="0"/>
              <a:t>No</a:t>
            </a:r>
            <a:r>
              <a:rPr lang="en-US" sz="2400" dirty="0" smtClean="0"/>
              <a:t> </a:t>
            </a:r>
            <a:r>
              <a:rPr lang="en-US" sz="2400" b="1" dirty="0" smtClean="0"/>
              <a:t>cost sharing.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6EEB23-4B8A-44FC-BB2B-80C71E434A72}" type="slidenum">
              <a:rPr lang="en-US" smtClean="0"/>
              <a:pPr/>
              <a:t>31</a:t>
            </a:fld>
            <a:endParaRPr lang="en-US" dirty="0"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0" y="79872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7467600" cy="43735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600" b="0" dirty="0" smtClean="0"/>
              <a:t> Capital or operating expenses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600" b="0" dirty="0" smtClean="0"/>
              <a:t> Major or office equipment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600" b="0" dirty="0" smtClean="0"/>
              <a:t> Vehicles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600" b="0" dirty="0" smtClean="0"/>
              <a:t> Undergraduate tuition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600" b="0" dirty="0" smtClean="0"/>
              <a:t> Paid advertising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600" b="0" dirty="0" smtClean="0"/>
              <a:t> Admission fees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600" dirty="0"/>
              <a:t>Publications and curricula as the primary deliverable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600" b="0" dirty="0" smtClean="0"/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7696200" cy="6397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 Ineligible Expenses</a:t>
            </a:r>
            <a:endParaRPr lang="en-U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0" y="79872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5400" y="4191000"/>
            <a:ext cx="4038600" cy="860425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</a:t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&amp;</a:t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Merit Review</a:t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6400800"/>
            <a:ext cx="2971800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pic>
        <p:nvPicPr>
          <p:cNvPr id="14338" name="Picture 2" descr="http://www.nsf.gov/images/logos/nsf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3505200"/>
            <a:ext cx="1302123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13272"/>
            <a:ext cx="8229600" cy="639763"/>
          </a:xfrm>
        </p:spPr>
        <p:txBody>
          <a:bodyPr/>
          <a:lstStyle/>
          <a:p>
            <a:pPr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Proposal Review Process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543800" cy="47244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Proposals are reviewed in review panel discussions that include a range of external experts  (e.g. educational researchers, content experts, educators, developers).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Reviewers rates each proposal as Excellent, Very Good, Good, Fair or Poor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PIs receive reviews (3-4), panel summaries, and comments from POs, which are advisory.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Programs have meetings where most final recommendations are determined.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Funding is often negotiated through questions and, sometimes, project &amp; budget revisions.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6EEB23-4B8A-44FC-BB2B-80C71E434A72}" type="slidenum">
              <a:rPr lang="en-US" smtClean="0"/>
              <a:pPr/>
              <a:t>34</a:t>
            </a:fld>
            <a:endParaRPr lang="en-US" dirty="0"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0" y="79872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46572"/>
            <a:ext cx="7772400" cy="1147823"/>
          </a:xfrm>
        </p:spPr>
        <p:txBody>
          <a:bodyPr/>
          <a:lstStyle/>
          <a:p>
            <a:pPr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Merit Review Criteria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3058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Intellectual Merit </a:t>
            </a:r>
            <a:r>
              <a:rPr lang="en-US" sz="2400" dirty="0" smtClean="0"/>
              <a:t>and </a:t>
            </a:r>
            <a:r>
              <a:rPr lang="en-US" sz="2400" b="1" dirty="0" smtClean="0"/>
              <a:t>Broader Impact</a:t>
            </a:r>
          </a:p>
          <a:p>
            <a:pPr marL="0" indent="0">
              <a:buNone/>
            </a:pPr>
            <a:endParaRPr lang="en-US" sz="1000" b="1" dirty="0" smtClean="0"/>
          </a:p>
          <a:p>
            <a:pPr marL="0" indent="0">
              <a:buNone/>
            </a:pPr>
            <a:r>
              <a:rPr lang="en-US" sz="1600" dirty="0"/>
              <a:t>1. What is the potential for the proposed activity to</a:t>
            </a:r>
            <a:r>
              <a:rPr lang="en-US" sz="1600" dirty="0" smtClean="0"/>
              <a:t>: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	a</a:t>
            </a:r>
            <a:r>
              <a:rPr lang="en-US" sz="1600" dirty="0"/>
              <a:t>. advance knowledge and understanding within its own field </a:t>
            </a:r>
            <a:r>
              <a:rPr lang="en-US" sz="1600" dirty="0" smtClean="0"/>
              <a:t>or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           across </a:t>
            </a:r>
            <a:r>
              <a:rPr lang="en-US" sz="1600" dirty="0"/>
              <a:t>different fields (Intellectual Merit); </a:t>
            </a:r>
            <a:r>
              <a:rPr lang="en-US" sz="1600" dirty="0" smtClean="0"/>
              <a:t>and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	b</a:t>
            </a:r>
            <a:r>
              <a:rPr lang="en-US" sz="1600" dirty="0"/>
              <a:t>. benefit society or advance desired societal outcomes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          (</a:t>
            </a:r>
            <a:r>
              <a:rPr lang="en-US" sz="1600" dirty="0"/>
              <a:t>Broader Impacts)?</a:t>
            </a:r>
          </a:p>
          <a:p>
            <a:pPr marL="0" indent="0">
              <a:buNone/>
            </a:pPr>
            <a:r>
              <a:rPr lang="en-US" sz="1600" dirty="0" smtClean="0"/>
              <a:t> 2</a:t>
            </a:r>
            <a:r>
              <a:rPr lang="en-US" sz="1600" dirty="0"/>
              <a:t>. To what extent do the proposed activities suggest and explore creative, original, or potentially transformative concepts?</a:t>
            </a:r>
          </a:p>
          <a:p>
            <a:pPr marL="0" indent="0">
              <a:buNone/>
            </a:pPr>
            <a:r>
              <a:rPr lang="en-US" sz="1600" dirty="0" smtClean="0"/>
              <a:t> 3</a:t>
            </a:r>
            <a:r>
              <a:rPr lang="en-US" sz="1600" dirty="0"/>
              <a:t>. Is the plan for carrying out the proposed activities well-reasoned, well-organized, and based on a sound rationale? Does the plan incorporate a mechanism to assess success?</a:t>
            </a:r>
          </a:p>
          <a:p>
            <a:pPr marL="0" indent="0">
              <a:buNone/>
            </a:pPr>
            <a:r>
              <a:rPr lang="en-US" sz="1600" dirty="0" smtClean="0"/>
              <a:t>4</a:t>
            </a:r>
            <a:r>
              <a:rPr lang="en-US" sz="1600" dirty="0"/>
              <a:t>. How well qualified is the individual, team, or institution to conduct the proposed activities?</a:t>
            </a:r>
          </a:p>
          <a:p>
            <a:pPr marL="0" indent="0">
              <a:buNone/>
            </a:pPr>
            <a:r>
              <a:rPr lang="en-US" sz="1600" dirty="0" smtClean="0"/>
              <a:t>5</a:t>
            </a:r>
            <a:r>
              <a:rPr lang="en-US" sz="1600" dirty="0"/>
              <a:t>. Are there adequate resources available to the PI (either at the home institution or through collaborations) to carry out the proposed activities</a:t>
            </a:r>
            <a:r>
              <a:rPr lang="en-US" sz="1400" dirty="0"/>
              <a:t>?</a:t>
            </a:r>
          </a:p>
          <a:p>
            <a:pPr marL="0" indent="0">
              <a:buNone/>
            </a:pPr>
            <a:endParaRPr lang="en-US" sz="1400" dirty="0"/>
          </a:p>
          <a:p>
            <a:endParaRPr lang="en-US" sz="1400" dirty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0" y="79872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3810000"/>
            <a:ext cx="5562600" cy="25146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dirty="0" smtClean="0"/>
              <a:t>NSF </a:t>
            </a:r>
            <a:r>
              <a:rPr lang="en-US" sz="1600" dirty="0"/>
              <a:t>13-126 - Joint effort between NSF and the Institute for Education Sciences at the U.S. Department of Education</a:t>
            </a:r>
            <a:br>
              <a:rPr lang="en-US" sz="1600" dirty="0"/>
            </a:br>
            <a:r>
              <a:rPr lang="en-US" sz="1600" dirty="0">
                <a:hlinkClick r:id="rId3"/>
              </a:rPr>
              <a:t>http://www.nsf.gov/pubs/2013/nsf13126/nsf13126.pdf?WT.mc_id=USNSF_124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NSF 13-127 - Set of FAQs </a:t>
            </a:r>
            <a:br>
              <a:rPr lang="en-US" sz="1600" dirty="0"/>
            </a:br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www.nsf.gov/pubs/2013/nsf13127/nsf13127.pdf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6400800"/>
            <a:ext cx="2971800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pic>
        <p:nvPicPr>
          <p:cNvPr id="14338" name="Picture 2" descr="http://www.nsf.gov/images/logos/nsf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1" y="3505200"/>
            <a:ext cx="1302123" cy="1066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19600" y="533400"/>
            <a:ext cx="4419600" cy="3505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Common Guidelines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for Educational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Research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nd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Development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48600" y="77682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46572"/>
            <a:ext cx="8610600" cy="1143000"/>
          </a:xfrm>
        </p:spPr>
        <p:txBody>
          <a:bodyPr/>
          <a:lstStyle/>
          <a:p>
            <a:pPr>
              <a:buNone/>
            </a:pP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Goals of the </a:t>
            </a:r>
            <a:r>
              <a:rPr lang="en-GB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Guidelines 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8153400" cy="47244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2800" dirty="0"/>
              <a:t>Improve the quality and pace of findings from education </a:t>
            </a:r>
            <a:r>
              <a:rPr lang="en-GB" sz="2800" dirty="0">
                <a:solidFill>
                  <a:srgbClr val="FF0000"/>
                </a:solidFill>
              </a:rPr>
              <a:t>research and development </a:t>
            </a:r>
            <a:r>
              <a:rPr lang="en-GB" sz="2800" dirty="0"/>
              <a:t>proposals</a:t>
            </a:r>
            <a:r>
              <a:rPr lang="en-GB" sz="2800" dirty="0">
                <a:solidFill>
                  <a:srgbClr val="7030A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800" dirty="0"/>
              <a:t>Develop an education infrastructure that supports more rapid and efficient knowledge development</a:t>
            </a:r>
            <a:endParaRPr lang="en-US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sz="2800" dirty="0"/>
              <a:t>Aid NSF and ED in making informed choices about where to invest scarce research and development dollars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800" dirty="0"/>
              <a:t>Provide clarity for the field (and within the two agencies</a:t>
            </a:r>
            <a:r>
              <a:rPr lang="en-GB" sz="2800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800" dirty="0" smtClean="0"/>
              <a:t>A good reference for framing research &amp; </a:t>
            </a:r>
            <a:r>
              <a:rPr lang="en-GB" sz="2800" dirty="0" err="1" smtClean="0"/>
              <a:t>eval</a:t>
            </a:r>
            <a:r>
              <a:rPr lang="en-GB" sz="280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6EEB23-4B8A-44FC-BB2B-80C71E434A72}" type="slidenum">
              <a:rPr lang="en-US" smtClean="0"/>
              <a:pPr/>
              <a:t>37</a:t>
            </a:fld>
            <a:endParaRPr lang="en-US" dirty="0"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0" y="79872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9350043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00201"/>
            <a:ext cx="8305800" cy="46482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InformalScience.org website: redesigned </a:t>
            </a:r>
            <a:r>
              <a:rPr lang="en-US" dirty="0"/>
              <a:t>and now compiles a large number of previously independent websites.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Resource </a:t>
            </a:r>
            <a:r>
              <a:rPr lang="en-US" dirty="0"/>
              <a:t>for potential </a:t>
            </a:r>
            <a:r>
              <a:rPr lang="en-US" dirty="0" smtClean="0"/>
              <a:t>AISL PIs: </a:t>
            </a:r>
            <a:r>
              <a:rPr lang="en-US" u="sng" dirty="0" smtClean="0">
                <a:hlinkClick r:id="rId3"/>
              </a:rPr>
              <a:t>http</a:t>
            </a:r>
            <a:r>
              <a:rPr lang="en-US" u="sng" dirty="0">
                <a:hlinkClick r:id="rId3"/>
              </a:rPr>
              <a:t>://informalscience.org/nsf-aisl</a:t>
            </a:r>
            <a:r>
              <a:rPr lang="en-US" dirty="0"/>
              <a:t> (or just look for NSF AISL in the upper middle on the </a:t>
            </a:r>
            <a:r>
              <a:rPr lang="en-US" dirty="0" smtClean="0"/>
              <a:t>informalscience.org </a:t>
            </a:r>
            <a:r>
              <a:rPr lang="en-US" dirty="0"/>
              <a:t>homepage).  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Midway down the NSF AISL page is </a:t>
            </a:r>
            <a:r>
              <a:rPr lang="en-US" b="1" dirty="0"/>
              <a:t>Resources for Working with National Science Foundation Support</a:t>
            </a:r>
            <a:r>
              <a:rPr lang="en-US" dirty="0"/>
              <a:t>, which includes </a:t>
            </a:r>
            <a:r>
              <a:rPr lang="en-US" dirty="0" smtClean="0"/>
              <a:t>many </a:t>
            </a:r>
            <a:r>
              <a:rPr lang="en-US" dirty="0"/>
              <a:t>evaluation resources as does </a:t>
            </a:r>
            <a:r>
              <a:rPr lang="en-US" u="sng" dirty="0">
                <a:hlinkClick r:id="rId4"/>
              </a:rPr>
              <a:t>http://</a:t>
            </a:r>
            <a:r>
              <a:rPr lang="en-US" u="sng" dirty="0" smtClean="0">
                <a:hlinkClick r:id="rId4"/>
              </a:rPr>
              <a:t>informalscience.org/evaluation/evaluation-resources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There are other proposal related resources, including </a:t>
            </a:r>
            <a:r>
              <a:rPr lang="en-US" dirty="0" smtClean="0"/>
              <a:t>on the CAISE-website </a:t>
            </a:r>
            <a:r>
              <a:rPr lang="en-US" dirty="0"/>
              <a:t>at </a:t>
            </a:r>
            <a:r>
              <a:rPr lang="en-US" u="sng" dirty="0">
                <a:hlinkClick r:id="rId5"/>
              </a:rPr>
              <a:t>http://informalscience.org/about/informal-science-education/resources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838200"/>
            <a:ext cx="8229600" cy="609600"/>
          </a:xfrm>
        </p:spPr>
        <p:txBody>
          <a:bodyPr/>
          <a:lstStyle/>
          <a:p>
            <a:pPr>
              <a:buNone/>
            </a:pPr>
            <a:r>
              <a:rPr lang="en-US" dirty="0"/>
              <a:t>CAISE: </a:t>
            </a:r>
            <a:r>
              <a:rPr lang="en-US" dirty="0" smtClean="0"/>
              <a:t>InformalScience.org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260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524000"/>
            <a:ext cx="8001000" cy="4724401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What has AISL funded? </a:t>
            </a:r>
            <a:r>
              <a:rPr lang="en-US" dirty="0">
                <a:hlinkClick r:id="rId3"/>
              </a:rPr>
              <a:t>http://www.nsf.gov/awardsearch/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Put in AISL to see the vast range of what has recently been funded or just click on the link from the </a:t>
            </a:r>
            <a:r>
              <a:rPr lang="en-US" dirty="0"/>
              <a:t>AISL webpage: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www.nsf.gov/funding/pgm_summ.jsp?pims_id=504793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Also try key words related to your proposal topic/area; there are many search options to explore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NSF Grant </a:t>
            </a:r>
            <a:r>
              <a:rPr lang="en-US" dirty="0"/>
              <a:t>P</a:t>
            </a:r>
            <a:r>
              <a:rPr lang="en-US" dirty="0" smtClean="0"/>
              <a:t>roposal </a:t>
            </a:r>
            <a:r>
              <a:rPr lang="en-US" dirty="0"/>
              <a:t>G</a:t>
            </a:r>
            <a:r>
              <a:rPr lang="en-US" dirty="0" smtClean="0"/>
              <a:t>uide (GPG) is very helpful as are FAQs</a:t>
            </a:r>
            <a:r>
              <a:rPr lang="en-US" dirty="0"/>
              <a:t>: http://</a:t>
            </a:r>
            <a:r>
              <a:rPr lang="en-US" dirty="0" err="1"/>
              <a:t>www.nsf.gov</a:t>
            </a:r>
            <a:r>
              <a:rPr lang="en-US" dirty="0"/>
              <a:t>/publications/</a:t>
            </a:r>
            <a:r>
              <a:rPr lang="en-US" dirty="0" err="1"/>
              <a:t>pub_summ.jsp?ods_key</a:t>
            </a:r>
            <a:r>
              <a:rPr lang="en-US" dirty="0"/>
              <a:t>=</a:t>
            </a:r>
            <a:r>
              <a:rPr lang="en-US" dirty="0" err="1"/>
              <a:t>gpg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IRB and other information is also on this page.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579437"/>
            <a:ext cx="8001000" cy="639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NSF Resources for PIs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077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500" i="1" dirty="0" smtClean="0"/>
          </a:p>
          <a:p>
            <a:pPr marL="0" indent="0" algn="ctr">
              <a:buNone/>
            </a:pPr>
            <a:r>
              <a:rPr lang="en-US" sz="2400" i="1" dirty="0" smtClean="0"/>
              <a:t>Investments </a:t>
            </a:r>
            <a:r>
              <a:rPr lang="en-US" sz="2400" i="1" dirty="0"/>
              <a:t>where questions inform development and model-building and, in turn, model building and development give rise to new questions</a:t>
            </a:r>
            <a:r>
              <a:rPr lang="en-US" sz="2500" i="1" dirty="0"/>
              <a:t>.</a:t>
            </a: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366ABF-76B5-4B72-922A-AF75043E17A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419225" y="4096891"/>
            <a:ext cx="1857375" cy="449354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sz="2500" b="1" i="1" dirty="0">
                <a:solidFill>
                  <a:srgbClr val="FFFFFF"/>
                </a:solidFill>
              </a:rPr>
              <a:t>Research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48350" y="3937001"/>
            <a:ext cx="2381250" cy="834074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sz="2500" b="1" i="1" dirty="0"/>
              <a:t>Development &amp; Model-Building</a:t>
            </a:r>
          </a:p>
        </p:txBody>
      </p:sp>
      <p:sp>
        <p:nvSpPr>
          <p:cNvPr id="13" name="Curved Down Arrow 12"/>
          <p:cNvSpPr/>
          <p:nvPr/>
        </p:nvSpPr>
        <p:spPr>
          <a:xfrm>
            <a:off x="3352800" y="3143250"/>
            <a:ext cx="2428875" cy="952500"/>
          </a:xfrm>
          <a:prstGeom prst="curved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urved Down Arrow 14"/>
          <p:cNvSpPr/>
          <p:nvPr/>
        </p:nvSpPr>
        <p:spPr>
          <a:xfrm flipH="1" flipV="1">
            <a:off x="3276600" y="4762500"/>
            <a:ext cx="2381250" cy="952500"/>
          </a:xfrm>
          <a:prstGeom prst="curved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en-US" sz="2800" dirty="0" smtClean="0"/>
              <a:t>Research, Development, and Model-Building for STEM Learning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086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200000"/>
              </a:lnSpc>
              <a:buFont typeface="Wingdings" pitchFamily="2" charset="2"/>
              <a:buChar char="v"/>
              <a:defRPr/>
            </a:pPr>
            <a:r>
              <a:rPr lang="en-US" sz="2400" dirty="0" smtClean="0"/>
              <a:t>Submit early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v"/>
              <a:defRPr/>
            </a:pPr>
            <a:r>
              <a:rPr lang="en-US" sz="2400" dirty="0" smtClean="0"/>
              <a:t>Spell </a:t>
            </a:r>
            <a:r>
              <a:rPr lang="en-US" sz="2400" dirty="0"/>
              <a:t>check; Check </a:t>
            </a:r>
            <a:r>
              <a:rPr lang="en-US" sz="2400" b="1" dirty="0"/>
              <a:t>grammar &amp; </a:t>
            </a:r>
            <a:r>
              <a:rPr lang="en-US" sz="2400" b="1" dirty="0" smtClean="0"/>
              <a:t>punctuation </a:t>
            </a:r>
            <a:r>
              <a:rPr lang="en-US" sz="2400" dirty="0"/>
              <a:t>(professional editor?)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  <a:defRPr/>
            </a:pPr>
            <a:r>
              <a:rPr lang="en-US" sz="2400" dirty="0"/>
              <a:t>Talk early with Program Officers (POs</a:t>
            </a:r>
            <a:r>
              <a:rPr lang="en-US" sz="2400" dirty="0" smtClean="0"/>
              <a:t>); email DRLAISL@nsf.gov</a:t>
            </a:r>
            <a:endParaRPr lang="en-US" sz="2400" dirty="0"/>
          </a:p>
          <a:p>
            <a:pPr lvl="1">
              <a:lnSpc>
                <a:spcPct val="100000"/>
              </a:lnSpc>
              <a:buFont typeface="Wingdings" pitchFamily="2" charset="2"/>
              <a:buChar char="v"/>
              <a:defRPr/>
            </a:pPr>
            <a:r>
              <a:rPr lang="en-US" sz="2400" b="1" dirty="0"/>
              <a:t>Post Submission</a:t>
            </a:r>
            <a:r>
              <a:rPr lang="en-US" sz="2400" dirty="0"/>
              <a:t>: Take follow-up questions from NSF seriously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914400"/>
            <a:ext cx="8229600" cy="6397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Suggestions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5810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28600" y="4419600"/>
            <a:ext cx="8686801" cy="9144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3200" dirty="0" smtClean="0"/>
              <a:t>  </a:t>
            </a:r>
            <a:r>
              <a:rPr lang="en-US" sz="2400" dirty="0" smtClean="0"/>
              <a:t>Additional questions or interest in in being a reviewer:</a:t>
            </a:r>
          </a:p>
          <a:p>
            <a:pPr algn="ctr">
              <a:buNone/>
            </a:pPr>
            <a:r>
              <a:rPr lang="en-US" sz="2400" dirty="0" smtClean="0"/>
              <a:t>DRLAISL@nsf.gov </a:t>
            </a:r>
          </a:p>
          <a:p>
            <a:pPr algn="ctr">
              <a:buNone/>
            </a:pPr>
            <a:endParaRPr lang="en-US" sz="2400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92430" y="2133600"/>
            <a:ext cx="8305800" cy="3429001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Interested in Serving as A Reviewer:</a:t>
            </a:r>
          </a:p>
          <a:p>
            <a:pPr algn="ctr"/>
            <a:endParaRPr lang="en-US" sz="2400" b="1" dirty="0" smtClean="0"/>
          </a:p>
          <a:p>
            <a:pPr algn="ctr">
              <a:buFont typeface="Wingdings" pitchFamily="2" charset="2"/>
              <a:buChar char="v"/>
            </a:pPr>
            <a:r>
              <a:rPr lang="en-US" sz="1800" i="1" dirty="0" smtClean="0"/>
              <a:t>Experience the Proposal  Review  Process </a:t>
            </a:r>
          </a:p>
          <a:p>
            <a:pPr algn="ctr"/>
            <a:endParaRPr lang="en-US" sz="1800" i="1" dirty="0" smtClean="0"/>
          </a:p>
          <a:p>
            <a:pPr algn="ctr">
              <a:buFont typeface="Wingdings" pitchFamily="2" charset="2"/>
              <a:buChar char="v"/>
            </a:pPr>
            <a:r>
              <a:rPr lang="en-US" sz="1800" i="1" dirty="0" smtClean="0"/>
              <a:t>Serve as a Content/Field Expert</a:t>
            </a:r>
          </a:p>
          <a:p>
            <a:pPr algn="ctr"/>
            <a:endParaRPr lang="en-US" sz="1800" i="1" dirty="0" smtClean="0"/>
          </a:p>
          <a:p>
            <a:pPr algn="ctr">
              <a:buFont typeface="Wingdings" pitchFamily="2" charset="2"/>
              <a:buChar char="v"/>
            </a:pPr>
            <a:r>
              <a:rPr lang="en-US" sz="1800" i="1" dirty="0" smtClean="0"/>
              <a:t>Contribute To Funding Decisions &amp; Field Advancement</a:t>
            </a:r>
          </a:p>
          <a:p>
            <a:pPr algn="ctr"/>
            <a:r>
              <a:rPr lang="en-US" sz="1800" i="1" dirty="0" smtClean="0"/>
              <a:t> </a:t>
            </a:r>
          </a:p>
          <a:p>
            <a:pPr algn="ctr"/>
            <a:endParaRPr lang="en-US" sz="1800" i="1" dirty="0" smtClean="0"/>
          </a:p>
          <a:p>
            <a:pPr algn="ctr"/>
            <a:endParaRPr lang="en-US" sz="2400" dirty="0" smtClean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" y="914400"/>
            <a:ext cx="7924800" cy="6397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Reviewing for NSF?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7"/>
          <p:cNvSpPr txBox="1">
            <a:spLocks/>
          </p:cNvSpPr>
          <p:nvPr/>
        </p:nvSpPr>
        <p:spPr>
          <a:xfrm>
            <a:off x="65532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1172D-B2C2-46C4-9EFA-27D70D0217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0" y="1295400"/>
            <a:ext cx="3886200" cy="2209800"/>
          </a:xfrm>
        </p:spPr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</a:t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6400800"/>
            <a:ext cx="2971800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pic>
        <p:nvPicPr>
          <p:cNvPr id="14338" name="Picture 2" descr="http://www.nsf.gov/images/logos/nsf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3505200"/>
            <a:ext cx="1302123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242048" cy="114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DRL Programs…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828801"/>
            <a:ext cx="2209800" cy="25908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EHR Core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ITEST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DRK-12 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86400" y="1828800"/>
            <a:ext cx="3048000" cy="441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CHISE-kids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90800" y="2133600"/>
            <a:ext cx="2514600" cy="1981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Slide Number Placeholder 7"/>
          <p:cNvSpPr txBox="1">
            <a:spLocks/>
          </p:cNvSpPr>
          <p:nvPr/>
        </p:nvSpPr>
        <p:spPr>
          <a:xfrm>
            <a:off x="65532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1172D-B2C2-46C4-9EFA-27D70D0217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atom_element_sma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4790779"/>
            <a:ext cx="3048000" cy="24126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4495800"/>
            <a:ext cx="8382000" cy="199758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4648201"/>
            <a:ext cx="2949804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41172D-B2C2-46C4-9EFA-27D70D0217DD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EHR Core Research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Foundational research</a:t>
            </a:r>
            <a:r>
              <a:rPr lang="en-US" dirty="0" smtClean="0"/>
              <a:t>:</a:t>
            </a:r>
          </a:p>
          <a:p>
            <a:r>
              <a:rPr lang="en-US" dirty="0" smtClean="0"/>
              <a:t>STEM Learning</a:t>
            </a:r>
          </a:p>
          <a:p>
            <a:r>
              <a:rPr lang="en-US" dirty="0" smtClean="0"/>
              <a:t>Learning Environments</a:t>
            </a:r>
          </a:p>
          <a:p>
            <a:r>
              <a:rPr lang="en-US" dirty="0" smtClean="0"/>
              <a:t>Workforce Dev.</a:t>
            </a:r>
          </a:p>
          <a:p>
            <a:r>
              <a:rPr lang="en-US" dirty="0" smtClean="0"/>
              <a:t>Broadening Participation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Core Research proposals: $1.5 million/up to 5 years</a:t>
            </a:r>
          </a:p>
          <a:p>
            <a:r>
              <a:rPr lang="en-US" dirty="0" smtClean="0"/>
              <a:t>Capacity Building: $300K/up to 3 years</a:t>
            </a:r>
          </a:p>
          <a:p>
            <a:r>
              <a:rPr lang="en-US" dirty="0" smtClean="0"/>
              <a:t>Deadlines: Feb. 3,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41172D-B2C2-46C4-9EFA-27D70D0217DD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7242048" cy="11430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ITEST: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Innovative Technology Experiences for Students/Teachers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352044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 &amp; D of innovative models for K-12 to engage in STEM &amp; ICT</a:t>
            </a:r>
          </a:p>
          <a:p>
            <a:endParaRPr lang="en-US" dirty="0" smtClean="0"/>
          </a:p>
          <a:p>
            <a:r>
              <a:rPr lang="en-US" dirty="0" smtClean="0"/>
              <a:t>Must include students &amp; can include teachers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2057400"/>
            <a:ext cx="3520440" cy="4525963"/>
          </a:xfrm>
        </p:spPr>
        <p:txBody>
          <a:bodyPr>
            <a:normAutofit/>
          </a:bodyPr>
          <a:lstStyle/>
          <a:p>
            <a:r>
              <a:rPr lang="en-US" u="sng" dirty="0" smtClean="0">
                <a:hlinkClick r:id="rId3"/>
              </a:rPr>
              <a:t>Resource Center: http://www2.edc.org/itestlrc/default.asp</a:t>
            </a:r>
            <a:endParaRPr lang="en-US" u="sng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Target date:  </a:t>
            </a:r>
          </a:p>
          <a:p>
            <a:r>
              <a:rPr lang="en-US" dirty="0" smtClean="0"/>
              <a:t>Nov. 6,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41172D-B2C2-46C4-9EFA-27D70D0217DD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DRK-12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3520440" cy="4830763"/>
          </a:xfrm>
        </p:spPr>
        <p:txBody>
          <a:bodyPr>
            <a:noAutofit/>
          </a:bodyPr>
          <a:lstStyle/>
          <a:p>
            <a:r>
              <a:rPr lang="en-US" sz="2400" dirty="0" smtClean="0"/>
              <a:t>Project framed around research question</a:t>
            </a:r>
          </a:p>
          <a:p>
            <a:r>
              <a:rPr lang="en-US" sz="2400" dirty="0" smtClean="0"/>
              <a:t>Innovative resources, models &amp; tools</a:t>
            </a:r>
          </a:p>
          <a:p>
            <a:r>
              <a:rPr lang="en-US" sz="2400" dirty="0" smtClean="0"/>
              <a:t>Four strands: Assessment, Learning, Teaching &amp; Implementation Research</a:t>
            </a:r>
          </a:p>
          <a:p>
            <a:r>
              <a:rPr lang="en-US" sz="2400" dirty="0" smtClean="0"/>
              <a:t>Can draw from practice in formal &amp; informal learning</a:t>
            </a:r>
          </a:p>
          <a:p>
            <a:endParaRPr lang="en-US" sz="24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838200"/>
            <a:ext cx="3508248" cy="5897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Can focus on single discipline or be cross-disciplinary</a:t>
            </a:r>
          </a:p>
          <a:p>
            <a:r>
              <a:rPr lang="en-US" sz="2400" dirty="0" smtClean="0"/>
              <a:t>Three types of projects: Exploratory; Full Design &amp; Development; Conferences &amp; Workshops</a:t>
            </a:r>
          </a:p>
          <a:p>
            <a:r>
              <a:rPr lang="en-US" sz="2400" dirty="0" smtClean="0"/>
              <a:t>Resource Center:</a:t>
            </a:r>
          </a:p>
          <a:p>
            <a:pPr>
              <a:buNone/>
            </a:pPr>
            <a:r>
              <a:rPr lang="en-US" sz="2400" dirty="0" smtClean="0"/>
              <a:t>	http://cadrek12.org/nsf-dr-k-12</a:t>
            </a:r>
          </a:p>
          <a:p>
            <a:r>
              <a:rPr lang="en-US" sz="2400" dirty="0" smtClean="0"/>
              <a:t>New Program Announcement in 2015.</a:t>
            </a:r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41172D-B2C2-46C4-9EFA-27D70D0217DD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76" y="609600"/>
            <a:ext cx="7242048" cy="114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EHR Programs…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828800"/>
            <a:ext cx="7239000" cy="40385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PRIME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CAREER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ATE 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Cyberlearning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STEM-C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EHR Programs</a:t>
            </a:r>
            <a:r>
              <a:rPr lang="en-US" dirty="0"/>
              <a:t>/Dates: http://</a:t>
            </a:r>
            <a:r>
              <a:rPr lang="en-US" dirty="0" err="1"/>
              <a:t>www.nsf.gov</a:t>
            </a:r>
            <a:r>
              <a:rPr lang="en-US" dirty="0"/>
              <a:t>/funding/</a:t>
            </a:r>
            <a:r>
              <a:rPr lang="en-US" dirty="0" err="1"/>
              <a:t>pgm_list.jsp?org</a:t>
            </a:r>
            <a:r>
              <a:rPr lang="en-US" dirty="0"/>
              <a:t>=EHR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86400" y="1828800"/>
            <a:ext cx="3048000" cy="4419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CHISE-kids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91000" y="1752600"/>
            <a:ext cx="2514600" cy="1981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Slide Number Placeholder 7"/>
          <p:cNvSpPr txBox="1">
            <a:spLocks/>
          </p:cNvSpPr>
          <p:nvPr/>
        </p:nvSpPr>
        <p:spPr>
          <a:xfrm>
            <a:off x="65532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1172D-B2C2-46C4-9EFA-27D70D0217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atom_element_sma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4790779"/>
            <a:ext cx="3048000" cy="24126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4495800"/>
            <a:ext cx="8382000" cy="199758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4648201"/>
            <a:ext cx="2949804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41172D-B2C2-46C4-9EFA-27D70D0217DD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buNone/>
            </a:pPr>
            <a:r>
              <a:rPr lang="en-US" dirty="0"/>
              <a:t>Common Guidelines for </a:t>
            </a:r>
            <a:r>
              <a:rPr lang="en-US" dirty="0" smtClean="0"/>
              <a:t>Education </a:t>
            </a:r>
            <a:r>
              <a:rPr lang="en-US" dirty="0"/>
              <a:t>R</a:t>
            </a:r>
            <a:r>
              <a:rPr lang="en-US" dirty="0" smtClean="0"/>
              <a:t>esearch </a:t>
            </a:r>
            <a:r>
              <a:rPr lang="en-US" dirty="0"/>
              <a:t>and </a:t>
            </a:r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4D2B0E-06F9-4B30-AF31-7896F56897C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179" y="1600200"/>
            <a:ext cx="505164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22950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00" y="685801"/>
            <a:ext cx="8229600" cy="761999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Rationale for AISL Projects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i="1" dirty="0"/>
              <a:t>Connecting individuals with the building blocks they need to understand cutting-edge science and their </a:t>
            </a:r>
            <a:r>
              <a:rPr lang="en-US" sz="2400" i="1" dirty="0" smtClean="0"/>
              <a:t>world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i="1" dirty="0"/>
          </a:p>
          <a:p>
            <a:pPr>
              <a:spcBef>
                <a:spcPts val="0"/>
              </a:spcBef>
            </a:pPr>
            <a:r>
              <a:rPr lang="en-US" sz="2400" i="1" dirty="0"/>
              <a:t>Building theoretical and empirical foundations for effective learning in informal </a:t>
            </a:r>
            <a:r>
              <a:rPr lang="en-US" sz="2400" i="1" dirty="0" smtClean="0"/>
              <a:t>environments</a:t>
            </a:r>
          </a:p>
          <a:p>
            <a:pPr>
              <a:spcBef>
                <a:spcPts val="0"/>
              </a:spcBef>
            </a:pPr>
            <a:endParaRPr lang="en-US" sz="2400" i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i="1" dirty="0"/>
              <a:t>Furthering the assessment of such </a:t>
            </a:r>
            <a:r>
              <a:rPr lang="en-US" sz="2400" i="1" dirty="0" smtClean="0"/>
              <a:t>learning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400" i="1" dirty="0"/>
          </a:p>
          <a:p>
            <a:pPr>
              <a:spcBef>
                <a:spcPts val="0"/>
              </a:spcBef>
            </a:pPr>
            <a:r>
              <a:rPr lang="en-US" sz="2400" i="1" dirty="0"/>
              <a:t>Supporting the use of innovative methods to address questions of importance to those who work in informal STEM learning settings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6EEB23-4B8A-44FC-BB2B-80C71E434A72}" type="slidenum">
              <a:rPr lang="en-US" smtClean="0"/>
              <a:pPr/>
              <a:t>6</a:t>
            </a:fld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58391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1856" b="11856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EHR Funding Rates for FY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427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5400" y="3733800"/>
            <a:ext cx="4038600" cy="86042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AISL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Overview &amp;</a:t>
            </a:r>
            <a:br>
              <a:rPr lang="en-US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Solicitation</a:t>
            </a:r>
            <a:r>
              <a:rPr lang="en-US" sz="4200" dirty="0" smtClean="0"/>
              <a:t/>
            </a:r>
            <a:br>
              <a:rPr lang="en-US" sz="4200" dirty="0" smtClean="0"/>
            </a:br>
            <a:endParaRPr lang="en-US" sz="42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6400800"/>
            <a:ext cx="2971800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pic>
        <p:nvPicPr>
          <p:cNvPr id="14338" name="Picture 2" descr="http://www.nsf.gov/images/logos/nsf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3505200"/>
            <a:ext cx="1302123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5105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FF0000"/>
                </a:solidFill>
              </a:rPr>
              <a:t>Advancing</a:t>
            </a:r>
            <a:r>
              <a:rPr lang="en-US" b="1" dirty="0" smtClean="0"/>
              <a:t> </a:t>
            </a:r>
            <a:r>
              <a:rPr lang="en-US" dirty="0" smtClean="0"/>
              <a:t>– Innovative projects that advance the field through building knowledge via innovative approaches and research. 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FF0000"/>
                </a:solidFill>
              </a:rPr>
              <a:t>Informal</a:t>
            </a:r>
            <a:r>
              <a:rPr lang="en-US" dirty="0" smtClean="0"/>
              <a:t> – Out-of-School learning that makes learning lifelong, life wide, &amp; life deep. 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FF0000"/>
                </a:solidFill>
              </a:rPr>
              <a:t>STEM</a:t>
            </a:r>
            <a:r>
              <a:rPr lang="en-US" dirty="0" smtClean="0"/>
              <a:t> – Not just focused on science, but all of NSF-funded STEM.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FF0000"/>
                </a:solidFill>
              </a:rPr>
              <a:t>Learning</a:t>
            </a:r>
            <a:r>
              <a:rPr lang="en-US" dirty="0" smtClean="0"/>
              <a:t> – Learning outcomes include: interest</a:t>
            </a:r>
            <a:r>
              <a:rPr lang="en-US" dirty="0"/>
              <a:t>, engagement, motivation, behavior, identity, persistence, understanding, awareness, knowledge, and use of STEM content and practices, and 21st century skills.</a:t>
            </a:r>
            <a:endParaRPr lang="en-US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1050600"/>
            <a:ext cx="8251200" cy="457200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533401"/>
            <a:ext cx="8001000" cy="6397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AISL Program </a:t>
            </a:r>
            <a:endParaRPr lang="en-U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 descr="atom_element_sm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9967" y="5791200"/>
            <a:ext cx="1314033" cy="1066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M_atom_molecule">
  <a:themeElements>
    <a:clrScheme name="Custom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E7DD3B"/>
      </a:accent2>
      <a:accent3>
        <a:srgbClr val="1B587C"/>
      </a:accent3>
      <a:accent4>
        <a:srgbClr val="7BCD31"/>
      </a:accent4>
      <a:accent5>
        <a:srgbClr val="30C5A0"/>
      </a:accent5>
      <a:accent6>
        <a:srgbClr val="8931BB"/>
      </a:accent6>
      <a:hlink>
        <a:srgbClr val="6B9F25"/>
      </a:hlink>
      <a:folHlink>
        <a:srgbClr val="B26B0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3859DFF-5CB2-4874-AADB-9CD9AD08B6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12837</TotalTime>
  <Words>2529</Words>
  <Application>Microsoft Macintosh PowerPoint</Application>
  <PresentationFormat>On-screen Show (4:3)</PresentationFormat>
  <Paragraphs>455</Paragraphs>
  <Slides>47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PM_atom_molecule</vt:lpstr>
      <vt:lpstr>   ASTC 2014  Submitting Competitive           NSF Proposals </vt:lpstr>
      <vt:lpstr>SESSION AGENDA</vt:lpstr>
      <vt:lpstr>PowerPoint Presentation</vt:lpstr>
      <vt:lpstr>Research, Development, and Model-Building for STEM Learning</vt:lpstr>
      <vt:lpstr>Common Guidelines for Education Research and Development</vt:lpstr>
      <vt:lpstr>Rationale for AISL Projects</vt:lpstr>
      <vt:lpstr>EHR Funding Rates for FY 2014</vt:lpstr>
      <vt:lpstr> AISL  Program Overview &amp; Solicitation </vt:lpstr>
      <vt:lpstr>AISL Program </vt:lpstr>
      <vt:lpstr>AISL SOLICITATION (#14-555)</vt:lpstr>
      <vt:lpstr>Project Types </vt:lpstr>
      <vt:lpstr>Pathways</vt:lpstr>
      <vt:lpstr>Research in Service to Practice</vt:lpstr>
      <vt:lpstr>Innovations in Development</vt:lpstr>
      <vt:lpstr>Broad Implementation</vt:lpstr>
      <vt:lpstr>SCIENCE LEARNING+</vt:lpstr>
      <vt:lpstr>SCIENCE LEARNNG+ (2)</vt:lpstr>
      <vt:lpstr>Conferences, Symposia &amp; Workshops</vt:lpstr>
      <vt:lpstr> Preparing &amp; Submitting Competitive Proposals  Grant Proposal Guide http://www.nsf.gov/publications/pub_summ.jsp?ods_key=gpg</vt:lpstr>
      <vt:lpstr>2014 AISL Funding</vt:lpstr>
      <vt:lpstr>Preparing to Submit a Proposal</vt:lpstr>
      <vt:lpstr>Project Summary  </vt:lpstr>
      <vt:lpstr>Project Description (Narrative)</vt:lpstr>
      <vt:lpstr>Project Rationale</vt:lpstr>
      <vt:lpstr>Project Design</vt:lpstr>
      <vt:lpstr>Dissemination Plan </vt:lpstr>
      <vt:lpstr> Evaluation &amp; External Review</vt:lpstr>
      <vt:lpstr>Evaluation &amp; External Review</vt:lpstr>
      <vt:lpstr>Management Plan</vt:lpstr>
      <vt:lpstr>Supplementary Documents</vt:lpstr>
      <vt:lpstr>Budget</vt:lpstr>
      <vt:lpstr>Avoid Ineligible Expenses</vt:lpstr>
      <vt:lpstr> Review Process &amp; Merit Review Criteria </vt:lpstr>
      <vt:lpstr>Proposal Review Process</vt:lpstr>
      <vt:lpstr>Merit Review Criteria</vt:lpstr>
      <vt:lpstr>     NSF 13-126 - Joint effort between NSF and the Institute for Education Sciences at the U.S. Department of Education http://www.nsf.gov/pubs/2013/nsf13126/nsf13126.pdf?WT.mc_id=USNSF_124 NSF 13-127 - Set of FAQs  http://www.nsf.gov/pubs/2013/nsf13127/nsf13127.pdf</vt:lpstr>
      <vt:lpstr>Goals of the Common Guidelines Project</vt:lpstr>
      <vt:lpstr>CAISE: InformalScience.org </vt:lpstr>
      <vt:lpstr>NSF Resources for PIs </vt:lpstr>
      <vt:lpstr>Final Suggestions</vt:lpstr>
      <vt:lpstr>Reviewing for NSF?</vt:lpstr>
      <vt:lpstr>OTHER PROGRAMS</vt:lpstr>
      <vt:lpstr>Other DRL Programs…</vt:lpstr>
      <vt:lpstr>EHR Core Research</vt:lpstr>
      <vt:lpstr>ITEST: Innovative Technology Experiences for Students/Teachers</vt:lpstr>
      <vt:lpstr>DRK-12 </vt:lpstr>
      <vt:lpstr>More EHR Programs…</vt:lpstr>
    </vt:vector>
  </TitlesOfParts>
  <Company>National Science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 Molecule</dc:title>
  <dc:creator>Pamela Brooks-Pope</dc:creator>
  <cp:lastModifiedBy>Kalie Sacco</cp:lastModifiedBy>
  <cp:revision>271</cp:revision>
  <cp:lastPrinted>2013-11-01T16:38:50Z</cp:lastPrinted>
  <dcterms:created xsi:type="dcterms:W3CDTF">2013-11-19T21:43:47Z</dcterms:created>
  <dcterms:modified xsi:type="dcterms:W3CDTF">2014-10-19T21:08:21Z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TC018572849991</vt:lpwstr>
  </property>
</Properties>
</file>