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43891200" cy="32918400"/>
  <p:notesSz cx="6858000" cy="9144000"/>
  <p:defaultTextStyle>
    <a:defPPr>
      <a:defRPr lang="en-US"/>
    </a:defPPr>
    <a:lvl1pPr marL="0" algn="l" defTabSz="2021281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1pPr>
    <a:lvl2pPr marL="2021281" algn="l" defTabSz="2021281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2pPr>
    <a:lvl3pPr marL="4042562" algn="l" defTabSz="2021281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3pPr>
    <a:lvl4pPr marL="6063844" algn="l" defTabSz="2021281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4pPr>
    <a:lvl5pPr marL="8085125" algn="l" defTabSz="2021281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5pPr>
    <a:lvl6pPr marL="10106406" algn="l" defTabSz="2021281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6pPr>
    <a:lvl7pPr marL="12127687" algn="l" defTabSz="2021281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7pPr>
    <a:lvl8pPr marL="14148968" algn="l" defTabSz="2021281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8pPr>
    <a:lvl9pPr marL="16170250" algn="l" defTabSz="2021281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64" autoAdjust="0"/>
  </p:normalViewPr>
  <p:slideViewPr>
    <p:cSldViewPr snapToGrid="0" snapToObjects="1">
      <p:cViewPr>
        <p:scale>
          <a:sx n="25" d="100"/>
          <a:sy n="25" d="100"/>
        </p:scale>
        <p:origin x="-2120" y="-248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A6AF4-17F0-BE4A-A9F1-ED2892AD46A5}" type="datetimeFigureOut">
              <a:rPr lang="en-US" smtClean="0"/>
              <a:t>10/7/14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43785-2448-8947-B0CC-137D70CA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1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021281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1pPr>
    <a:lvl2pPr marL="2021281" algn="l" defTabSz="2021281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2pPr>
    <a:lvl3pPr marL="4042562" algn="l" defTabSz="2021281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3pPr>
    <a:lvl4pPr marL="6063844" algn="l" defTabSz="2021281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4pPr>
    <a:lvl5pPr marL="8085125" algn="l" defTabSz="2021281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5pPr>
    <a:lvl6pPr marL="10106406" algn="l" defTabSz="2021281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6pPr>
    <a:lvl7pPr marL="12127687" algn="l" defTabSz="2021281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7pPr>
    <a:lvl8pPr marL="14148968" algn="l" defTabSz="2021281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8pPr>
    <a:lvl9pPr marL="16170250" algn="l" defTabSz="2021281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4"/>
            <a:ext cx="37307520" cy="70561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2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4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63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8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106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127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14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17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6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0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458426" y="1935481"/>
            <a:ext cx="7901940" cy="411937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6" y="1935481"/>
            <a:ext cx="22974300" cy="41193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36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6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122"/>
            <a:ext cx="37307520" cy="6537960"/>
          </a:xfrm>
        </p:spPr>
        <p:txBody>
          <a:bodyPr anchor="t"/>
          <a:lstStyle>
            <a:lvl1pPr algn="l">
              <a:defRPr sz="17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225"/>
            <a:ext cx="37307520" cy="7200897"/>
          </a:xfrm>
        </p:spPr>
        <p:txBody>
          <a:bodyPr anchor="b"/>
          <a:lstStyle>
            <a:lvl1pPr marL="0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1pPr>
            <a:lvl2pPr marL="2021281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404256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3pPr>
            <a:lvl4pPr marL="6063844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4pPr>
            <a:lvl5pPr marL="8085125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5pPr>
            <a:lvl6pPr marL="10106406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6pPr>
            <a:lvl7pPr marL="12127687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7pPr>
            <a:lvl8pPr marL="14148968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8pPr>
            <a:lvl9pPr marL="16170250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1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1262361"/>
            <a:ext cx="15438120" cy="31866840"/>
          </a:xfrm>
        </p:spPr>
        <p:txBody>
          <a:bodyPr/>
          <a:lstStyle>
            <a:lvl1pPr>
              <a:defRPr sz="12400"/>
            </a:lvl1pPr>
            <a:lvl2pPr>
              <a:defRPr sz="10600"/>
            </a:lvl2pPr>
            <a:lvl3pPr>
              <a:defRPr sz="88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0" y="11262361"/>
            <a:ext cx="15438120" cy="31866840"/>
          </a:xfrm>
        </p:spPr>
        <p:txBody>
          <a:bodyPr/>
          <a:lstStyle>
            <a:lvl1pPr>
              <a:defRPr sz="12400"/>
            </a:lvl1pPr>
            <a:lvl2pPr>
              <a:defRPr sz="10600"/>
            </a:lvl2pPr>
            <a:lvl3pPr>
              <a:defRPr sz="88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3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1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0" cy="3070859"/>
          </a:xfrm>
        </p:spPr>
        <p:txBody>
          <a:bodyPr anchor="b"/>
          <a:lstStyle>
            <a:lvl1pPr marL="0" indent="0">
              <a:buNone/>
              <a:defRPr sz="10600" b="1"/>
            </a:lvl1pPr>
            <a:lvl2pPr marL="2021281" indent="0">
              <a:buNone/>
              <a:defRPr sz="8800" b="1"/>
            </a:lvl2pPr>
            <a:lvl3pPr marL="4042562" indent="0">
              <a:buNone/>
              <a:defRPr sz="8000" b="1"/>
            </a:lvl3pPr>
            <a:lvl4pPr marL="6063844" indent="0">
              <a:buNone/>
              <a:defRPr sz="7100" b="1"/>
            </a:lvl4pPr>
            <a:lvl5pPr marL="8085125" indent="0">
              <a:buNone/>
              <a:defRPr sz="7100" b="1"/>
            </a:lvl5pPr>
            <a:lvl6pPr marL="10106406" indent="0">
              <a:buNone/>
              <a:defRPr sz="7100" b="1"/>
            </a:lvl6pPr>
            <a:lvl7pPr marL="12127687" indent="0">
              <a:buNone/>
              <a:defRPr sz="7100" b="1"/>
            </a:lvl7pPr>
            <a:lvl8pPr marL="14148968" indent="0">
              <a:buNone/>
              <a:defRPr sz="7100" b="1"/>
            </a:lvl8pPr>
            <a:lvl9pPr marL="16170250" indent="0">
              <a:buNone/>
              <a:defRPr sz="7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1"/>
            <a:ext cx="19392900" cy="18966181"/>
          </a:xfrm>
        </p:spPr>
        <p:txBody>
          <a:bodyPr/>
          <a:lstStyle>
            <a:lvl1pPr>
              <a:defRPr sz="10600"/>
            </a:lvl1pPr>
            <a:lvl2pPr>
              <a:defRPr sz="8800"/>
            </a:lvl2pPr>
            <a:lvl3pPr>
              <a:defRPr sz="8000"/>
            </a:lvl3pPr>
            <a:lvl4pPr>
              <a:defRPr sz="7100"/>
            </a:lvl4pPr>
            <a:lvl5pPr>
              <a:defRPr sz="7100"/>
            </a:lvl5pPr>
            <a:lvl6pPr>
              <a:defRPr sz="7100"/>
            </a:lvl6pPr>
            <a:lvl7pPr>
              <a:defRPr sz="7100"/>
            </a:lvl7pPr>
            <a:lvl8pPr>
              <a:defRPr sz="7100"/>
            </a:lvl8pPr>
            <a:lvl9pPr>
              <a:defRPr sz="7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0" y="7368542"/>
            <a:ext cx="19400520" cy="3070859"/>
          </a:xfrm>
        </p:spPr>
        <p:txBody>
          <a:bodyPr anchor="b"/>
          <a:lstStyle>
            <a:lvl1pPr marL="0" indent="0">
              <a:buNone/>
              <a:defRPr sz="10600" b="1"/>
            </a:lvl1pPr>
            <a:lvl2pPr marL="2021281" indent="0">
              <a:buNone/>
              <a:defRPr sz="8800" b="1"/>
            </a:lvl2pPr>
            <a:lvl3pPr marL="4042562" indent="0">
              <a:buNone/>
              <a:defRPr sz="8000" b="1"/>
            </a:lvl3pPr>
            <a:lvl4pPr marL="6063844" indent="0">
              <a:buNone/>
              <a:defRPr sz="7100" b="1"/>
            </a:lvl4pPr>
            <a:lvl5pPr marL="8085125" indent="0">
              <a:buNone/>
              <a:defRPr sz="7100" b="1"/>
            </a:lvl5pPr>
            <a:lvl6pPr marL="10106406" indent="0">
              <a:buNone/>
              <a:defRPr sz="7100" b="1"/>
            </a:lvl6pPr>
            <a:lvl7pPr marL="12127687" indent="0">
              <a:buNone/>
              <a:defRPr sz="7100" b="1"/>
            </a:lvl7pPr>
            <a:lvl8pPr marL="14148968" indent="0">
              <a:buNone/>
              <a:defRPr sz="7100" b="1"/>
            </a:lvl8pPr>
            <a:lvl9pPr marL="16170250" indent="0">
              <a:buNone/>
              <a:defRPr sz="7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0" y="10439401"/>
            <a:ext cx="19400520" cy="18966181"/>
          </a:xfrm>
        </p:spPr>
        <p:txBody>
          <a:bodyPr/>
          <a:lstStyle>
            <a:lvl1pPr>
              <a:defRPr sz="10600"/>
            </a:lvl1pPr>
            <a:lvl2pPr>
              <a:defRPr sz="8800"/>
            </a:lvl2pPr>
            <a:lvl3pPr>
              <a:defRPr sz="8000"/>
            </a:lvl3pPr>
            <a:lvl4pPr>
              <a:defRPr sz="7100"/>
            </a:lvl4pPr>
            <a:lvl5pPr>
              <a:defRPr sz="7100"/>
            </a:lvl5pPr>
            <a:lvl6pPr>
              <a:defRPr sz="7100"/>
            </a:lvl6pPr>
            <a:lvl7pPr>
              <a:defRPr sz="7100"/>
            </a:lvl7pPr>
            <a:lvl8pPr>
              <a:defRPr sz="7100"/>
            </a:lvl8pPr>
            <a:lvl9pPr>
              <a:defRPr sz="7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2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4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6" y="1310639"/>
            <a:ext cx="14439900" cy="5577840"/>
          </a:xfrm>
        </p:spPr>
        <p:txBody>
          <a:bodyPr anchor="b"/>
          <a:lstStyle>
            <a:lvl1pPr algn="l">
              <a:defRPr sz="8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2"/>
            <a:ext cx="24536400" cy="28094943"/>
          </a:xfrm>
        </p:spPr>
        <p:txBody>
          <a:bodyPr/>
          <a:lstStyle>
            <a:lvl1pPr>
              <a:defRPr sz="14100"/>
            </a:lvl1pPr>
            <a:lvl2pPr>
              <a:defRPr sz="12400"/>
            </a:lvl2pPr>
            <a:lvl3pPr>
              <a:defRPr sz="106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6" y="6888482"/>
            <a:ext cx="14439900" cy="22517103"/>
          </a:xfrm>
        </p:spPr>
        <p:txBody>
          <a:bodyPr/>
          <a:lstStyle>
            <a:lvl1pPr marL="0" indent="0">
              <a:buNone/>
              <a:defRPr sz="6200"/>
            </a:lvl1pPr>
            <a:lvl2pPr marL="2021281" indent="0">
              <a:buNone/>
              <a:defRPr sz="5300"/>
            </a:lvl2pPr>
            <a:lvl3pPr marL="4042562" indent="0">
              <a:buNone/>
              <a:defRPr sz="4400"/>
            </a:lvl3pPr>
            <a:lvl4pPr marL="6063844" indent="0">
              <a:buNone/>
              <a:defRPr sz="4000"/>
            </a:lvl4pPr>
            <a:lvl5pPr marL="8085125" indent="0">
              <a:buNone/>
              <a:defRPr sz="4000"/>
            </a:lvl5pPr>
            <a:lvl6pPr marL="10106406" indent="0">
              <a:buNone/>
              <a:defRPr sz="4000"/>
            </a:lvl6pPr>
            <a:lvl7pPr marL="12127687" indent="0">
              <a:buNone/>
              <a:defRPr sz="4000"/>
            </a:lvl7pPr>
            <a:lvl8pPr marL="14148968" indent="0">
              <a:buNone/>
              <a:defRPr sz="4000"/>
            </a:lvl8pPr>
            <a:lvl9pPr marL="16170250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0" y="23042880"/>
            <a:ext cx="26334720" cy="2720343"/>
          </a:xfrm>
        </p:spPr>
        <p:txBody>
          <a:bodyPr anchor="b"/>
          <a:lstStyle>
            <a:lvl1pPr algn="l">
              <a:defRPr sz="8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0" y="2941321"/>
            <a:ext cx="26334720" cy="19751040"/>
          </a:xfrm>
        </p:spPr>
        <p:txBody>
          <a:bodyPr/>
          <a:lstStyle>
            <a:lvl1pPr marL="0" indent="0">
              <a:buNone/>
              <a:defRPr sz="14100"/>
            </a:lvl1pPr>
            <a:lvl2pPr marL="2021281" indent="0">
              <a:buNone/>
              <a:defRPr sz="12400"/>
            </a:lvl2pPr>
            <a:lvl3pPr marL="4042562" indent="0">
              <a:buNone/>
              <a:defRPr sz="10600"/>
            </a:lvl3pPr>
            <a:lvl4pPr marL="6063844" indent="0">
              <a:buNone/>
              <a:defRPr sz="8800"/>
            </a:lvl4pPr>
            <a:lvl5pPr marL="8085125" indent="0">
              <a:buNone/>
              <a:defRPr sz="8800"/>
            </a:lvl5pPr>
            <a:lvl6pPr marL="10106406" indent="0">
              <a:buNone/>
              <a:defRPr sz="8800"/>
            </a:lvl6pPr>
            <a:lvl7pPr marL="12127687" indent="0">
              <a:buNone/>
              <a:defRPr sz="8800"/>
            </a:lvl7pPr>
            <a:lvl8pPr marL="14148968" indent="0">
              <a:buNone/>
              <a:defRPr sz="8800"/>
            </a:lvl8pPr>
            <a:lvl9pPr marL="16170250" indent="0">
              <a:buNone/>
              <a:defRPr sz="8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0" y="25763223"/>
            <a:ext cx="26334720" cy="3863337"/>
          </a:xfrm>
        </p:spPr>
        <p:txBody>
          <a:bodyPr/>
          <a:lstStyle>
            <a:lvl1pPr marL="0" indent="0">
              <a:buNone/>
              <a:defRPr sz="6200"/>
            </a:lvl1pPr>
            <a:lvl2pPr marL="2021281" indent="0">
              <a:buNone/>
              <a:defRPr sz="5300"/>
            </a:lvl2pPr>
            <a:lvl3pPr marL="4042562" indent="0">
              <a:buNone/>
              <a:defRPr sz="4400"/>
            </a:lvl3pPr>
            <a:lvl4pPr marL="6063844" indent="0">
              <a:buNone/>
              <a:defRPr sz="4000"/>
            </a:lvl4pPr>
            <a:lvl5pPr marL="8085125" indent="0">
              <a:buNone/>
              <a:defRPr sz="4000"/>
            </a:lvl5pPr>
            <a:lvl6pPr marL="10106406" indent="0">
              <a:buNone/>
              <a:defRPr sz="4000"/>
            </a:lvl6pPr>
            <a:lvl7pPr marL="12127687" indent="0">
              <a:buNone/>
              <a:defRPr sz="4000"/>
            </a:lvl7pPr>
            <a:lvl8pPr marL="14148968" indent="0">
              <a:buNone/>
              <a:defRPr sz="4000"/>
            </a:lvl8pPr>
            <a:lvl9pPr marL="16170250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8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1"/>
            <a:ext cx="39502080" cy="5486400"/>
          </a:xfrm>
          <a:prstGeom prst="rect">
            <a:avLst/>
          </a:prstGeom>
        </p:spPr>
        <p:txBody>
          <a:bodyPr vert="horz" lIns="404256" tIns="202128" rIns="404256" bIns="2021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5"/>
            <a:ext cx="39502080" cy="21724622"/>
          </a:xfrm>
          <a:prstGeom prst="rect">
            <a:avLst/>
          </a:prstGeom>
        </p:spPr>
        <p:txBody>
          <a:bodyPr vert="horz" lIns="404256" tIns="202128" rIns="404256" bIns="2021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3"/>
            <a:ext cx="10241280" cy="1752601"/>
          </a:xfrm>
          <a:prstGeom prst="rect">
            <a:avLst/>
          </a:prstGeom>
        </p:spPr>
        <p:txBody>
          <a:bodyPr vert="horz" lIns="404256" tIns="202128" rIns="404256" bIns="202128" rtlCol="0" anchor="ctr"/>
          <a:lstStyle>
            <a:lvl1pPr algn="l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277B6-B2D1-4B49-B65D-7DF3B44C0991}" type="datetimeFigureOut">
              <a:rPr lang="en-US" smtClean="0"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3"/>
            <a:ext cx="13898880" cy="1752601"/>
          </a:xfrm>
          <a:prstGeom prst="rect">
            <a:avLst/>
          </a:prstGeom>
        </p:spPr>
        <p:txBody>
          <a:bodyPr vert="horz" lIns="404256" tIns="202128" rIns="404256" bIns="202128" rtlCol="0" anchor="ctr"/>
          <a:lstStyle>
            <a:lvl1pPr algn="ctr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3"/>
            <a:ext cx="10241280" cy="1752601"/>
          </a:xfrm>
          <a:prstGeom prst="rect">
            <a:avLst/>
          </a:prstGeom>
        </p:spPr>
        <p:txBody>
          <a:bodyPr vert="horz" lIns="404256" tIns="202128" rIns="404256" bIns="202128" rtlCol="0" anchor="ctr"/>
          <a:lstStyle>
            <a:lvl1pPr algn="r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E6078-9D5D-6A40-8CDE-3CF7AAE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21281" rtl="0" eaLnBrk="1" latinLnBrk="0" hangingPunct="1">
        <a:spcBef>
          <a:spcPct val="0"/>
        </a:spcBef>
        <a:buNone/>
        <a:defRPr sz="19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15961" indent="-1515961" algn="l" defTabSz="2021281" rtl="0" eaLnBrk="1" latinLnBrk="0" hangingPunct="1">
        <a:spcBef>
          <a:spcPct val="20000"/>
        </a:spcBef>
        <a:buFont typeface="Arial"/>
        <a:buChar char="•"/>
        <a:defRPr sz="14100" kern="1200">
          <a:solidFill>
            <a:schemeClr val="tx1"/>
          </a:solidFill>
          <a:latin typeface="+mn-lt"/>
          <a:ea typeface="+mn-ea"/>
          <a:cs typeface="+mn-cs"/>
        </a:defRPr>
      </a:lvl1pPr>
      <a:lvl2pPr marL="3284582" indent="-1263301" algn="l" defTabSz="2021281" rtl="0" eaLnBrk="1" latinLnBrk="0" hangingPunct="1">
        <a:spcBef>
          <a:spcPct val="20000"/>
        </a:spcBef>
        <a:buFont typeface="Arial"/>
        <a:buChar char="–"/>
        <a:defRPr sz="12400" kern="1200">
          <a:solidFill>
            <a:schemeClr val="tx1"/>
          </a:solidFill>
          <a:latin typeface="+mn-lt"/>
          <a:ea typeface="+mn-ea"/>
          <a:cs typeface="+mn-cs"/>
        </a:defRPr>
      </a:lvl2pPr>
      <a:lvl3pPr marL="5053203" indent="-1010641" algn="l" defTabSz="2021281" rtl="0" eaLnBrk="1" latinLnBrk="0" hangingPunct="1">
        <a:spcBef>
          <a:spcPct val="20000"/>
        </a:spcBef>
        <a:buFont typeface="Arial"/>
        <a:buChar char="•"/>
        <a:defRPr sz="10600" kern="1200">
          <a:solidFill>
            <a:schemeClr val="tx1"/>
          </a:solidFill>
          <a:latin typeface="+mn-lt"/>
          <a:ea typeface="+mn-ea"/>
          <a:cs typeface="+mn-cs"/>
        </a:defRPr>
      </a:lvl3pPr>
      <a:lvl4pPr marL="7074484" indent="-1010641" algn="l" defTabSz="2021281" rtl="0" eaLnBrk="1" latinLnBrk="0" hangingPunct="1">
        <a:spcBef>
          <a:spcPct val="20000"/>
        </a:spcBef>
        <a:buFont typeface="Arial"/>
        <a:buChar char="–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9095765" indent="-1010641" algn="l" defTabSz="2021281" rtl="0" eaLnBrk="1" latinLnBrk="0" hangingPunct="1">
        <a:spcBef>
          <a:spcPct val="20000"/>
        </a:spcBef>
        <a:buFont typeface="Arial"/>
        <a:buChar char="»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117047" indent="-1010641" algn="l" defTabSz="2021281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138328" indent="-1010641" algn="l" defTabSz="2021281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159609" indent="-1010641" algn="l" defTabSz="2021281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180890" indent="-1010641" algn="l" defTabSz="2021281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21281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1pPr>
      <a:lvl2pPr marL="2021281" algn="l" defTabSz="2021281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2pPr>
      <a:lvl3pPr marL="4042562" algn="l" defTabSz="2021281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063844" algn="l" defTabSz="2021281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085125" algn="l" defTabSz="2021281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106406" algn="l" defTabSz="2021281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2127687" algn="l" defTabSz="2021281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4148968" algn="l" defTabSz="2021281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6170250" algn="l" defTabSz="2021281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4" Type="http://schemas.openxmlformats.org/officeDocument/2006/relationships/image" Target="../media/image12.png"/><Relationship Id="rId15" Type="http://schemas.openxmlformats.org/officeDocument/2006/relationships/image" Target="../media/image13.jpg"/><Relationship Id="rId16" Type="http://schemas.openxmlformats.org/officeDocument/2006/relationships/image" Target="../media/image14.jpg"/><Relationship Id="rId17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c5ARndc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9" y="4454798"/>
            <a:ext cx="4710545" cy="3853809"/>
          </a:xfrm>
          <a:prstGeom prst="rect">
            <a:avLst/>
          </a:prstGeom>
        </p:spPr>
      </p:pic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64" y="52956"/>
            <a:ext cx="4022609" cy="3262905"/>
          </a:xfrm>
          <a:prstGeom prst="rect">
            <a:avLst/>
          </a:prstGeom>
        </p:spPr>
      </p:pic>
      <p:pic>
        <p:nvPicPr>
          <p:cNvPr id="11" name="Picture 10" descr="Unknown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64" y="4364225"/>
            <a:ext cx="3560618" cy="2869623"/>
          </a:xfrm>
          <a:prstGeom prst="rect">
            <a:avLst/>
          </a:prstGeom>
        </p:spPr>
      </p:pic>
      <p:sp>
        <p:nvSpPr>
          <p:cNvPr id="14" name="Double Wave 13"/>
          <p:cNvSpPr/>
          <p:nvPr/>
        </p:nvSpPr>
        <p:spPr>
          <a:xfrm>
            <a:off x="13794379" y="122090"/>
            <a:ext cx="14282924" cy="5024007"/>
          </a:xfrm>
          <a:prstGeom prst="double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3752" tIns="201876" rIns="403752" bIns="201876" rtlCol="0" anchor="ctr"/>
          <a:lstStyle/>
          <a:p>
            <a:pPr lvl="0" algn="ctr"/>
            <a:r>
              <a:rPr lang="en-US" sz="8800" b="1" dirty="0">
                <a:solidFill>
                  <a:srgbClr val="008000"/>
                </a:solidFill>
                <a:latin typeface="Tw Cen MT" pitchFamily="34" charset="0"/>
                <a:ea typeface="Calibri"/>
                <a:cs typeface="Calibri"/>
                <a:sym typeface="Calibri"/>
              </a:rPr>
              <a:t>HERPETOLOGY EDUCATION IN RURAL PLACES &amp; SPACES</a:t>
            </a:r>
            <a:endParaRPr lang="en-US" sz="8800" b="1" dirty="0">
              <a:latin typeface="Tw Cen MT" pitchFamily="34" charset="0"/>
            </a:endParaRPr>
          </a:p>
        </p:txBody>
      </p:sp>
      <p:sp>
        <p:nvSpPr>
          <p:cNvPr id="18" name="Double Wave 17"/>
          <p:cNvSpPr/>
          <p:nvPr/>
        </p:nvSpPr>
        <p:spPr>
          <a:xfrm>
            <a:off x="610519" y="122090"/>
            <a:ext cx="8242058" cy="2119743"/>
          </a:xfrm>
          <a:prstGeom prst="double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3752" tIns="201876" rIns="403752" bIns="201876" rtlCol="0" anchor="ctr"/>
          <a:lstStyle/>
          <a:p>
            <a:pPr lvl="0" algn="ctr"/>
            <a:r>
              <a:rPr lang="en-US" sz="7100" b="1" dirty="0">
                <a:solidFill>
                  <a:srgbClr val="C0504D"/>
                </a:solidFill>
                <a:latin typeface="Tw Cen MT" pitchFamily="34" charset="0"/>
              </a:rPr>
              <a:t>WHO’S INVOLVED? </a:t>
            </a:r>
            <a:endParaRPr lang="en-US" sz="7100" dirty="0">
              <a:solidFill>
                <a:srgbClr val="C0504D"/>
              </a:solidFill>
              <a:latin typeface="Tw Cen MT" pitchFamily="34" charset="0"/>
            </a:endParaRPr>
          </a:p>
        </p:txBody>
      </p:sp>
      <p:sp>
        <p:nvSpPr>
          <p:cNvPr id="19" name="Double Wave 18"/>
          <p:cNvSpPr/>
          <p:nvPr/>
        </p:nvSpPr>
        <p:spPr>
          <a:xfrm>
            <a:off x="7082591" y="8272103"/>
            <a:ext cx="27247196" cy="3312378"/>
          </a:xfrm>
          <a:prstGeom prst="double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3752" tIns="201876" rIns="403752" bIns="201876" rtlCol="0" anchor="ctr"/>
          <a:lstStyle/>
          <a:p>
            <a:pPr algn="ctr"/>
            <a:r>
              <a:rPr lang="en-US" sz="8800" b="1" dirty="0">
                <a:solidFill>
                  <a:schemeClr val="accent2"/>
                </a:solidFill>
                <a:latin typeface="Tw Cen MT" pitchFamily="34" charset="0"/>
              </a:rPr>
              <a:t>PROJECT QUESTIONS – EVALUATION RESULTS</a:t>
            </a:r>
            <a:endParaRPr lang="en-US" sz="8800" dirty="0">
              <a:solidFill>
                <a:schemeClr val="accent2"/>
              </a:solidFill>
              <a:latin typeface="Tw Cen MT" pitchFamily="34" charset="0"/>
            </a:endParaRPr>
          </a:p>
        </p:txBody>
      </p:sp>
      <p:pic>
        <p:nvPicPr>
          <p:cNvPr id="20" name="Picture 19" descr="images-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551" y="808423"/>
            <a:ext cx="4301306" cy="2603903"/>
          </a:xfrm>
          <a:prstGeom prst="rect">
            <a:avLst/>
          </a:prstGeom>
        </p:spPr>
      </p:pic>
      <p:pic>
        <p:nvPicPr>
          <p:cNvPr id="21" name="Picture 20" descr="images-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813" y="5036164"/>
            <a:ext cx="4760688" cy="1776884"/>
          </a:xfrm>
          <a:prstGeom prst="rect">
            <a:avLst/>
          </a:prstGeom>
        </p:spPr>
      </p:pic>
      <p:sp>
        <p:nvSpPr>
          <p:cNvPr id="23" name="Double Wave 22"/>
          <p:cNvSpPr/>
          <p:nvPr/>
        </p:nvSpPr>
        <p:spPr>
          <a:xfrm>
            <a:off x="35227442" y="52956"/>
            <a:ext cx="6773459" cy="1988262"/>
          </a:xfrm>
          <a:prstGeom prst="double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3752" tIns="201876" rIns="403752" bIns="201876" rtlCol="0" anchor="ctr"/>
          <a:lstStyle/>
          <a:p>
            <a:pPr lvl="0" algn="ctr"/>
            <a:r>
              <a:rPr lang="en-US" b="1" dirty="0">
                <a:solidFill>
                  <a:srgbClr val="C0504D"/>
                </a:solidFill>
                <a:latin typeface="Tw Cen MT" pitchFamily="34" charset="0"/>
              </a:rPr>
              <a:t>AUDIENCES</a:t>
            </a:r>
            <a:endParaRPr lang="en-US" dirty="0">
              <a:solidFill>
                <a:srgbClr val="C0504D"/>
              </a:solidFill>
              <a:latin typeface="Tw Cen MT" pitchFamily="34" charset="0"/>
            </a:endParaRPr>
          </a:p>
        </p:txBody>
      </p:sp>
      <p:sp>
        <p:nvSpPr>
          <p:cNvPr id="24" name="Text Placeholder 23"/>
          <p:cNvSpPr txBox="1">
            <a:spLocks noGrp="1"/>
          </p:cNvSpPr>
          <p:nvPr>
            <p:ph type="body" idx="1"/>
          </p:nvPr>
        </p:nvSpPr>
        <p:spPr>
          <a:xfrm>
            <a:off x="33821487" y="2122950"/>
            <a:ext cx="10069724" cy="7448943"/>
          </a:xfrm>
          <a:prstGeom prst="rect">
            <a:avLst/>
          </a:prstGeom>
          <a:noFill/>
        </p:spPr>
        <p:txBody>
          <a:bodyPr wrap="square" lIns="403080" tIns="201540" rIns="403080" bIns="201540" rtlCol="0">
            <a:spAutoFit/>
          </a:bodyPr>
          <a:lstStyle/>
          <a:p>
            <a:pPr marL="1514091" indent="-539751">
              <a:buNone/>
            </a:pPr>
            <a:r>
              <a:rPr lang="en-US" sz="4400" dirty="0">
                <a:latin typeface="Georgia" pitchFamily="18" charset="0"/>
                <a:cs typeface="Times New Roman"/>
              </a:rPr>
              <a:t>• Public (Community           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Events - Celebrations, </a:t>
            </a:r>
            <a:r>
              <a:rPr lang="en-US" sz="4400" dirty="0" err="1">
                <a:latin typeface="Georgia" pitchFamily="18" charset="0"/>
                <a:cs typeface="Times New Roman"/>
              </a:rPr>
              <a:t>Cyberhub</a:t>
            </a:r>
            <a:r>
              <a:rPr lang="en-US" sz="4400" dirty="0">
                <a:latin typeface="Georgia" pitchFamily="18" charset="0"/>
                <a:cs typeface="Times New Roman"/>
              </a:rPr>
              <a:t>, Apps,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Nature Chronicles, Visual </a:t>
            </a:r>
            <a:r>
              <a:rPr lang="en-US" sz="4400" dirty="0">
                <a:latin typeface="Georgia" pitchFamily="18" charset="0"/>
                <a:cs typeface="Times New Roman"/>
              </a:rPr>
              <a:t>Learning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Software (VLS))</a:t>
            </a:r>
          </a:p>
          <a:p>
            <a:pPr marL="1514091" indent="-539751">
              <a:buNone/>
            </a:pPr>
            <a:r>
              <a:rPr lang="en-US" sz="4400" dirty="0" smtClean="0">
                <a:latin typeface="Georgia" pitchFamily="18" charset="0"/>
                <a:cs typeface="Times New Roman"/>
              </a:rPr>
              <a:t>•   High </a:t>
            </a:r>
            <a:r>
              <a:rPr lang="en-US" sz="4400" dirty="0">
                <a:latin typeface="Georgia" pitchFamily="18" charset="0"/>
                <a:cs typeface="Times New Roman"/>
              </a:rPr>
              <a:t>School Students (Residential Herpetological Research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Experiences [</a:t>
            </a:r>
            <a:r>
              <a:rPr lang="en-US" sz="4400" dirty="0">
                <a:latin typeface="Georgia" pitchFamily="18" charset="0"/>
                <a:cs typeface="Times New Roman"/>
              </a:rPr>
              <a:t>HRE] &amp; Follow-up Days</a:t>
            </a:r>
            <a:r>
              <a:rPr lang="en-US" sz="4400" dirty="0" smtClean="0">
                <a:solidFill>
                  <a:schemeClr val="tx1"/>
                </a:solidFill>
                <a:latin typeface="Georgia" pitchFamily="18" charset="0"/>
                <a:cs typeface="Times New Roman"/>
              </a:rPr>
              <a:t>)</a:t>
            </a:r>
            <a:r>
              <a:rPr lang="en-US" sz="4400" b="1" dirty="0" smtClean="0">
                <a:solidFill>
                  <a:srgbClr val="008000"/>
                </a:solidFill>
                <a:latin typeface="Georgia" pitchFamily="18" charset="0"/>
                <a:cs typeface="Times New Roman"/>
              </a:rPr>
              <a:t> </a:t>
            </a:r>
          </a:p>
          <a:p>
            <a:pPr marL="1514091" indent="-539751">
              <a:buNone/>
            </a:pPr>
            <a:r>
              <a:rPr lang="en-US" sz="4400" dirty="0" smtClean="0">
                <a:latin typeface="Georgia" pitchFamily="18" charset="0"/>
                <a:cs typeface="Times New Roman"/>
              </a:rPr>
              <a:t>•</a:t>
            </a:r>
            <a:r>
              <a:rPr lang="en-US" sz="4400" b="1" dirty="0" smtClean="0">
                <a:solidFill>
                  <a:srgbClr val="008000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Teachers &amp; Informal Educators</a:t>
            </a:r>
            <a:endParaRPr lang="en-US" sz="4400" dirty="0">
              <a:latin typeface="Georgia" pitchFamily="18" charset="0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609" y="2370317"/>
            <a:ext cx="13954191" cy="4469667"/>
          </a:xfrm>
          <a:prstGeom prst="rect">
            <a:avLst/>
          </a:prstGeom>
          <a:noFill/>
        </p:spPr>
        <p:txBody>
          <a:bodyPr wrap="square" lIns="403080" tIns="201540" rIns="403080" bIns="201540" rtlCol="0">
            <a:spAutoFit/>
          </a:bodyPr>
          <a:lstStyle/>
          <a:p>
            <a:r>
              <a:rPr lang="en-US" sz="4400" dirty="0">
                <a:latin typeface="Georgia" pitchFamily="18" charset="0"/>
                <a:cs typeface="Times New Roman"/>
              </a:rPr>
              <a:t>•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University of North Carolina Greensboro</a:t>
            </a:r>
          </a:p>
          <a:p>
            <a:r>
              <a:rPr lang="en-US" sz="4400" dirty="0">
                <a:latin typeface="Georgia" pitchFamily="18" charset="0"/>
                <a:cs typeface="Times New Roman"/>
              </a:rPr>
              <a:t>• University of North Carolina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Pembroke</a:t>
            </a:r>
          </a:p>
          <a:p>
            <a:r>
              <a:rPr lang="en-US" sz="4400" dirty="0" smtClean="0">
                <a:latin typeface="Georgia" pitchFamily="18" charset="0"/>
                <a:cs typeface="Times New Roman"/>
              </a:rPr>
              <a:t>• </a:t>
            </a:r>
            <a:r>
              <a:rPr lang="en-US" sz="4400" dirty="0" err="1">
                <a:latin typeface="Georgia" pitchFamily="18" charset="0"/>
                <a:cs typeface="Times New Roman"/>
              </a:rPr>
              <a:t>Elon</a:t>
            </a:r>
            <a:r>
              <a:rPr lang="en-US" sz="4400" dirty="0">
                <a:latin typeface="Georgia" pitchFamily="18" charset="0"/>
                <a:cs typeface="Times New Roman"/>
              </a:rPr>
              <a:t>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University  • </a:t>
            </a:r>
            <a:r>
              <a:rPr lang="en-US" sz="4400" dirty="0">
                <a:latin typeface="Georgia" pitchFamily="18" charset="0"/>
                <a:cs typeface="Times New Roman"/>
              </a:rPr>
              <a:t>Davidson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College </a:t>
            </a:r>
            <a:r>
              <a:rPr lang="en-US" sz="4400" dirty="0">
                <a:latin typeface="Georgia" pitchFamily="18" charset="0"/>
                <a:cs typeface="Times New Roman"/>
              </a:rPr>
              <a:t>• NC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PARC</a:t>
            </a:r>
          </a:p>
          <a:p>
            <a:r>
              <a:rPr lang="en-US" sz="4400" dirty="0" smtClean="0">
                <a:latin typeface="Georgia" pitchFamily="18" charset="0"/>
                <a:cs typeface="Times New Roman"/>
              </a:rPr>
              <a:t>• </a:t>
            </a:r>
            <a:r>
              <a:rPr lang="en-US" sz="4400" dirty="0">
                <a:latin typeface="Georgia" pitchFamily="18" charset="0"/>
                <a:cs typeface="Times New Roman"/>
              </a:rPr>
              <a:t>NC State Parks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• </a:t>
            </a:r>
            <a:r>
              <a:rPr lang="en-US" sz="4400" dirty="0">
                <a:latin typeface="Georgia" pitchFamily="18" charset="0"/>
                <a:cs typeface="Times New Roman"/>
              </a:rPr>
              <a:t>Nature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Centers </a:t>
            </a:r>
          </a:p>
          <a:p>
            <a:r>
              <a:rPr lang="en-US" sz="4400" dirty="0" smtClean="0">
                <a:latin typeface="Georgia" pitchFamily="18" charset="0"/>
                <a:cs typeface="Times New Roman"/>
              </a:rPr>
              <a:t>Science </a:t>
            </a:r>
            <a:r>
              <a:rPr lang="en-US" sz="4400" dirty="0">
                <a:latin typeface="Georgia" pitchFamily="18" charset="0"/>
                <a:cs typeface="Times New Roman"/>
              </a:rPr>
              <a:t>Educators, Scientists, </a:t>
            </a:r>
            <a:r>
              <a:rPr lang="en-US" sz="4400" dirty="0" smtClean="0">
                <a:latin typeface="Georgia" pitchFamily="18" charset="0"/>
                <a:cs typeface="Times New Roman"/>
              </a:rPr>
              <a:t>Historians,</a:t>
            </a:r>
          </a:p>
          <a:p>
            <a:r>
              <a:rPr lang="en-US" sz="4400" dirty="0" smtClean="0">
                <a:latin typeface="Georgia" pitchFamily="18" charset="0"/>
                <a:cs typeface="Times New Roman"/>
              </a:rPr>
              <a:t>Herpetologists </a:t>
            </a:r>
            <a:r>
              <a:rPr lang="en-US" sz="4400" dirty="0">
                <a:latin typeface="Georgia" pitchFamily="18" charset="0"/>
                <a:cs typeface="Times New Roman"/>
              </a:rPr>
              <a:t>&amp; Computer Scientists</a:t>
            </a:r>
          </a:p>
        </p:txBody>
      </p:sp>
      <p:sp>
        <p:nvSpPr>
          <p:cNvPr id="28" name="Shape 95"/>
          <p:cNvSpPr txBox="1"/>
          <p:nvPr/>
        </p:nvSpPr>
        <p:spPr>
          <a:xfrm>
            <a:off x="6996956" y="27692749"/>
            <a:ext cx="33807569" cy="4380357"/>
          </a:xfrm>
          <a:prstGeom prst="rect">
            <a:avLst/>
          </a:prstGeom>
          <a:noFill/>
          <a:ln>
            <a:noFill/>
          </a:ln>
        </p:spPr>
        <p:txBody>
          <a:bodyPr lIns="437184" tIns="218552" rIns="437184" bIns="218552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008000"/>
                </a:solidFill>
                <a:latin typeface="Tw Cen MT"/>
                <a:ea typeface="Calibri"/>
                <a:cs typeface="Tw Cen MT"/>
                <a:sym typeface="Calibri"/>
              </a:rPr>
              <a:t>CHALLENGES</a:t>
            </a:r>
            <a:r>
              <a:rPr lang="en-US" dirty="0">
                <a:solidFill>
                  <a:srgbClr val="008000"/>
                </a:solidFill>
                <a:latin typeface="Tw Cen MT"/>
                <a:ea typeface="Calibri"/>
                <a:cs typeface="Tw Cen MT"/>
                <a:sym typeface="Calibri"/>
              </a:rPr>
              <a:t> </a:t>
            </a:r>
          </a:p>
          <a:p>
            <a:pPr>
              <a:buSzPct val="25000"/>
            </a:pPr>
            <a:r>
              <a:rPr lang="en-US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-US" sz="4800" dirty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Not enough time!  • </a:t>
            </a:r>
            <a:r>
              <a:rPr lang="en-US" sz="4800" dirty="0" smtClean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Meeting needs of </a:t>
            </a:r>
            <a:r>
              <a:rPr lang="en-US" sz="4800" dirty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s</a:t>
            </a:r>
            <a:r>
              <a:rPr lang="en-US" sz="4800" dirty="0" smtClean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pecial </a:t>
            </a:r>
            <a:r>
              <a:rPr lang="en-US" sz="4800" dirty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needs students &amp; their parents </a:t>
            </a:r>
            <a:endParaRPr lang="en-US" sz="4800" dirty="0" smtClean="0">
              <a:solidFill>
                <a:schemeClr val="dk1"/>
              </a:solidFill>
              <a:latin typeface="Georgia" pitchFamily="18" charset="0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en-US" sz="4800" dirty="0" smtClean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• </a:t>
            </a:r>
            <a:r>
              <a:rPr lang="en-US" sz="4800" dirty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Sustaining the project</a:t>
            </a:r>
            <a:r>
              <a:rPr lang="en-US" sz="4800" dirty="0" smtClean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!  • </a:t>
            </a:r>
            <a:r>
              <a:rPr lang="en-US" sz="4800" dirty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Evolution of website, </a:t>
            </a:r>
            <a:r>
              <a:rPr lang="en-US" sz="4800" dirty="0" err="1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Cyberhub</a:t>
            </a:r>
            <a:r>
              <a:rPr lang="en-US" sz="4800" dirty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  </a:t>
            </a:r>
            <a:endParaRPr lang="en-US" sz="4800" dirty="0" smtClean="0">
              <a:solidFill>
                <a:schemeClr val="dk1"/>
              </a:solidFill>
              <a:latin typeface="Georgia" pitchFamily="18" charset="0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en-US" sz="4800" dirty="0" smtClean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• </a:t>
            </a:r>
            <a:r>
              <a:rPr lang="en-US" sz="4800" dirty="0">
                <a:solidFill>
                  <a:schemeClr val="dk1"/>
                </a:solidFill>
                <a:latin typeface="Georgia" pitchFamily="18" charset="0"/>
                <a:ea typeface="Calibri"/>
                <a:cs typeface="Calibri"/>
                <a:sym typeface="Calibri"/>
              </a:rPr>
              <a:t>Development of data collection apps &amp; VLS</a:t>
            </a:r>
            <a:endParaRPr sz="4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8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											</a:t>
            </a:r>
            <a:endParaRPr sz="8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8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sz="8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85655" y="11584481"/>
            <a:ext cx="27683619" cy="23921148"/>
          </a:xfrm>
          <a:prstGeom prst="rect">
            <a:avLst/>
          </a:prstGeom>
          <a:noFill/>
        </p:spPr>
        <p:txBody>
          <a:bodyPr wrap="square" lIns="403080" tIns="201540" rIns="403080" bIns="201540" rtlCol="0">
            <a:spAutoFit/>
          </a:bodyPr>
          <a:lstStyle/>
          <a:p>
            <a:r>
              <a:rPr lang="en-US" sz="6000" b="1" dirty="0" smtClean="0">
                <a:solidFill>
                  <a:srgbClr val="C0504D"/>
                </a:solidFill>
                <a:latin typeface="Georgia" pitchFamily="18" charset="0"/>
                <a:cs typeface="Times New Roman"/>
              </a:rPr>
              <a:t>Can we </a:t>
            </a:r>
            <a:r>
              <a:rPr lang="en-US" sz="6000" b="1" dirty="0">
                <a:solidFill>
                  <a:srgbClr val="C0504D"/>
                </a:solidFill>
                <a:latin typeface="Georgia" pitchFamily="18" charset="0"/>
                <a:cs typeface="Times New Roman"/>
              </a:rPr>
              <a:t>i</a:t>
            </a:r>
            <a:r>
              <a:rPr lang="en-US" sz="6000" b="1" dirty="0" smtClean="0">
                <a:solidFill>
                  <a:srgbClr val="C0504D"/>
                </a:solidFill>
                <a:latin typeface="Georgia" pitchFamily="18" charset="0"/>
                <a:cs typeface="Times New Roman"/>
              </a:rPr>
              <a:t>gnite a passion for NC’s reptiles &amp; amphibians (r &amp; a)?</a:t>
            </a:r>
          </a:p>
          <a:p>
            <a:r>
              <a:rPr lang="en-US" sz="4400" b="1" dirty="0">
                <a:solidFill>
                  <a:srgbClr val="008000"/>
                </a:solidFill>
                <a:latin typeface="Georgia" pitchFamily="18" charset="0"/>
                <a:cs typeface="Times New Roman"/>
              </a:rPr>
              <a:t> •</a:t>
            </a:r>
            <a:r>
              <a:rPr lang="en-US" sz="4400" dirty="0">
                <a:solidFill>
                  <a:srgbClr val="008000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4400" dirty="0" smtClean="0">
                <a:solidFill>
                  <a:srgbClr val="008000"/>
                </a:solidFill>
                <a:latin typeface="Georgia" pitchFamily="18" charset="0"/>
                <a:cs typeface="Times New Roman"/>
              </a:rPr>
              <a:t>2014 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HRE participants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are considering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careers in herpetology, biology &amp; environmental sciences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. Some have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found their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passion for learning and even teaching.</a:t>
            </a:r>
          </a:p>
          <a:p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 • 2014 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HRE participants (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n=61, 2 groups, posttests, 5.0 scale) rated their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interest in science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(4.6  </a:t>
            </a:r>
          </a:p>
          <a:p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   and 4.3),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understanding of threats that r &amp; a face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(4.5 both groups),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empathy for animals </a:t>
            </a:r>
          </a:p>
          <a:p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 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(4.5 and 4.4),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interest in teaching others about r &amp; a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(4.6 and 4.3).</a:t>
            </a:r>
          </a:p>
          <a:p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 • A majority of 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2014 Celebration respondents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(n=30, 71%) indicated that they would try to </a:t>
            </a:r>
          </a:p>
          <a:p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   learn more about or become more involved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with r &amp; a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.</a:t>
            </a:r>
          </a:p>
          <a:p>
            <a:r>
              <a:rPr lang="en-US" sz="6000" b="1" dirty="0" smtClean="0">
                <a:solidFill>
                  <a:srgbClr val="C0504D"/>
                </a:solidFill>
                <a:latin typeface="Georgia" pitchFamily="18" charset="0"/>
                <a:cs typeface="Times New Roman"/>
              </a:rPr>
              <a:t>Can we</a:t>
            </a:r>
            <a:r>
              <a:rPr lang="en-US" sz="6000" b="1" dirty="0">
                <a:solidFill>
                  <a:srgbClr val="C0504D"/>
                </a:solidFill>
                <a:latin typeface="Georgia" pitchFamily="18" charset="0"/>
                <a:cs typeface="Times New Roman"/>
              </a:rPr>
              <a:t> </a:t>
            </a:r>
            <a:r>
              <a:rPr lang="en-US" sz="6000" b="1" dirty="0" smtClean="0">
                <a:solidFill>
                  <a:srgbClr val="C0504D"/>
                </a:solidFill>
                <a:latin typeface="Georgia" pitchFamily="18" charset="0"/>
                <a:cs typeface="Times New Roman"/>
              </a:rPr>
              <a:t>engage people in conservation &amp; field ecology experiences?</a:t>
            </a:r>
          </a:p>
          <a:p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• Respondents (n=36, 80%) indicated that they would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change their behaviors in ways that    </a:t>
            </a:r>
          </a:p>
          <a:p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  would support </a:t>
            </a:r>
            <a:r>
              <a:rPr lang="en-US" sz="4400" b="1" dirty="0" smtClean="0">
                <a:solidFill>
                  <a:srgbClr val="008000"/>
                </a:solidFill>
                <a:latin typeface="Georgia"/>
                <a:cs typeface="Georgia"/>
              </a:rPr>
              <a:t>r &amp; a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and/or their habitats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 because of attending the 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2014 Celebration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.</a:t>
            </a:r>
          </a:p>
          <a:p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• 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2014 HRE participants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rated </a:t>
            </a:r>
            <a:r>
              <a:rPr lang="en-US" sz="4400" b="1" dirty="0" smtClean="0">
                <a:solidFill>
                  <a:srgbClr val="008000"/>
                </a:solidFill>
                <a:latin typeface="Georgia"/>
                <a:cs typeface="Georgia"/>
              </a:rPr>
              <a:t>ability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to use scientific tools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(4.5 and 4.2)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.</a:t>
            </a:r>
            <a:endParaRPr lang="en-US" sz="4400" dirty="0">
              <a:solidFill>
                <a:srgbClr val="008000"/>
              </a:solidFill>
              <a:latin typeface="Georgia"/>
              <a:cs typeface="Georgia"/>
            </a:endParaRPr>
          </a:p>
          <a:p>
            <a:pPr lvl="0">
              <a:buSzPct val="25000"/>
            </a:pPr>
            <a:r>
              <a:rPr lang="en-US" sz="6000" b="1" dirty="0" smtClean="0">
                <a:solidFill>
                  <a:srgbClr val="C0504D"/>
                </a:solidFill>
                <a:latin typeface="Georgia" pitchFamily="18" charset="0"/>
                <a:cs typeface="Times New Roman"/>
              </a:rPr>
              <a:t>Can we</a:t>
            </a:r>
            <a:r>
              <a:rPr lang="en-US" sz="6000" b="1" dirty="0">
                <a:solidFill>
                  <a:srgbClr val="C0504D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 </a:t>
            </a:r>
            <a:r>
              <a:rPr lang="en-US" sz="6000" b="1" dirty="0" smtClean="0">
                <a:solidFill>
                  <a:srgbClr val="C0504D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help </a:t>
            </a:r>
            <a:r>
              <a:rPr lang="en-US" sz="6000" b="1" dirty="0">
                <a:solidFill>
                  <a:srgbClr val="C0504D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people develop a sense of place &amp; a connection to the local environment</a:t>
            </a:r>
            <a:r>
              <a:rPr lang="en-US" sz="6000" b="1" dirty="0" smtClean="0">
                <a:solidFill>
                  <a:srgbClr val="C0504D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?</a:t>
            </a:r>
            <a:endParaRPr lang="en-US" sz="6000" b="1" dirty="0">
              <a:solidFill>
                <a:srgbClr val="C0504D"/>
              </a:solidFill>
              <a:latin typeface="Georgia" pitchFamily="18" charset="0"/>
              <a:ea typeface="Cambria"/>
              <a:cs typeface="Times New Roman"/>
              <a:sym typeface="Cambria"/>
            </a:endParaRPr>
          </a:p>
          <a:p>
            <a:pPr>
              <a:buSzPct val="25000"/>
            </a:pP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• 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2014 HRE participants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rated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connection to nature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(4.4 and 4.5).</a:t>
            </a:r>
          </a:p>
          <a:p>
            <a:pPr lvl="0">
              <a:buSzPct val="25000"/>
            </a:pP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• “I liked the aquatic turtles and the snakes the best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because I love aquatic turtles to begin with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, 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 </a:t>
            </a:r>
          </a:p>
          <a:p>
            <a:pPr lvl="0">
              <a:buSzPct val="25000"/>
            </a:pP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 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  and 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it gave me an opportunity to learn more.  But the HRE really changed my feelings about </a:t>
            </a:r>
            <a:endParaRPr lang="en-US" sz="4400" dirty="0" smtClean="0">
              <a:solidFill>
                <a:srgbClr val="008000"/>
              </a:solidFill>
              <a:latin typeface="Georgia"/>
              <a:cs typeface="Georgia"/>
            </a:endParaRPr>
          </a:p>
          <a:p>
            <a:pPr lvl="0">
              <a:buSzPct val="25000"/>
            </a:pP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 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  snakes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; </a:t>
            </a:r>
            <a:r>
              <a:rPr lang="en-US" sz="4400" b="1" dirty="0" smtClean="0">
                <a:solidFill>
                  <a:srgbClr val="008000"/>
                </a:solidFill>
                <a:latin typeface="Georgia"/>
                <a:cs typeface="Georgia"/>
              </a:rPr>
              <a:t>now </a:t>
            </a:r>
            <a:r>
              <a:rPr lang="en-US" sz="4400" b="1" dirty="0">
                <a:solidFill>
                  <a:srgbClr val="008000"/>
                </a:solidFill>
                <a:latin typeface="Georgia"/>
                <a:cs typeface="Georgia"/>
              </a:rPr>
              <a:t>I love snakes</a:t>
            </a:r>
            <a:r>
              <a:rPr lang="en-US" sz="4400" dirty="0">
                <a:solidFill>
                  <a:srgbClr val="008000"/>
                </a:solidFill>
                <a:latin typeface="Georgia"/>
                <a:cs typeface="Georgia"/>
              </a:rPr>
              <a:t>.</a:t>
            </a:r>
            <a:r>
              <a:rPr lang="en-US" sz="4400" dirty="0" smtClean="0">
                <a:solidFill>
                  <a:srgbClr val="008000"/>
                </a:solidFill>
                <a:latin typeface="Georgia"/>
                <a:cs typeface="Georgia"/>
              </a:rPr>
              <a:t>” [participant exit interview, 2014]</a:t>
            </a:r>
            <a:endParaRPr lang="en-US" sz="4400" dirty="0">
              <a:solidFill>
                <a:srgbClr val="008000"/>
              </a:solidFill>
              <a:latin typeface="Georgia"/>
              <a:cs typeface="Georgia"/>
            </a:endParaRPr>
          </a:p>
          <a:p>
            <a:pPr lvl="0">
              <a:buSzPct val="25000"/>
            </a:pPr>
            <a:r>
              <a:rPr lang="en-US" sz="6000" b="1" dirty="0" smtClean="0">
                <a:solidFill>
                  <a:srgbClr val="C0504D"/>
                </a:solidFill>
                <a:latin typeface="Georgia" pitchFamily="18" charset="0"/>
                <a:cs typeface="Times New Roman"/>
              </a:rPr>
              <a:t>Can we </a:t>
            </a:r>
            <a:r>
              <a:rPr lang="en-US" sz="6000" b="1" dirty="0">
                <a:solidFill>
                  <a:srgbClr val="C0504D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p</a:t>
            </a:r>
            <a:r>
              <a:rPr lang="en-US" sz="6000" b="1" dirty="0" smtClean="0">
                <a:solidFill>
                  <a:srgbClr val="C0504D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romote </a:t>
            </a:r>
            <a:r>
              <a:rPr lang="en-US" sz="6000" b="1" dirty="0">
                <a:solidFill>
                  <a:srgbClr val="C0504D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the public’s participation in scientific research</a:t>
            </a:r>
            <a:r>
              <a:rPr lang="en-US" sz="6000" b="1" dirty="0" smtClean="0">
                <a:solidFill>
                  <a:srgbClr val="C0504D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?</a:t>
            </a:r>
          </a:p>
          <a:p>
            <a:pPr lvl="0">
              <a:buSzPct val="25000"/>
            </a:pPr>
            <a:r>
              <a:rPr lang="en-US" sz="4400" dirty="0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• Participants in The HERP Project are enrolling in and </a:t>
            </a:r>
            <a:r>
              <a:rPr lang="en-US" sz="4400" b="1" dirty="0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entering data on r &amp; a as citizen scientists </a:t>
            </a:r>
            <a:r>
              <a:rPr lang="en-US" sz="4400" dirty="0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in  </a:t>
            </a:r>
          </a:p>
          <a:p>
            <a:pPr lvl="0">
              <a:buSzPct val="25000"/>
            </a:pPr>
            <a:r>
              <a:rPr lang="en-US" sz="4400" b="1" dirty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 </a:t>
            </a:r>
            <a:r>
              <a:rPr lang="en-US" sz="4400" b="1" dirty="0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 The Carolina </a:t>
            </a:r>
            <a:r>
              <a:rPr lang="en-US" sz="4400" b="1" dirty="0" err="1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Herp</a:t>
            </a:r>
            <a:r>
              <a:rPr lang="en-US" sz="4400" b="1" dirty="0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 Atlas (</a:t>
            </a:r>
            <a:r>
              <a:rPr lang="en-US" sz="4400" b="1" dirty="0" err="1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www.carolinaherpatlas.org</a:t>
            </a:r>
            <a:r>
              <a:rPr lang="en-US" sz="4400" b="1" dirty="0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).</a:t>
            </a:r>
          </a:p>
          <a:p>
            <a:pPr lvl="0">
              <a:buSzPct val="25000"/>
            </a:pPr>
            <a:r>
              <a:rPr lang="en-US" sz="4400" dirty="0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• State Parks and Nature Centers are </a:t>
            </a:r>
            <a:r>
              <a:rPr lang="en-US" sz="4400" b="1" dirty="0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collecting and entering data on box turtles </a:t>
            </a:r>
            <a:r>
              <a:rPr lang="en-US" sz="4400" dirty="0" smtClean="0">
                <a:solidFill>
                  <a:srgbClr val="008000"/>
                </a:solidFill>
                <a:latin typeface="Georgia" pitchFamily="18" charset="0"/>
                <a:ea typeface="Cambria"/>
                <a:cs typeface="Times New Roman"/>
                <a:sym typeface="Cambria"/>
              </a:rPr>
              <a:t>throughout NC.</a:t>
            </a:r>
            <a:endParaRPr lang="en-US" sz="4400" b="1" dirty="0">
              <a:solidFill>
                <a:srgbClr val="C0504D"/>
              </a:solidFill>
              <a:latin typeface="Georgia" pitchFamily="18" charset="0"/>
              <a:ea typeface="Cambria"/>
              <a:cs typeface="Times New Roman"/>
              <a:sym typeface="Cambria"/>
            </a:endParaRPr>
          </a:p>
          <a:p>
            <a:endParaRPr lang="en-US" dirty="0" smtClean="0">
              <a:solidFill>
                <a:srgbClr val="C0504D"/>
              </a:solidFill>
              <a:latin typeface="Times New Roman"/>
              <a:cs typeface="Times New Roman"/>
            </a:endParaRPr>
          </a:p>
          <a:p>
            <a:endParaRPr lang="en-US" dirty="0" smtClean="0">
              <a:solidFill>
                <a:srgbClr val="C0504D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  <a:p>
            <a:endParaRPr lang="en-US" dirty="0" smtClean="0">
              <a:solidFill>
                <a:srgbClr val="C0504D"/>
              </a:solidFill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32" name="Picture 31" descr="IMG_335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0" y="15532139"/>
            <a:ext cx="4849067" cy="6667461"/>
          </a:xfrm>
          <a:prstGeom prst="rect">
            <a:avLst/>
          </a:prstGeom>
        </p:spPr>
      </p:pic>
      <p:pic>
        <p:nvPicPr>
          <p:cNvPr id="33" name="Picture 32" descr="ROCKFISH_HRE_JULY_17_2014_Group_5_Box_Turtles_43-00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827" y="25427036"/>
            <a:ext cx="8000291" cy="6187728"/>
          </a:xfrm>
          <a:prstGeom prst="rect">
            <a:avLst/>
          </a:prstGeom>
        </p:spPr>
      </p:pic>
      <p:pic>
        <p:nvPicPr>
          <p:cNvPr id="34" name="Picture 33" descr="IMG_332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827" y="20960442"/>
            <a:ext cx="2950988" cy="4057610"/>
          </a:xfrm>
          <a:prstGeom prst="rect">
            <a:avLst/>
          </a:prstGeom>
        </p:spPr>
      </p:pic>
      <p:pic>
        <p:nvPicPr>
          <p:cNvPr id="35" name="Picture 34" descr="IMG_3269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309" y="20659415"/>
            <a:ext cx="4577341" cy="4358637"/>
          </a:xfrm>
          <a:prstGeom prst="rect">
            <a:avLst/>
          </a:prstGeom>
        </p:spPr>
      </p:pic>
      <p:pic>
        <p:nvPicPr>
          <p:cNvPr id="36" name="Picture 35" descr="ROCKFISH_HRE_JULY_17_2014_Group_5_Box_Turtles_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9" y="22487184"/>
            <a:ext cx="4530791" cy="6229842"/>
          </a:xfrm>
          <a:prstGeom prst="rect">
            <a:avLst/>
          </a:prstGeom>
        </p:spPr>
      </p:pic>
      <p:pic>
        <p:nvPicPr>
          <p:cNvPr id="37" name="Picture 36" descr="CCR_HRE_June_16_2014_Group_4_Aquatic_Turtles3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827" y="9779040"/>
            <a:ext cx="7870756" cy="4565655"/>
          </a:xfrm>
          <a:prstGeom prst="rect">
            <a:avLst/>
          </a:prstGeom>
        </p:spPr>
      </p:pic>
      <p:pic>
        <p:nvPicPr>
          <p:cNvPr id="38" name="Shape 94"/>
          <p:cNvPicPr preferRelativeResize="0"/>
          <p:nvPr/>
        </p:nvPicPr>
        <p:blipFill rotWithShape="1">
          <a:blip r:embed="rId14"/>
          <a:srcRect/>
          <a:stretch/>
        </p:blipFill>
        <p:spPr>
          <a:xfrm>
            <a:off x="32835816" y="30988008"/>
            <a:ext cx="1930394" cy="193039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90"/>
          <p:cNvSpPr txBox="1"/>
          <p:nvPr/>
        </p:nvSpPr>
        <p:spPr>
          <a:xfrm>
            <a:off x="7072374" y="31614764"/>
            <a:ext cx="27693836" cy="1865525"/>
          </a:xfrm>
          <a:prstGeom prst="rect">
            <a:avLst/>
          </a:prstGeom>
          <a:noFill/>
          <a:ln>
            <a:noFill/>
          </a:ln>
        </p:spPr>
        <p:txBody>
          <a:bodyPr lIns="437184" tIns="437184" rIns="437184" bIns="437184" anchor="t" anchorCtr="0">
            <a:noAutofit/>
          </a:bodyPr>
          <a:lstStyle/>
          <a:p>
            <a:pPr>
              <a:buSzPct val="25000"/>
            </a:pPr>
            <a:r>
              <a:rPr lang="en-US" sz="5300" dirty="0">
                <a:solidFill>
                  <a:schemeClr val="dk1"/>
                </a:solidFill>
                <a:latin typeface="Tw Cen MT" pitchFamily="34" charset="0"/>
                <a:ea typeface="Calibri"/>
                <a:cs typeface="Calibri"/>
                <a:sym typeface="Calibri"/>
              </a:rPr>
              <a:t>This project is supported by the National Science  Foundation,  Grant No. </a:t>
            </a:r>
            <a:r>
              <a:rPr lang="en-US" sz="5300" dirty="0">
                <a:solidFill>
                  <a:schemeClr val="dk1"/>
                </a:solidFill>
                <a:latin typeface="Tw Cen MT" pitchFamily="34" charset="0"/>
              </a:rPr>
              <a:t> </a:t>
            </a:r>
            <a:r>
              <a:rPr lang="en-US" sz="5300" dirty="0">
                <a:solidFill>
                  <a:schemeClr val="dk1"/>
                </a:solidFill>
                <a:latin typeface="Tw Cen MT" pitchFamily="34" charset="0"/>
                <a:ea typeface="Calibri"/>
                <a:cs typeface="Calibri"/>
                <a:sym typeface="Calibri"/>
              </a:rPr>
              <a:t>DRL-1114558. </a:t>
            </a:r>
          </a:p>
          <a:p>
            <a:endParaRPr sz="11500" dirty="0">
              <a:solidFill>
                <a:schemeClr val="dk1"/>
              </a:solidFill>
            </a:endParaRPr>
          </a:p>
        </p:txBody>
      </p:sp>
      <p:pic>
        <p:nvPicPr>
          <p:cNvPr id="2" name="Picture 1" descr="helping hands measure painted turt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827" y="14801901"/>
            <a:ext cx="7870754" cy="5411139"/>
          </a:xfrm>
          <a:prstGeom prst="rect">
            <a:avLst/>
          </a:prstGeom>
        </p:spPr>
      </p:pic>
      <p:pic>
        <p:nvPicPr>
          <p:cNvPr id="3" name="Picture 2" descr="measuring carapace length painted tur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1" y="7345551"/>
            <a:ext cx="5180679" cy="8013864"/>
          </a:xfrm>
          <a:prstGeom prst="rect">
            <a:avLst/>
          </a:prstGeom>
        </p:spPr>
      </p:pic>
      <p:pic>
        <p:nvPicPr>
          <p:cNvPr id="6" name="Picture 5" descr="Website-HERP-Project-Logo-11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" y="28962706"/>
            <a:ext cx="7068615" cy="37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260</Words>
  <Application>Microsoft Macintosh PowerPoint</Application>
  <PresentationFormat>Custom</PresentationFormat>
  <Paragraphs>45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UNCG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Matthews</dc:creator>
  <cp:lastModifiedBy>Catherine E. Matthews</cp:lastModifiedBy>
  <cp:revision>16</cp:revision>
  <dcterms:created xsi:type="dcterms:W3CDTF">2014-08-17T21:23:40Z</dcterms:created>
  <dcterms:modified xsi:type="dcterms:W3CDTF">2014-10-07T18:40:58Z</dcterms:modified>
</cp:coreProperties>
</file>