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5.xml" ContentType="application/vnd.openxmlformats-officedocument.presentationml.notesSlide+xml"/>
  <Override PartName="/ppt/charts/chart1.xml" ContentType="application/vnd.openxmlformats-officedocument.drawingml.chart+xml"/>
  <Override PartName="/ppt/notesSlides/notesSlide16.xml" ContentType="application/vnd.openxmlformats-officedocument.presentationml.notesSlid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charts/chart3.xml" ContentType="application/vnd.openxmlformats-officedocument.drawingml.chart+xml"/>
  <Override PartName="/ppt/notesSlides/notesSlide20.xml" ContentType="application/vnd.openxmlformats-officedocument.presentationml.notesSlide+xml"/>
  <Override PartName="/ppt/charts/chart4.xml" ContentType="application/vnd.openxmlformats-officedocument.drawingml.chart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20" r:id="rId5"/>
    <p:sldMasterId id="2147483732" r:id="rId6"/>
    <p:sldMasterId id="2147483744" r:id="rId7"/>
    <p:sldMasterId id="2147483792" r:id="rId8"/>
    <p:sldMasterId id="2147483804" r:id="rId9"/>
    <p:sldMasterId id="2147483816" r:id="rId10"/>
    <p:sldMasterId id="2147483828" r:id="rId11"/>
    <p:sldMasterId id="2147483840" r:id="rId12"/>
    <p:sldMasterId id="2147483852" r:id="rId13"/>
  </p:sldMasterIdLst>
  <p:notesMasterIdLst>
    <p:notesMasterId r:id="rId36"/>
  </p:notesMasterIdLst>
  <p:handoutMasterIdLst>
    <p:handoutMasterId r:id="rId37"/>
  </p:handoutMasterIdLst>
  <p:sldIdLst>
    <p:sldId id="256" r:id="rId14"/>
    <p:sldId id="372" r:id="rId15"/>
    <p:sldId id="452" r:id="rId16"/>
    <p:sldId id="463" r:id="rId17"/>
    <p:sldId id="468" r:id="rId18"/>
    <p:sldId id="473" r:id="rId19"/>
    <p:sldId id="330" r:id="rId20"/>
    <p:sldId id="334" r:id="rId21"/>
    <p:sldId id="469" r:id="rId22"/>
    <p:sldId id="466" r:id="rId23"/>
    <p:sldId id="467" r:id="rId24"/>
    <p:sldId id="470" r:id="rId25"/>
    <p:sldId id="472" r:id="rId26"/>
    <p:sldId id="475" r:id="rId27"/>
    <p:sldId id="340" r:id="rId28"/>
    <p:sldId id="448" r:id="rId29"/>
    <p:sldId id="471" r:id="rId30"/>
    <p:sldId id="474" r:id="rId31"/>
    <p:sldId id="364" r:id="rId32"/>
    <p:sldId id="412" r:id="rId33"/>
    <p:sldId id="460" r:id="rId34"/>
    <p:sldId id="459" r:id="rId3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46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8" autoAdjust="0"/>
    <p:restoredTop sz="75613" autoAdjust="0"/>
  </p:normalViewPr>
  <p:slideViewPr>
    <p:cSldViewPr>
      <p:cViewPr>
        <p:scale>
          <a:sx n="70" d="100"/>
          <a:sy n="70" d="100"/>
        </p:scale>
        <p:origin x="-1328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>
        <p:scale>
          <a:sx n="200" d="100"/>
          <a:sy n="200" d="100"/>
        </p:scale>
        <p:origin x="1392" y="86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7.xml"/><Relationship Id="rId21" Type="http://schemas.openxmlformats.org/officeDocument/2006/relationships/slide" Target="slides/slide8.xml"/><Relationship Id="rId22" Type="http://schemas.openxmlformats.org/officeDocument/2006/relationships/slide" Target="slides/slide9.xml"/><Relationship Id="rId23" Type="http://schemas.openxmlformats.org/officeDocument/2006/relationships/slide" Target="slides/slide10.xml"/><Relationship Id="rId24" Type="http://schemas.openxmlformats.org/officeDocument/2006/relationships/slide" Target="slides/slide11.xml"/><Relationship Id="rId25" Type="http://schemas.openxmlformats.org/officeDocument/2006/relationships/slide" Target="slides/slide12.xml"/><Relationship Id="rId26" Type="http://schemas.openxmlformats.org/officeDocument/2006/relationships/slide" Target="slides/slide13.xml"/><Relationship Id="rId27" Type="http://schemas.openxmlformats.org/officeDocument/2006/relationships/slide" Target="slides/slide14.xml"/><Relationship Id="rId28" Type="http://schemas.openxmlformats.org/officeDocument/2006/relationships/slide" Target="slides/slide15.xml"/><Relationship Id="rId29" Type="http://schemas.openxmlformats.org/officeDocument/2006/relationships/slide" Target="slides/slide16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slide" Target="slides/slide17.xml"/><Relationship Id="rId31" Type="http://schemas.openxmlformats.org/officeDocument/2006/relationships/slide" Target="slides/slide18.xml"/><Relationship Id="rId32" Type="http://schemas.openxmlformats.org/officeDocument/2006/relationships/slide" Target="slides/slide19.xml"/><Relationship Id="rId9" Type="http://schemas.openxmlformats.org/officeDocument/2006/relationships/slideMaster" Target="slideMasters/slideMaster9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33" Type="http://schemas.openxmlformats.org/officeDocument/2006/relationships/slide" Target="slides/slide20.xml"/><Relationship Id="rId34" Type="http://schemas.openxmlformats.org/officeDocument/2006/relationships/slide" Target="slides/slide21.xml"/><Relationship Id="rId35" Type="http://schemas.openxmlformats.org/officeDocument/2006/relationships/slide" Target="slides/slide22.xml"/><Relationship Id="rId36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Master" Target="slideMasters/slideMaster13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37" Type="http://schemas.openxmlformats.org/officeDocument/2006/relationships/handoutMaster" Target="handoutMasters/handout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 1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solidFill>
                <a:schemeClr val="bg1"/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Fulldome</c:v>
                </c:pt>
                <c:pt idx="1">
                  <c:v>Commercial theater</c:v>
                </c:pt>
                <c:pt idx="2">
                  <c:v>Accessed at an exhibit</c:v>
                </c:pt>
                <c:pt idx="3">
                  <c:v>Theater in another setting</c:v>
                </c:pt>
                <c:pt idx="4">
                  <c:v>Theater at an ISE settting</c:v>
                </c:pt>
                <c:pt idx="5">
                  <c:v>AM/FM/HD/satellite radio</c:v>
                </c:pt>
                <c:pt idx="6">
                  <c:v>DVD or CD-ROM</c:v>
                </c:pt>
                <c:pt idx="7">
                  <c:v>Non-project website*</c:v>
                </c:pt>
                <c:pt idx="8">
                  <c:v>Television</c:v>
                </c:pt>
                <c:pt idx="9">
                  <c:v>Project website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2.3</c:v>
                </c:pt>
                <c:pt idx="1">
                  <c:v>3.1</c:v>
                </c:pt>
                <c:pt idx="2">
                  <c:v>4.6</c:v>
                </c:pt>
                <c:pt idx="3">
                  <c:v>7.7</c:v>
                </c:pt>
                <c:pt idx="4">
                  <c:v>9.200000000000001</c:v>
                </c:pt>
                <c:pt idx="5">
                  <c:v>9.200000000000001</c:v>
                </c:pt>
                <c:pt idx="6">
                  <c:v>13.8</c:v>
                </c:pt>
                <c:pt idx="7">
                  <c:v>23.1</c:v>
                </c:pt>
                <c:pt idx="8">
                  <c:v>26.2</c:v>
                </c:pt>
                <c:pt idx="9">
                  <c:v>28.5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6"/>
        <c:axId val="-2138864776"/>
        <c:axId val="-2124195784"/>
      </c:barChart>
      <c:catAx>
        <c:axId val="-2138864776"/>
        <c:scaling>
          <c:orientation val="minMax"/>
        </c:scaling>
        <c:delete val="0"/>
        <c:axPos val="l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-2124195784"/>
        <c:crosses val="autoZero"/>
        <c:auto val="1"/>
        <c:lblAlgn val="ctr"/>
        <c:lblOffset val="100"/>
        <c:noMultiLvlLbl val="0"/>
      </c:catAx>
      <c:valAx>
        <c:axId val="-2124195784"/>
        <c:scaling>
          <c:orientation val="minMax"/>
          <c:max val="100.0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Percent</a:t>
                </a:r>
                <a:endParaRPr lang="en-US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-2138864776"/>
        <c:crosses val="autoZero"/>
        <c:crossBetween val="between"/>
        <c:majorUnit val="20.0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2308028804092"/>
          <c:y val="0.0430586415134824"/>
          <c:w val="0.527273142823439"/>
          <c:h val="0.76737897346165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Awareness, knowledge, understanding</c:v>
                </c:pt>
              </c:strCache>
            </c:strRef>
          </c:tx>
          <c:spPr>
            <a:ln w="19050">
              <a:solidFill>
                <a:srgbClr val="F79646"/>
              </a:solidFill>
              <a:prstDash val="sysDash"/>
            </a:ln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2006.0</c:v>
                </c:pt>
                <c:pt idx="1">
                  <c:v>2007.0</c:v>
                </c:pt>
                <c:pt idx="2">
                  <c:v>2008.0</c:v>
                </c:pt>
                <c:pt idx="3">
                  <c:v>2009.0</c:v>
                </c:pt>
                <c:pt idx="4">
                  <c:v>2010.0</c:v>
                </c:pt>
                <c:pt idx="5">
                  <c:v>2011.0</c:v>
                </c:pt>
                <c:pt idx="6">
                  <c:v>2012.0</c:v>
                </c:pt>
              </c:numCache>
            </c:numRef>
          </c:cat>
          <c:val>
            <c:numRef>
              <c:f>Sheet1!$B$2:$B$8</c:f>
              <c:numCache>
                <c:formatCode>General</c:formatCode>
                <c:ptCount val="7"/>
                <c:pt idx="0">
                  <c:v>76.0</c:v>
                </c:pt>
                <c:pt idx="1">
                  <c:v>100.0</c:v>
                </c:pt>
                <c:pt idx="2">
                  <c:v>84.6</c:v>
                </c:pt>
                <c:pt idx="3">
                  <c:v>81.8</c:v>
                </c:pt>
                <c:pt idx="4">
                  <c:v>93.8</c:v>
                </c:pt>
                <c:pt idx="5">
                  <c:v>96.8</c:v>
                </c:pt>
                <c:pt idx="6">
                  <c:v>91.2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Engagement or interest</c:v>
                </c:pt>
              </c:strCache>
            </c:strRef>
          </c:tx>
          <c:spPr>
            <a:ln w="28575">
              <a:solidFill>
                <a:srgbClr val="9BBB59"/>
              </a:solidFill>
            </a:ln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2006.0</c:v>
                </c:pt>
                <c:pt idx="1">
                  <c:v>2007.0</c:v>
                </c:pt>
                <c:pt idx="2">
                  <c:v>2008.0</c:v>
                </c:pt>
                <c:pt idx="3">
                  <c:v>2009.0</c:v>
                </c:pt>
                <c:pt idx="4">
                  <c:v>2010.0</c:v>
                </c:pt>
                <c:pt idx="5">
                  <c:v>2011.0</c:v>
                </c:pt>
                <c:pt idx="6">
                  <c:v>2012.0</c:v>
                </c:pt>
              </c:numCache>
            </c:numRef>
          </c:cat>
          <c:val>
            <c:numRef>
              <c:f>Sheet1!$C$2:$C$8</c:f>
              <c:numCache>
                <c:formatCode>General</c:formatCode>
                <c:ptCount val="7"/>
                <c:pt idx="0">
                  <c:v>64.0</c:v>
                </c:pt>
                <c:pt idx="1">
                  <c:v>67.9</c:v>
                </c:pt>
                <c:pt idx="2">
                  <c:v>61.5</c:v>
                </c:pt>
                <c:pt idx="3">
                  <c:v>51.5</c:v>
                </c:pt>
                <c:pt idx="4">
                  <c:v>62.5</c:v>
                </c:pt>
                <c:pt idx="5">
                  <c:v>61.3</c:v>
                </c:pt>
                <c:pt idx="6">
                  <c:v>70.6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Attitude</c:v>
                </c:pt>
              </c:strCache>
            </c:strRef>
          </c:tx>
          <c:spPr>
            <a:ln w="12700">
              <a:solidFill>
                <a:srgbClr val="558ED5"/>
              </a:solidFill>
              <a:prstDash val="solid"/>
            </a:ln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2006.0</c:v>
                </c:pt>
                <c:pt idx="1">
                  <c:v>2007.0</c:v>
                </c:pt>
                <c:pt idx="2">
                  <c:v>2008.0</c:v>
                </c:pt>
                <c:pt idx="3">
                  <c:v>2009.0</c:v>
                </c:pt>
                <c:pt idx="4">
                  <c:v>2010.0</c:v>
                </c:pt>
                <c:pt idx="5">
                  <c:v>2011.0</c:v>
                </c:pt>
                <c:pt idx="6">
                  <c:v>2012.0</c:v>
                </c:pt>
              </c:numCache>
            </c:numRef>
          </c:cat>
          <c:val>
            <c:numRef>
              <c:f>Sheet1!$D$2:$D$8</c:f>
              <c:numCache>
                <c:formatCode>General</c:formatCode>
                <c:ptCount val="7"/>
                <c:pt idx="0">
                  <c:v>20.0</c:v>
                </c:pt>
                <c:pt idx="1">
                  <c:v>35.7</c:v>
                </c:pt>
                <c:pt idx="2">
                  <c:v>53.8</c:v>
                </c:pt>
                <c:pt idx="3">
                  <c:v>51.5</c:v>
                </c:pt>
                <c:pt idx="4">
                  <c:v>50.0</c:v>
                </c:pt>
                <c:pt idx="5">
                  <c:v>54.8</c:v>
                </c:pt>
                <c:pt idx="6">
                  <c:v>44.1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Behavior</c:v>
                </c:pt>
              </c:strCache>
            </c:strRef>
          </c:tx>
          <c:spPr>
            <a:ln w="19050">
              <a:solidFill>
                <a:srgbClr val="31859C"/>
              </a:solidFill>
              <a:prstDash val="lgDashDotDot"/>
            </a:ln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2006.0</c:v>
                </c:pt>
                <c:pt idx="1">
                  <c:v>2007.0</c:v>
                </c:pt>
                <c:pt idx="2">
                  <c:v>2008.0</c:v>
                </c:pt>
                <c:pt idx="3">
                  <c:v>2009.0</c:v>
                </c:pt>
                <c:pt idx="4">
                  <c:v>2010.0</c:v>
                </c:pt>
                <c:pt idx="5">
                  <c:v>2011.0</c:v>
                </c:pt>
                <c:pt idx="6">
                  <c:v>2012.0</c:v>
                </c:pt>
              </c:numCache>
            </c:numRef>
          </c:cat>
          <c:val>
            <c:numRef>
              <c:f>Sheet1!$E$2:$E$8</c:f>
              <c:numCache>
                <c:formatCode>General</c:formatCode>
                <c:ptCount val="7"/>
                <c:pt idx="0">
                  <c:v>24.0</c:v>
                </c:pt>
                <c:pt idx="1">
                  <c:v>32.1</c:v>
                </c:pt>
                <c:pt idx="2">
                  <c:v>46.2</c:v>
                </c:pt>
                <c:pt idx="3">
                  <c:v>42.4</c:v>
                </c:pt>
                <c:pt idx="4">
                  <c:v>34.4</c:v>
                </c:pt>
                <c:pt idx="5">
                  <c:v>29.0</c:v>
                </c:pt>
                <c:pt idx="6">
                  <c:v>20.6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Skills</c:v>
                </c:pt>
              </c:strCache>
            </c:strRef>
          </c:tx>
          <c:spPr>
            <a:ln w="19050">
              <a:solidFill>
                <a:srgbClr val="C00000"/>
              </a:solidFill>
              <a:prstDash val="lgDash"/>
            </a:ln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2006.0</c:v>
                </c:pt>
                <c:pt idx="1">
                  <c:v>2007.0</c:v>
                </c:pt>
                <c:pt idx="2">
                  <c:v>2008.0</c:v>
                </c:pt>
                <c:pt idx="3">
                  <c:v>2009.0</c:v>
                </c:pt>
                <c:pt idx="4">
                  <c:v>2010.0</c:v>
                </c:pt>
                <c:pt idx="5">
                  <c:v>2011.0</c:v>
                </c:pt>
                <c:pt idx="6">
                  <c:v>2012.0</c:v>
                </c:pt>
              </c:numCache>
            </c:numRef>
          </c:cat>
          <c:val>
            <c:numRef>
              <c:f>Sheet1!$F$2:$F$8</c:f>
              <c:numCache>
                <c:formatCode>General</c:formatCode>
                <c:ptCount val="7"/>
                <c:pt idx="0">
                  <c:v>28.0</c:v>
                </c:pt>
                <c:pt idx="1">
                  <c:v>17.9</c:v>
                </c:pt>
                <c:pt idx="2">
                  <c:v>38.5</c:v>
                </c:pt>
                <c:pt idx="3">
                  <c:v>36.4</c:v>
                </c:pt>
                <c:pt idx="4">
                  <c:v>28.1</c:v>
                </c:pt>
                <c:pt idx="5">
                  <c:v>38.7</c:v>
                </c:pt>
                <c:pt idx="6">
                  <c:v>32.4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Other</c:v>
                </c:pt>
              </c:strCache>
            </c:strRef>
          </c:tx>
          <c:spPr>
            <a:ln w="28575">
              <a:solidFill>
                <a:schemeClr val="bg1">
                  <a:lumMod val="65000"/>
                </a:schemeClr>
              </a:solidFill>
              <a:prstDash val="sysDash"/>
            </a:ln>
          </c:spPr>
          <c:marker>
            <c:symbol val="none"/>
          </c:marker>
          <c:cat>
            <c:numRef>
              <c:f>Sheet1!$A$2:$A$8</c:f>
              <c:numCache>
                <c:formatCode>General</c:formatCode>
                <c:ptCount val="7"/>
                <c:pt idx="0">
                  <c:v>2006.0</c:v>
                </c:pt>
                <c:pt idx="1">
                  <c:v>2007.0</c:v>
                </c:pt>
                <c:pt idx="2">
                  <c:v>2008.0</c:v>
                </c:pt>
                <c:pt idx="3">
                  <c:v>2009.0</c:v>
                </c:pt>
                <c:pt idx="4">
                  <c:v>2010.0</c:v>
                </c:pt>
                <c:pt idx="5">
                  <c:v>2011.0</c:v>
                </c:pt>
                <c:pt idx="6">
                  <c:v>2012.0</c:v>
                </c:pt>
              </c:numCache>
            </c:numRef>
          </c:cat>
          <c:val>
            <c:numRef>
              <c:f>Sheet1!$G$2:$G$8</c:f>
              <c:numCache>
                <c:formatCode>General</c:formatCode>
                <c:ptCount val="7"/>
                <c:pt idx="0">
                  <c:v>0.0</c:v>
                </c:pt>
                <c:pt idx="1">
                  <c:v>3.6</c:v>
                </c:pt>
                <c:pt idx="2">
                  <c:v>7.7</c:v>
                </c:pt>
                <c:pt idx="3">
                  <c:v>0.0</c:v>
                </c:pt>
                <c:pt idx="4">
                  <c:v>3.1</c:v>
                </c:pt>
                <c:pt idx="5">
                  <c:v>3.2</c:v>
                </c:pt>
                <c:pt idx="6">
                  <c:v>0.0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2122658008"/>
        <c:axId val="-2122678632"/>
      </c:lineChart>
      <c:catAx>
        <c:axId val="-212265800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Fiscal year</a:t>
                </a:r>
              </a:p>
            </c:rich>
          </c:tx>
          <c:layout>
            <c:manualLayout>
              <c:xMode val="edge"/>
              <c:yMode val="edge"/>
              <c:x val="0.310637146480285"/>
              <c:y val="0.90617283950617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-2122678632"/>
        <c:crosses val="autoZero"/>
        <c:auto val="1"/>
        <c:lblAlgn val="ctr"/>
        <c:lblOffset val="100"/>
        <c:noMultiLvlLbl val="0"/>
      </c:catAx>
      <c:valAx>
        <c:axId val="-2122678632"/>
        <c:scaling>
          <c:orientation val="minMax"/>
          <c:max val="100.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Percent of projects</a:t>
                </a:r>
              </a:p>
            </c:rich>
          </c:tx>
          <c:layout>
            <c:manualLayout>
              <c:xMode val="edge"/>
              <c:yMode val="edge"/>
              <c:x val="0.00749063670411985"/>
              <c:y val="0.16179255370856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-2122658008"/>
        <c:crosses val="autoZero"/>
        <c:crossBetween val="between"/>
        <c:majorUnit val="20.0"/>
      </c:valAx>
      <c:spPr>
        <a:solidFill>
          <a:schemeClr val="bg1"/>
        </a:solidFill>
      </c:spPr>
    </c:plotArea>
    <c:legend>
      <c:legendPos val="r"/>
      <c:layout>
        <c:manualLayout>
          <c:xMode val="edge"/>
          <c:yMode val="edge"/>
          <c:x val="0.642317988465489"/>
          <c:y val="0.00215840832899649"/>
          <c:w val="0.288273615635179"/>
          <c:h val="0.720731521463043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>
          <a:latin typeface="Times New Roman" pitchFamily="18" charset="0"/>
          <a:cs typeface="Times New Roman" pitchFamily="18" charset="0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solidFill>
                <a:schemeClr val="bg1"/>
              </a:solidFill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At some point after an AISL deliverable/activity</c:v>
                </c:pt>
                <c:pt idx="1">
                  <c:v>During an AISL deliverable/activity</c:v>
                </c:pt>
                <c:pt idx="2">
                  <c:v>At some point before an AISL deliverable/activity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68.3</c:v>
                </c:pt>
                <c:pt idx="1">
                  <c:v>92.1</c:v>
                </c:pt>
                <c:pt idx="2">
                  <c:v>65.1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22364104"/>
        <c:axId val="-2122360856"/>
      </c:barChart>
      <c:catAx>
        <c:axId val="-2122364104"/>
        <c:scaling>
          <c:orientation val="minMax"/>
        </c:scaling>
        <c:delete val="0"/>
        <c:axPos val="l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-2122360856"/>
        <c:crosses val="autoZero"/>
        <c:auto val="1"/>
        <c:lblAlgn val="ctr"/>
        <c:lblOffset val="100"/>
        <c:noMultiLvlLbl val="0"/>
      </c:catAx>
      <c:valAx>
        <c:axId val="-2122360856"/>
        <c:scaling>
          <c:orientation val="minMax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Percent</a:t>
                </a:r>
                <a:endParaRPr lang="en-US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-21223641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spPr>
              <a:solidFill>
                <a:schemeClr val="bg1"/>
              </a:solidFill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Sheet1!$A$2:$A$10</c:f>
              <c:strCache>
                <c:ptCount val="9"/>
                <c:pt idx="0">
                  <c:v>Formal assessment/test</c:v>
                </c:pt>
                <c:pt idx="1">
                  <c:v>Number of viewers</c:v>
                </c:pt>
                <c:pt idx="2">
                  <c:v>Record conversations/behavior</c:v>
                </c:pt>
                <c:pt idx="3">
                  <c:v>Program attendance data</c:v>
                </c:pt>
                <c:pt idx="4">
                  <c:v>Website hits/downloads/ submissions</c:v>
                </c:pt>
                <c:pt idx="5">
                  <c:v>Focus groups</c:v>
                </c:pt>
                <c:pt idx="6">
                  <c:v>Direct observations</c:v>
                </c:pt>
                <c:pt idx="7">
                  <c:v>Interviews</c:v>
                </c:pt>
                <c:pt idx="8">
                  <c:v>Surveys</c:v>
                </c:pt>
              </c:strCache>
            </c:strRef>
          </c:cat>
          <c:val>
            <c:numRef>
              <c:f>Sheet1!$B$2:$B$10</c:f>
              <c:numCache>
                <c:formatCode>0.0</c:formatCode>
                <c:ptCount val="9"/>
                <c:pt idx="0">
                  <c:v>20.3</c:v>
                </c:pt>
                <c:pt idx="1">
                  <c:v>21.8</c:v>
                </c:pt>
                <c:pt idx="2">
                  <c:v>28.2</c:v>
                </c:pt>
                <c:pt idx="3">
                  <c:v>29.7</c:v>
                </c:pt>
                <c:pt idx="4">
                  <c:v>35.6</c:v>
                </c:pt>
                <c:pt idx="5">
                  <c:v>37.6</c:v>
                </c:pt>
                <c:pt idx="6">
                  <c:v>49.5</c:v>
                </c:pt>
                <c:pt idx="7">
                  <c:v>55.9</c:v>
                </c:pt>
                <c:pt idx="8">
                  <c:v>74.8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14"/>
        <c:axId val="-2138853000"/>
        <c:axId val="-2138859336"/>
      </c:barChart>
      <c:catAx>
        <c:axId val="-2138853000"/>
        <c:scaling>
          <c:orientation val="minMax"/>
        </c:scaling>
        <c:delete val="0"/>
        <c:axPos val="l"/>
        <c:majorTickMark val="none"/>
        <c:minorTickMark val="none"/>
        <c:tickLblPos val="nextTo"/>
        <c:spPr>
          <a:ln>
            <a:solidFill>
              <a:schemeClr val="tx1"/>
            </a:solidFill>
          </a:ln>
        </c:spPr>
        <c:crossAx val="-2138859336"/>
        <c:crosses val="autoZero"/>
        <c:auto val="1"/>
        <c:lblAlgn val="ctr"/>
        <c:lblOffset val="100"/>
        <c:noMultiLvlLbl val="0"/>
      </c:catAx>
      <c:valAx>
        <c:axId val="-2138859336"/>
        <c:scaling>
          <c:orientation val="minMax"/>
          <c:max val="100.0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Percent</a:t>
                </a:r>
                <a:endParaRPr lang="en-US" dirty="0"/>
              </a:p>
            </c:rich>
          </c:tx>
          <c:overlay val="0"/>
        </c:title>
        <c:numFmt formatCode="General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crossAx val="-21388530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C5814E-6780-4F82-84E9-CF610E0CD8DF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279F736-A541-49BD-A05C-C2CAA460902E}">
      <dgm:prSet phldrT="[Text]" custT="1"/>
      <dgm:spPr>
        <a:solidFill>
          <a:schemeClr val="accent6">
            <a:lumMod val="60000"/>
            <a:lumOff val="40000"/>
          </a:schemeClr>
        </a:solidFill>
        <a:ln w="9525"/>
      </dgm:spPr>
      <dgm:t>
        <a:bodyPr/>
        <a:lstStyle/>
        <a:p>
          <a:r>
            <a:rPr lang="en-US" sz="1000" dirty="0" smtClean="0"/>
            <a:t>Audio or video deliverable (e.g., movie, TV show, radio segment)</a:t>
          </a:r>
          <a:endParaRPr lang="en-US" sz="1000" dirty="0"/>
        </a:p>
      </dgm:t>
    </dgm:pt>
    <dgm:pt modelId="{522981A5-F880-4026-B7F0-127472D4463B}" type="parTrans" cxnId="{1BA01708-C82B-4F18-8F39-606406E2D857}">
      <dgm:prSet/>
      <dgm:spPr/>
      <dgm:t>
        <a:bodyPr/>
        <a:lstStyle/>
        <a:p>
          <a:endParaRPr lang="en-US" sz="1000"/>
        </a:p>
      </dgm:t>
    </dgm:pt>
    <dgm:pt modelId="{911ADA3D-4192-4137-A223-4CCB1067BD6C}" type="sibTrans" cxnId="{1BA01708-C82B-4F18-8F39-606406E2D857}">
      <dgm:prSet/>
      <dgm:spPr/>
      <dgm:t>
        <a:bodyPr/>
        <a:lstStyle/>
        <a:p>
          <a:endParaRPr lang="en-US" sz="1000"/>
        </a:p>
      </dgm:t>
    </dgm:pt>
    <dgm:pt modelId="{4F1300A5-D1EE-47EC-9579-B815720E0260}">
      <dgm:prSet phldrT="[Text]" custT="1"/>
      <dgm:spPr>
        <a:solidFill>
          <a:schemeClr val="accent6">
            <a:lumMod val="60000"/>
            <a:lumOff val="40000"/>
          </a:schemeClr>
        </a:solidFill>
        <a:ln w="9525"/>
      </dgm:spPr>
      <dgm:t>
        <a:bodyPr/>
        <a:lstStyle/>
        <a:p>
          <a:r>
            <a:rPr lang="en-US" sz="1000" dirty="0" smtClean="0"/>
            <a:t>DVD or </a:t>
          </a:r>
        </a:p>
        <a:p>
          <a:r>
            <a:rPr lang="en-US" sz="1000" dirty="0" smtClean="0"/>
            <a:t>CD-ROM</a:t>
          </a:r>
          <a:endParaRPr lang="en-US" sz="1000" dirty="0"/>
        </a:p>
      </dgm:t>
    </dgm:pt>
    <dgm:pt modelId="{0D77D3A1-3398-47C5-A810-48FD64A9D9E3}" type="parTrans" cxnId="{C78000AB-C8BC-46B1-9E4A-96AE3EE6C048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endParaRPr lang="en-US" sz="1000" dirty="0"/>
        </a:p>
      </dgm:t>
    </dgm:pt>
    <dgm:pt modelId="{C37AFBF4-D75C-4FF4-A848-413DD134372A}" type="sibTrans" cxnId="{C78000AB-C8BC-46B1-9E4A-96AE3EE6C048}">
      <dgm:prSet/>
      <dgm:spPr/>
      <dgm:t>
        <a:bodyPr/>
        <a:lstStyle/>
        <a:p>
          <a:endParaRPr lang="en-US" sz="1000"/>
        </a:p>
      </dgm:t>
    </dgm:pt>
    <dgm:pt modelId="{92C70756-9B05-45EE-8A53-0B196CBB4960}">
      <dgm:prSet phldrT="[Text]" custT="1"/>
      <dgm:spPr>
        <a:solidFill>
          <a:schemeClr val="accent6">
            <a:lumMod val="60000"/>
            <a:lumOff val="40000"/>
          </a:schemeClr>
        </a:solidFill>
        <a:ln w="9525"/>
      </dgm:spPr>
      <dgm:t>
        <a:bodyPr/>
        <a:lstStyle/>
        <a:p>
          <a:r>
            <a:rPr lang="en-US" sz="1000" dirty="0" smtClean="0"/>
            <a:t>Accessed at an</a:t>
          </a:r>
        </a:p>
        <a:p>
          <a:r>
            <a:rPr lang="en-US" sz="1000" dirty="0" smtClean="0"/>
            <a:t> exhibit</a:t>
          </a:r>
          <a:endParaRPr lang="en-US" sz="1000" dirty="0"/>
        </a:p>
      </dgm:t>
    </dgm:pt>
    <dgm:pt modelId="{23092B75-8D4F-41F0-9549-79529B880E82}" type="parTrans" cxnId="{9C159EE6-8822-4433-8996-2CA2CF9C463D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endParaRPr lang="en-US" sz="1000" dirty="0"/>
        </a:p>
      </dgm:t>
    </dgm:pt>
    <dgm:pt modelId="{54B1983D-1BC2-4122-B00A-391F94A56E13}" type="sibTrans" cxnId="{9C159EE6-8822-4433-8996-2CA2CF9C463D}">
      <dgm:prSet/>
      <dgm:spPr/>
      <dgm:t>
        <a:bodyPr/>
        <a:lstStyle/>
        <a:p>
          <a:endParaRPr lang="en-US" sz="1000"/>
        </a:p>
      </dgm:t>
    </dgm:pt>
    <dgm:pt modelId="{EFC6F8A4-10FA-4787-B6F2-7F9368ED4F80}">
      <dgm:prSet phldrT="[Text]" custT="1"/>
      <dgm:spPr>
        <a:solidFill>
          <a:schemeClr val="accent6">
            <a:lumMod val="60000"/>
            <a:lumOff val="40000"/>
          </a:schemeClr>
        </a:solidFill>
        <a:ln w="9525"/>
      </dgm:spPr>
      <dgm:t>
        <a:bodyPr/>
        <a:lstStyle/>
        <a:p>
          <a:r>
            <a:rPr lang="en-US" sz="1000" dirty="0" smtClean="0"/>
            <a:t>AM/FM/HD/satellite radio</a:t>
          </a:r>
          <a:endParaRPr lang="en-US" sz="1000" dirty="0"/>
        </a:p>
      </dgm:t>
    </dgm:pt>
    <dgm:pt modelId="{A58AF7AD-6604-464E-80E3-BC308B953C44}" type="parTrans" cxnId="{0B6A5182-A7D2-48FC-B7F7-0D8E9AC2645D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endParaRPr lang="en-US" sz="1000" dirty="0"/>
        </a:p>
      </dgm:t>
    </dgm:pt>
    <dgm:pt modelId="{C06A3163-52C2-47C1-8EE8-046FCB9C2106}" type="sibTrans" cxnId="{0B6A5182-A7D2-48FC-B7F7-0D8E9AC2645D}">
      <dgm:prSet/>
      <dgm:spPr/>
      <dgm:t>
        <a:bodyPr/>
        <a:lstStyle/>
        <a:p>
          <a:endParaRPr lang="en-US" sz="1000"/>
        </a:p>
      </dgm:t>
    </dgm:pt>
    <dgm:pt modelId="{B0596DAB-2965-4AD5-AD97-DE2FC23ED3A7}">
      <dgm:prSet phldrT="[Text]" custT="1"/>
      <dgm:spPr>
        <a:solidFill>
          <a:schemeClr val="accent6">
            <a:lumMod val="60000"/>
            <a:lumOff val="40000"/>
          </a:schemeClr>
        </a:solidFill>
        <a:ln w="9525"/>
      </dgm:spPr>
      <dgm:t>
        <a:bodyPr/>
        <a:lstStyle/>
        <a:p>
          <a:r>
            <a:rPr lang="en-US" sz="1000" dirty="0" smtClean="0"/>
            <a:t>TV</a:t>
          </a:r>
          <a:endParaRPr lang="en-US" sz="1000" dirty="0"/>
        </a:p>
      </dgm:t>
    </dgm:pt>
    <dgm:pt modelId="{157E5885-052C-4E84-96FC-509315CEEEC4}" type="parTrans" cxnId="{16022B02-8DE7-4FEA-996D-8A34D17A6191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endParaRPr lang="en-US" sz="1000" dirty="0"/>
        </a:p>
      </dgm:t>
    </dgm:pt>
    <dgm:pt modelId="{2B225D47-B869-40BF-9679-398DA2F3034A}" type="sibTrans" cxnId="{16022B02-8DE7-4FEA-996D-8A34D17A6191}">
      <dgm:prSet/>
      <dgm:spPr/>
      <dgm:t>
        <a:bodyPr/>
        <a:lstStyle/>
        <a:p>
          <a:endParaRPr lang="en-US" sz="1000"/>
        </a:p>
      </dgm:t>
    </dgm:pt>
    <dgm:pt modelId="{C5436E88-C3D2-4FDE-ADAA-72257F4A00A2}">
      <dgm:prSet phldrT="[Text]" custT="1"/>
      <dgm:spPr>
        <a:solidFill>
          <a:schemeClr val="accent6">
            <a:lumMod val="60000"/>
            <a:lumOff val="40000"/>
          </a:schemeClr>
        </a:solidFill>
        <a:ln w="9525">
          <a:solidFill>
            <a:schemeClr val="tx1"/>
          </a:solidFill>
        </a:ln>
      </dgm:spPr>
      <dgm:t>
        <a:bodyPr/>
        <a:lstStyle/>
        <a:p>
          <a:r>
            <a:rPr lang="en-US" sz="1000" dirty="0" smtClean="0"/>
            <a:t>Project website</a:t>
          </a:r>
          <a:endParaRPr lang="en-US" sz="1000" dirty="0"/>
        </a:p>
      </dgm:t>
    </dgm:pt>
    <dgm:pt modelId="{1FE64A17-B112-43E8-A810-7EB4011B751A}" type="parTrans" cxnId="{487C97AA-D4DB-40F5-89BF-CED520C1BD5A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endParaRPr lang="en-US" sz="1000" dirty="0"/>
        </a:p>
      </dgm:t>
    </dgm:pt>
    <dgm:pt modelId="{89BE3C20-993B-4C55-9FC6-3206E7343382}" type="sibTrans" cxnId="{487C97AA-D4DB-40F5-89BF-CED520C1BD5A}">
      <dgm:prSet/>
      <dgm:spPr/>
      <dgm:t>
        <a:bodyPr/>
        <a:lstStyle/>
        <a:p>
          <a:endParaRPr lang="en-US" sz="1000"/>
        </a:p>
      </dgm:t>
    </dgm:pt>
    <dgm:pt modelId="{1BE9A66C-49EE-402F-B3AD-B09515A0D1DC}">
      <dgm:prSet phldrT="[Text]" custT="1"/>
      <dgm:spPr>
        <a:solidFill>
          <a:schemeClr val="accent6">
            <a:lumMod val="60000"/>
            <a:lumOff val="40000"/>
          </a:schemeClr>
        </a:solidFill>
        <a:ln w="9525"/>
      </dgm:spPr>
      <dgm:t>
        <a:bodyPr/>
        <a:lstStyle/>
        <a:p>
          <a:r>
            <a:rPr lang="en-US" sz="1000" dirty="0" smtClean="0"/>
            <a:t>Theater at ISI</a:t>
          </a:r>
          <a:endParaRPr lang="en-US" sz="1000" dirty="0"/>
        </a:p>
      </dgm:t>
    </dgm:pt>
    <dgm:pt modelId="{E787AA65-6EE1-499A-9A4B-DA4A617016B9}" type="parTrans" cxnId="{F0972CA3-FFB4-44DF-A308-7C20378B1FC0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endParaRPr lang="en-US" sz="1000" dirty="0"/>
        </a:p>
      </dgm:t>
    </dgm:pt>
    <dgm:pt modelId="{8425BC3F-DA9D-4AC3-9BC9-A535DC9E9CCC}" type="sibTrans" cxnId="{F0972CA3-FFB4-44DF-A308-7C20378B1FC0}">
      <dgm:prSet/>
      <dgm:spPr/>
      <dgm:t>
        <a:bodyPr/>
        <a:lstStyle/>
        <a:p>
          <a:endParaRPr lang="en-US" sz="1000"/>
        </a:p>
      </dgm:t>
    </dgm:pt>
    <dgm:pt modelId="{2B32FF4C-AEFA-42FB-AB34-5C7EF616863A}">
      <dgm:prSet phldrT="[Text]" custT="1"/>
      <dgm:spPr>
        <a:solidFill>
          <a:schemeClr val="accent6">
            <a:lumMod val="60000"/>
            <a:lumOff val="40000"/>
          </a:schemeClr>
        </a:solidFill>
        <a:ln w="9525"/>
      </dgm:spPr>
      <dgm:t>
        <a:bodyPr/>
        <a:lstStyle/>
        <a:p>
          <a:r>
            <a:rPr lang="en-US" sz="1000" dirty="0" smtClean="0"/>
            <a:t>Commercial </a:t>
          </a:r>
        </a:p>
        <a:p>
          <a:r>
            <a:rPr lang="en-US" sz="1000" dirty="0" smtClean="0"/>
            <a:t>theater</a:t>
          </a:r>
          <a:endParaRPr lang="en-US" sz="1000" dirty="0"/>
        </a:p>
      </dgm:t>
    </dgm:pt>
    <dgm:pt modelId="{D07C187A-8091-42C3-B810-59CD2D306EB7}" type="parTrans" cxnId="{3DC10630-CB1D-45B1-9C6D-A83B0BE2E7B6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endParaRPr lang="en-US" sz="1000" dirty="0"/>
        </a:p>
      </dgm:t>
    </dgm:pt>
    <dgm:pt modelId="{F83F511E-3B42-48BE-8805-ECD1FC6F05B7}" type="sibTrans" cxnId="{3DC10630-CB1D-45B1-9C6D-A83B0BE2E7B6}">
      <dgm:prSet/>
      <dgm:spPr/>
      <dgm:t>
        <a:bodyPr/>
        <a:lstStyle/>
        <a:p>
          <a:endParaRPr lang="en-US" sz="1000"/>
        </a:p>
      </dgm:t>
    </dgm:pt>
    <dgm:pt modelId="{8CD93F49-FAA6-4C09-ADB2-8CD530AF1D17}">
      <dgm:prSet phldrT="[Text]" custT="1"/>
      <dgm:spPr>
        <a:solidFill>
          <a:schemeClr val="accent6">
            <a:lumMod val="60000"/>
            <a:lumOff val="40000"/>
          </a:schemeClr>
        </a:solidFill>
        <a:ln w="9525"/>
      </dgm:spPr>
      <dgm:t>
        <a:bodyPr/>
        <a:lstStyle/>
        <a:p>
          <a:r>
            <a:rPr lang="en-US" sz="1000" dirty="0" smtClean="0"/>
            <a:t>Theater in non- ISI or commercial setting</a:t>
          </a:r>
          <a:endParaRPr lang="en-US" sz="1000" dirty="0"/>
        </a:p>
      </dgm:t>
    </dgm:pt>
    <dgm:pt modelId="{8020CD27-82FB-466B-8A9E-D102AF61E962}" type="parTrans" cxnId="{79F99116-C45B-48F2-9CDE-B308B415CA81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endParaRPr lang="en-US" sz="1000" dirty="0"/>
        </a:p>
      </dgm:t>
    </dgm:pt>
    <dgm:pt modelId="{F196BACD-7DF1-4F49-AA5B-85FB83B15836}" type="sibTrans" cxnId="{79F99116-C45B-48F2-9CDE-B308B415CA81}">
      <dgm:prSet/>
      <dgm:spPr/>
      <dgm:t>
        <a:bodyPr/>
        <a:lstStyle/>
        <a:p>
          <a:endParaRPr lang="en-US" sz="1000"/>
        </a:p>
      </dgm:t>
    </dgm:pt>
    <dgm:pt modelId="{40740C0D-9FC2-494B-9DF7-E707ACB5F9F6}">
      <dgm:prSet phldrT="[Text]" custT="1"/>
      <dgm:spPr>
        <a:solidFill>
          <a:schemeClr val="accent6">
            <a:lumMod val="60000"/>
            <a:lumOff val="40000"/>
          </a:schemeClr>
        </a:solidFill>
        <a:ln w="9525"/>
      </dgm:spPr>
      <dgm:t>
        <a:bodyPr/>
        <a:lstStyle/>
        <a:p>
          <a:r>
            <a:rPr lang="en-US" sz="1000" dirty="0" smtClean="0"/>
            <a:t>Fulldome</a:t>
          </a:r>
          <a:endParaRPr lang="en-US" sz="1000" dirty="0"/>
        </a:p>
      </dgm:t>
    </dgm:pt>
    <dgm:pt modelId="{E4BF0520-1BE2-4B8A-9239-39C57A0DE505}" type="parTrans" cxnId="{84E79F42-4BF6-45AF-A0CA-060C5E10B0EC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endParaRPr lang="en-US" sz="1000" dirty="0"/>
        </a:p>
      </dgm:t>
    </dgm:pt>
    <dgm:pt modelId="{71849F06-7295-4F66-B7BB-EA8B92B62BB6}" type="sibTrans" cxnId="{84E79F42-4BF6-45AF-A0CA-060C5E10B0EC}">
      <dgm:prSet/>
      <dgm:spPr/>
      <dgm:t>
        <a:bodyPr/>
        <a:lstStyle/>
        <a:p>
          <a:endParaRPr lang="en-US" sz="1000"/>
        </a:p>
      </dgm:t>
    </dgm:pt>
    <dgm:pt modelId="{8A1CCE07-A8EA-46E0-A500-FA705F421167}">
      <dgm:prSet phldrT="[Text]" custT="1"/>
      <dgm:spPr>
        <a:solidFill>
          <a:schemeClr val="accent6">
            <a:lumMod val="60000"/>
            <a:lumOff val="40000"/>
          </a:schemeClr>
        </a:solidFill>
        <a:ln w="9525"/>
      </dgm:spPr>
      <dgm:t>
        <a:bodyPr/>
        <a:lstStyle/>
        <a:p>
          <a:r>
            <a:rPr lang="en-US" sz="1000" dirty="0" smtClean="0"/>
            <a:t>Non-project website (e.g., YouTube)</a:t>
          </a:r>
          <a:endParaRPr lang="en-US" sz="1000" dirty="0"/>
        </a:p>
      </dgm:t>
    </dgm:pt>
    <dgm:pt modelId="{BBDB2DBD-1FF6-4BB6-B970-7959E5E60C8C}" type="parTrans" cxnId="{8966542D-EA1B-46C0-B566-B658A6F78F73}">
      <dgm:prSet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endParaRPr lang="en-US" sz="1000" dirty="0"/>
        </a:p>
      </dgm:t>
    </dgm:pt>
    <dgm:pt modelId="{90A886D4-2D33-49CD-AA71-6940536F92A1}" type="sibTrans" cxnId="{8966542D-EA1B-46C0-B566-B658A6F78F73}">
      <dgm:prSet/>
      <dgm:spPr/>
      <dgm:t>
        <a:bodyPr/>
        <a:lstStyle/>
        <a:p>
          <a:endParaRPr lang="en-US" sz="1000"/>
        </a:p>
      </dgm:t>
    </dgm:pt>
    <dgm:pt modelId="{FC0D2A3B-8F1B-4B6C-8C0E-DB680DC4DF9A}" type="pres">
      <dgm:prSet presAssocID="{87C5814E-6780-4F82-84E9-CF610E0CD8D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05DC49-5CB4-4183-8DB0-40E096D467FD}" type="pres">
      <dgm:prSet presAssocID="{9279F736-A541-49BD-A05C-C2CAA460902E}" presName="centerShape" presStyleLbl="node0" presStyleIdx="0" presStyleCnt="1" custLinFactNeighborX="-32" custLinFactNeighborY="-477"/>
      <dgm:spPr/>
      <dgm:t>
        <a:bodyPr/>
        <a:lstStyle/>
        <a:p>
          <a:endParaRPr lang="en-US"/>
        </a:p>
      </dgm:t>
    </dgm:pt>
    <dgm:pt modelId="{5552B493-C0A2-4400-BE95-56861C694258}" type="pres">
      <dgm:prSet presAssocID="{0D77D3A1-3398-47C5-A810-48FD64A9D9E3}" presName="parTrans" presStyleLbl="sibTrans2D1" presStyleIdx="0" presStyleCnt="10"/>
      <dgm:spPr/>
      <dgm:t>
        <a:bodyPr/>
        <a:lstStyle/>
        <a:p>
          <a:endParaRPr lang="en-US"/>
        </a:p>
      </dgm:t>
    </dgm:pt>
    <dgm:pt modelId="{27CE45B2-F8A8-4194-8F3B-4D420F4CC944}" type="pres">
      <dgm:prSet presAssocID="{0D77D3A1-3398-47C5-A810-48FD64A9D9E3}" presName="connectorText" presStyleLbl="sibTrans2D1" presStyleIdx="0" presStyleCnt="10"/>
      <dgm:spPr/>
      <dgm:t>
        <a:bodyPr/>
        <a:lstStyle/>
        <a:p>
          <a:endParaRPr lang="en-US"/>
        </a:p>
      </dgm:t>
    </dgm:pt>
    <dgm:pt modelId="{47B13714-F196-4169-8C45-46761BB76F3F}" type="pres">
      <dgm:prSet presAssocID="{4F1300A5-D1EE-47EC-9579-B815720E0260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A70AA3-E929-486D-927A-A7054517BBFE}" type="pres">
      <dgm:prSet presAssocID="{23092B75-8D4F-41F0-9549-79529B880E82}" presName="parTrans" presStyleLbl="sibTrans2D1" presStyleIdx="1" presStyleCnt="10"/>
      <dgm:spPr/>
      <dgm:t>
        <a:bodyPr/>
        <a:lstStyle/>
        <a:p>
          <a:endParaRPr lang="en-US"/>
        </a:p>
      </dgm:t>
    </dgm:pt>
    <dgm:pt modelId="{834AB517-1CA4-4FE2-A530-AE590F43A9E1}" type="pres">
      <dgm:prSet presAssocID="{23092B75-8D4F-41F0-9549-79529B880E82}" presName="connectorText" presStyleLbl="sibTrans2D1" presStyleIdx="1" presStyleCnt="10"/>
      <dgm:spPr/>
      <dgm:t>
        <a:bodyPr/>
        <a:lstStyle/>
        <a:p>
          <a:endParaRPr lang="en-US"/>
        </a:p>
      </dgm:t>
    </dgm:pt>
    <dgm:pt modelId="{C8CBC375-72B9-49A4-90F6-32FE0760D217}" type="pres">
      <dgm:prSet presAssocID="{92C70756-9B05-45EE-8A53-0B196CBB4960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EC2CBB-C9F1-40DF-89A0-D7E081B98393}" type="pres">
      <dgm:prSet presAssocID="{A58AF7AD-6604-464E-80E3-BC308B953C44}" presName="parTrans" presStyleLbl="sibTrans2D1" presStyleIdx="2" presStyleCnt="10"/>
      <dgm:spPr/>
      <dgm:t>
        <a:bodyPr/>
        <a:lstStyle/>
        <a:p>
          <a:endParaRPr lang="en-US"/>
        </a:p>
      </dgm:t>
    </dgm:pt>
    <dgm:pt modelId="{F0129307-4A74-458C-825E-354E963BE86C}" type="pres">
      <dgm:prSet presAssocID="{A58AF7AD-6604-464E-80E3-BC308B953C44}" presName="connectorText" presStyleLbl="sibTrans2D1" presStyleIdx="2" presStyleCnt="10"/>
      <dgm:spPr/>
      <dgm:t>
        <a:bodyPr/>
        <a:lstStyle/>
        <a:p>
          <a:endParaRPr lang="en-US"/>
        </a:p>
      </dgm:t>
    </dgm:pt>
    <dgm:pt modelId="{C7E7F486-A9CD-47D7-B165-4F6FEBE71AC5}" type="pres">
      <dgm:prSet presAssocID="{EFC6F8A4-10FA-4787-B6F2-7F9368ED4F80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6BA0B3-C787-4674-A2BC-73B1B7D713A4}" type="pres">
      <dgm:prSet presAssocID="{157E5885-052C-4E84-96FC-509315CEEEC4}" presName="parTrans" presStyleLbl="sibTrans2D1" presStyleIdx="3" presStyleCnt="10"/>
      <dgm:spPr/>
      <dgm:t>
        <a:bodyPr/>
        <a:lstStyle/>
        <a:p>
          <a:endParaRPr lang="en-US"/>
        </a:p>
      </dgm:t>
    </dgm:pt>
    <dgm:pt modelId="{7666AABC-954A-436B-9F18-504B53C58BBD}" type="pres">
      <dgm:prSet presAssocID="{157E5885-052C-4E84-96FC-509315CEEEC4}" presName="connectorText" presStyleLbl="sibTrans2D1" presStyleIdx="3" presStyleCnt="10"/>
      <dgm:spPr/>
      <dgm:t>
        <a:bodyPr/>
        <a:lstStyle/>
        <a:p>
          <a:endParaRPr lang="en-US"/>
        </a:p>
      </dgm:t>
    </dgm:pt>
    <dgm:pt modelId="{E6A59DC4-8AF4-4780-BE52-D67B6B1CD5F8}" type="pres">
      <dgm:prSet presAssocID="{B0596DAB-2965-4AD5-AD97-DE2FC23ED3A7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6D1907-84CB-4D2E-9184-264E162BFB6E}" type="pres">
      <dgm:prSet presAssocID="{E787AA65-6EE1-499A-9A4B-DA4A617016B9}" presName="parTrans" presStyleLbl="sibTrans2D1" presStyleIdx="4" presStyleCnt="10"/>
      <dgm:spPr/>
      <dgm:t>
        <a:bodyPr/>
        <a:lstStyle/>
        <a:p>
          <a:endParaRPr lang="en-US"/>
        </a:p>
      </dgm:t>
    </dgm:pt>
    <dgm:pt modelId="{6E994A8C-235B-4216-8E13-406F67BB213D}" type="pres">
      <dgm:prSet presAssocID="{E787AA65-6EE1-499A-9A4B-DA4A617016B9}" presName="connectorText" presStyleLbl="sibTrans2D1" presStyleIdx="4" presStyleCnt="10"/>
      <dgm:spPr/>
      <dgm:t>
        <a:bodyPr/>
        <a:lstStyle/>
        <a:p>
          <a:endParaRPr lang="en-US"/>
        </a:p>
      </dgm:t>
    </dgm:pt>
    <dgm:pt modelId="{431C2982-8C90-4A21-8AB3-7B1A208039D3}" type="pres">
      <dgm:prSet presAssocID="{1BE9A66C-49EE-402F-B3AD-B09515A0D1DC}" presName="node" presStyleLbl="node1" presStyleIdx="4" presStyleCnt="10" custRadScaleRad="99192" custRadScaleInc="-16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72E09F-6A1F-491E-868E-EEB34884550A}" type="pres">
      <dgm:prSet presAssocID="{D07C187A-8091-42C3-B810-59CD2D306EB7}" presName="parTrans" presStyleLbl="sibTrans2D1" presStyleIdx="5" presStyleCnt="10"/>
      <dgm:spPr/>
      <dgm:t>
        <a:bodyPr/>
        <a:lstStyle/>
        <a:p>
          <a:endParaRPr lang="en-US"/>
        </a:p>
      </dgm:t>
    </dgm:pt>
    <dgm:pt modelId="{CE7123C0-E95A-482C-9F18-5FDBC0A20DFA}" type="pres">
      <dgm:prSet presAssocID="{D07C187A-8091-42C3-B810-59CD2D306EB7}" presName="connectorText" presStyleLbl="sibTrans2D1" presStyleIdx="5" presStyleCnt="10"/>
      <dgm:spPr/>
      <dgm:t>
        <a:bodyPr/>
        <a:lstStyle/>
        <a:p>
          <a:endParaRPr lang="en-US"/>
        </a:p>
      </dgm:t>
    </dgm:pt>
    <dgm:pt modelId="{4C529041-4C97-41EA-A330-3DFC256FF4E7}" type="pres">
      <dgm:prSet presAssocID="{2B32FF4C-AEFA-42FB-AB34-5C7EF616863A}" presName="node" presStyleLbl="node1" presStyleIdx="5" presStyleCnt="10" custRadScaleRad="99046" custRadScaleInc="2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446512-7785-4FFD-9B47-1C8C6793053F}" type="pres">
      <dgm:prSet presAssocID="{8020CD27-82FB-466B-8A9E-D102AF61E962}" presName="parTrans" presStyleLbl="sibTrans2D1" presStyleIdx="6" presStyleCnt="10"/>
      <dgm:spPr/>
      <dgm:t>
        <a:bodyPr/>
        <a:lstStyle/>
        <a:p>
          <a:endParaRPr lang="en-US"/>
        </a:p>
      </dgm:t>
    </dgm:pt>
    <dgm:pt modelId="{21E89E2B-9ED2-4426-B769-DBD3716587B1}" type="pres">
      <dgm:prSet presAssocID="{8020CD27-82FB-466B-8A9E-D102AF61E962}" presName="connectorText" presStyleLbl="sibTrans2D1" presStyleIdx="6" presStyleCnt="10"/>
      <dgm:spPr/>
      <dgm:t>
        <a:bodyPr/>
        <a:lstStyle/>
        <a:p>
          <a:endParaRPr lang="en-US"/>
        </a:p>
      </dgm:t>
    </dgm:pt>
    <dgm:pt modelId="{698C3970-D2C0-4042-BFEA-8D69F9867923}" type="pres">
      <dgm:prSet presAssocID="{8CD93F49-FAA6-4C09-ADB2-8CD530AF1D17}" presName="node" presStyleLbl="node1" presStyleIdx="6" presStyleCnt="10" custRadScaleRad="99267" custRadScaleInc="19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45AA76-3698-425B-A67D-310BA891201A}" type="pres">
      <dgm:prSet presAssocID="{E4BF0520-1BE2-4B8A-9239-39C57A0DE505}" presName="parTrans" presStyleLbl="sibTrans2D1" presStyleIdx="7" presStyleCnt="10"/>
      <dgm:spPr/>
      <dgm:t>
        <a:bodyPr/>
        <a:lstStyle/>
        <a:p>
          <a:endParaRPr lang="en-US"/>
        </a:p>
      </dgm:t>
    </dgm:pt>
    <dgm:pt modelId="{45DF9AFB-CFCE-4781-9CFE-43A6A7CE27FF}" type="pres">
      <dgm:prSet presAssocID="{E4BF0520-1BE2-4B8A-9239-39C57A0DE505}" presName="connectorText" presStyleLbl="sibTrans2D1" presStyleIdx="7" presStyleCnt="10"/>
      <dgm:spPr/>
      <dgm:t>
        <a:bodyPr/>
        <a:lstStyle/>
        <a:p>
          <a:endParaRPr lang="en-US"/>
        </a:p>
      </dgm:t>
    </dgm:pt>
    <dgm:pt modelId="{6AB63075-3449-47C2-85FC-89CBEF622FE4}" type="pres">
      <dgm:prSet presAssocID="{40740C0D-9FC2-494B-9DF7-E707ACB5F9F6}" presName="node" presStyleLbl="node1" presStyleIdx="7" presStyleCnt="10" custRadScaleRad="99769" custRadScaleInc="295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990D43-8AB5-43A2-8173-58EDF41FD5ED}" type="pres">
      <dgm:prSet presAssocID="{BBDB2DBD-1FF6-4BB6-B970-7959E5E60C8C}" presName="parTrans" presStyleLbl="sibTrans2D1" presStyleIdx="8" presStyleCnt="10"/>
      <dgm:spPr/>
      <dgm:t>
        <a:bodyPr/>
        <a:lstStyle/>
        <a:p>
          <a:endParaRPr lang="en-US"/>
        </a:p>
      </dgm:t>
    </dgm:pt>
    <dgm:pt modelId="{7476B51B-1712-42C7-9F94-D79607E39A0E}" type="pres">
      <dgm:prSet presAssocID="{BBDB2DBD-1FF6-4BB6-B970-7959E5E60C8C}" presName="connectorText" presStyleLbl="sibTrans2D1" presStyleIdx="8" presStyleCnt="10"/>
      <dgm:spPr/>
      <dgm:t>
        <a:bodyPr/>
        <a:lstStyle/>
        <a:p>
          <a:endParaRPr lang="en-US"/>
        </a:p>
      </dgm:t>
    </dgm:pt>
    <dgm:pt modelId="{11653F46-330D-4CD4-B5E7-AB559E899D8C}" type="pres">
      <dgm:prSet presAssocID="{8A1CCE07-A8EA-46E0-A500-FA705F421167}" presName="node" presStyleLbl="node1" presStyleIdx="8" presStyleCnt="10" custRadScaleRad="100359" custRadScaleInc="28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077E08-2FCE-4F73-8735-FFD8AC6777CE}" type="pres">
      <dgm:prSet presAssocID="{1FE64A17-B112-43E8-A810-7EB4011B751A}" presName="parTrans" presStyleLbl="sibTrans2D1" presStyleIdx="9" presStyleCnt="10"/>
      <dgm:spPr/>
      <dgm:t>
        <a:bodyPr/>
        <a:lstStyle/>
        <a:p>
          <a:endParaRPr lang="en-US"/>
        </a:p>
      </dgm:t>
    </dgm:pt>
    <dgm:pt modelId="{71C5A56B-82B5-4A9B-80F1-9F8A4636F433}" type="pres">
      <dgm:prSet presAssocID="{1FE64A17-B112-43E8-A810-7EB4011B751A}" presName="connectorText" presStyleLbl="sibTrans2D1" presStyleIdx="9" presStyleCnt="10"/>
      <dgm:spPr/>
      <dgm:t>
        <a:bodyPr/>
        <a:lstStyle/>
        <a:p>
          <a:endParaRPr lang="en-US"/>
        </a:p>
      </dgm:t>
    </dgm:pt>
    <dgm:pt modelId="{21377799-12F4-467B-BC2C-1E59B0AB9F67}" type="pres">
      <dgm:prSet presAssocID="{C5436E88-C3D2-4FDE-ADAA-72257F4A00A2}" presName="node" presStyleLbl="node1" presStyleIdx="9" presStyleCnt="10" custRadScaleRad="100811" custRadScaleInc="16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5DE00C-714C-8241-8B66-2E457BBB93FE}" type="presOf" srcId="{D07C187A-8091-42C3-B810-59CD2D306EB7}" destId="{CE7123C0-E95A-482C-9F18-5FDBC0A20DFA}" srcOrd="1" destOrd="0" presId="urn:microsoft.com/office/officeart/2005/8/layout/radial5"/>
    <dgm:cxn modelId="{9ED52140-1443-2C41-B36B-33404340028D}" type="presOf" srcId="{B0596DAB-2965-4AD5-AD97-DE2FC23ED3A7}" destId="{E6A59DC4-8AF4-4780-BE52-D67B6B1CD5F8}" srcOrd="0" destOrd="0" presId="urn:microsoft.com/office/officeart/2005/8/layout/radial5"/>
    <dgm:cxn modelId="{0B6A5182-A7D2-48FC-B7F7-0D8E9AC2645D}" srcId="{9279F736-A541-49BD-A05C-C2CAA460902E}" destId="{EFC6F8A4-10FA-4787-B6F2-7F9368ED4F80}" srcOrd="2" destOrd="0" parTransId="{A58AF7AD-6604-464E-80E3-BC308B953C44}" sibTransId="{C06A3163-52C2-47C1-8EE8-046FCB9C2106}"/>
    <dgm:cxn modelId="{E82BE0C3-14E1-914A-BC17-0B93ADBCA2E8}" type="presOf" srcId="{1BE9A66C-49EE-402F-B3AD-B09515A0D1DC}" destId="{431C2982-8C90-4A21-8AB3-7B1A208039D3}" srcOrd="0" destOrd="0" presId="urn:microsoft.com/office/officeart/2005/8/layout/radial5"/>
    <dgm:cxn modelId="{2276F900-468A-2342-A124-1E2453642C90}" type="presOf" srcId="{E4BF0520-1BE2-4B8A-9239-39C57A0DE505}" destId="{3945AA76-3698-425B-A67D-310BA891201A}" srcOrd="0" destOrd="0" presId="urn:microsoft.com/office/officeart/2005/8/layout/radial5"/>
    <dgm:cxn modelId="{5AC96704-7126-044F-A1E3-52FB1B42C93A}" type="presOf" srcId="{E4BF0520-1BE2-4B8A-9239-39C57A0DE505}" destId="{45DF9AFB-CFCE-4781-9CFE-43A6A7CE27FF}" srcOrd="1" destOrd="0" presId="urn:microsoft.com/office/officeart/2005/8/layout/radial5"/>
    <dgm:cxn modelId="{894B7821-28BB-7640-A462-2DB83968CE4A}" type="presOf" srcId="{8A1CCE07-A8EA-46E0-A500-FA705F421167}" destId="{11653F46-330D-4CD4-B5E7-AB559E899D8C}" srcOrd="0" destOrd="0" presId="urn:microsoft.com/office/officeart/2005/8/layout/radial5"/>
    <dgm:cxn modelId="{0F7DAC54-A87F-B641-8779-B6CEC193B5FC}" type="presOf" srcId="{A58AF7AD-6604-464E-80E3-BC308B953C44}" destId="{F0129307-4A74-458C-825E-354E963BE86C}" srcOrd="1" destOrd="0" presId="urn:microsoft.com/office/officeart/2005/8/layout/radial5"/>
    <dgm:cxn modelId="{CF8A75E4-E98B-7740-988A-2EED53ACE480}" type="presOf" srcId="{8020CD27-82FB-466B-8A9E-D102AF61E962}" destId="{FF446512-7785-4FFD-9B47-1C8C6793053F}" srcOrd="0" destOrd="0" presId="urn:microsoft.com/office/officeart/2005/8/layout/radial5"/>
    <dgm:cxn modelId="{66700C11-3F98-9B48-872B-C4E52563649B}" type="presOf" srcId="{8CD93F49-FAA6-4C09-ADB2-8CD530AF1D17}" destId="{698C3970-D2C0-4042-BFEA-8D69F9867923}" srcOrd="0" destOrd="0" presId="urn:microsoft.com/office/officeart/2005/8/layout/radial5"/>
    <dgm:cxn modelId="{8966542D-EA1B-46C0-B566-B658A6F78F73}" srcId="{9279F736-A541-49BD-A05C-C2CAA460902E}" destId="{8A1CCE07-A8EA-46E0-A500-FA705F421167}" srcOrd="8" destOrd="0" parTransId="{BBDB2DBD-1FF6-4BB6-B970-7959E5E60C8C}" sibTransId="{90A886D4-2D33-49CD-AA71-6940536F92A1}"/>
    <dgm:cxn modelId="{497601A8-F6F5-274E-959B-B5B83432CB9A}" type="presOf" srcId="{BBDB2DBD-1FF6-4BB6-B970-7959E5E60C8C}" destId="{5E990D43-8AB5-43A2-8173-58EDF41FD5ED}" srcOrd="0" destOrd="0" presId="urn:microsoft.com/office/officeart/2005/8/layout/radial5"/>
    <dgm:cxn modelId="{DD3CD1F2-85D0-444C-A86F-18C256E24F26}" type="presOf" srcId="{40740C0D-9FC2-494B-9DF7-E707ACB5F9F6}" destId="{6AB63075-3449-47C2-85FC-89CBEF622FE4}" srcOrd="0" destOrd="0" presId="urn:microsoft.com/office/officeart/2005/8/layout/radial5"/>
    <dgm:cxn modelId="{45C2E7D7-272F-7E42-8F21-BAFE86BD35D3}" type="presOf" srcId="{BBDB2DBD-1FF6-4BB6-B970-7959E5E60C8C}" destId="{7476B51B-1712-42C7-9F94-D79607E39A0E}" srcOrd="1" destOrd="0" presId="urn:microsoft.com/office/officeart/2005/8/layout/radial5"/>
    <dgm:cxn modelId="{C7304D01-5C79-9C4B-B4B7-262E56EC8D37}" type="presOf" srcId="{E787AA65-6EE1-499A-9A4B-DA4A617016B9}" destId="{6E994A8C-235B-4216-8E13-406F67BB213D}" srcOrd="1" destOrd="0" presId="urn:microsoft.com/office/officeart/2005/8/layout/radial5"/>
    <dgm:cxn modelId="{F23D3D22-FA0B-0A4E-A161-8C153DCC9614}" type="presOf" srcId="{1FE64A17-B112-43E8-A810-7EB4011B751A}" destId="{E1077E08-2FCE-4F73-8735-FFD8AC6777CE}" srcOrd="0" destOrd="0" presId="urn:microsoft.com/office/officeart/2005/8/layout/radial5"/>
    <dgm:cxn modelId="{C426B30B-CCC5-8B40-B563-D3E6E871F4C2}" type="presOf" srcId="{157E5885-052C-4E84-96FC-509315CEEEC4}" destId="{DE6BA0B3-C787-4674-A2BC-73B1B7D713A4}" srcOrd="0" destOrd="0" presId="urn:microsoft.com/office/officeart/2005/8/layout/radial5"/>
    <dgm:cxn modelId="{9EF57C4D-3655-2F4C-A8C8-14DF7A8E66E6}" type="presOf" srcId="{0D77D3A1-3398-47C5-A810-48FD64A9D9E3}" destId="{27CE45B2-F8A8-4194-8F3B-4D420F4CC944}" srcOrd="1" destOrd="0" presId="urn:microsoft.com/office/officeart/2005/8/layout/radial5"/>
    <dgm:cxn modelId="{C47BB863-7967-7044-ACFC-38AB4A608222}" type="presOf" srcId="{23092B75-8D4F-41F0-9549-79529B880E82}" destId="{49A70AA3-E929-486D-927A-A7054517BBFE}" srcOrd="0" destOrd="0" presId="urn:microsoft.com/office/officeart/2005/8/layout/radial5"/>
    <dgm:cxn modelId="{9C159EE6-8822-4433-8996-2CA2CF9C463D}" srcId="{9279F736-A541-49BD-A05C-C2CAA460902E}" destId="{92C70756-9B05-45EE-8A53-0B196CBB4960}" srcOrd="1" destOrd="0" parTransId="{23092B75-8D4F-41F0-9549-79529B880E82}" sibTransId="{54B1983D-1BC2-4122-B00A-391F94A56E13}"/>
    <dgm:cxn modelId="{F0E6F05E-AF55-3B44-942D-EFCAE5363146}" type="presOf" srcId="{EFC6F8A4-10FA-4787-B6F2-7F9368ED4F80}" destId="{C7E7F486-A9CD-47D7-B165-4F6FEBE71AC5}" srcOrd="0" destOrd="0" presId="urn:microsoft.com/office/officeart/2005/8/layout/radial5"/>
    <dgm:cxn modelId="{5172C24B-CEC2-F541-8457-8633B3657E4A}" type="presOf" srcId="{4F1300A5-D1EE-47EC-9579-B815720E0260}" destId="{47B13714-F196-4169-8C45-46761BB76F3F}" srcOrd="0" destOrd="0" presId="urn:microsoft.com/office/officeart/2005/8/layout/radial5"/>
    <dgm:cxn modelId="{84E79F42-4BF6-45AF-A0CA-060C5E10B0EC}" srcId="{9279F736-A541-49BD-A05C-C2CAA460902E}" destId="{40740C0D-9FC2-494B-9DF7-E707ACB5F9F6}" srcOrd="7" destOrd="0" parTransId="{E4BF0520-1BE2-4B8A-9239-39C57A0DE505}" sibTransId="{71849F06-7295-4F66-B7BB-EA8B92B62BB6}"/>
    <dgm:cxn modelId="{E8A0F306-1850-7443-A511-BE02E9E297C0}" type="presOf" srcId="{D07C187A-8091-42C3-B810-59CD2D306EB7}" destId="{2772E09F-6A1F-491E-868E-EEB34884550A}" srcOrd="0" destOrd="0" presId="urn:microsoft.com/office/officeart/2005/8/layout/radial5"/>
    <dgm:cxn modelId="{8621A474-57F7-3442-AB05-04C712ACB87F}" type="presOf" srcId="{A58AF7AD-6604-464E-80E3-BC308B953C44}" destId="{F3EC2CBB-C9F1-40DF-89A0-D7E081B98393}" srcOrd="0" destOrd="0" presId="urn:microsoft.com/office/officeart/2005/8/layout/radial5"/>
    <dgm:cxn modelId="{C78000AB-C8BC-46B1-9E4A-96AE3EE6C048}" srcId="{9279F736-A541-49BD-A05C-C2CAA460902E}" destId="{4F1300A5-D1EE-47EC-9579-B815720E0260}" srcOrd="0" destOrd="0" parTransId="{0D77D3A1-3398-47C5-A810-48FD64A9D9E3}" sibTransId="{C37AFBF4-D75C-4FF4-A848-413DD134372A}"/>
    <dgm:cxn modelId="{849C58D9-A946-274C-9064-3A10705A0326}" type="presOf" srcId="{9279F736-A541-49BD-A05C-C2CAA460902E}" destId="{F005DC49-5CB4-4183-8DB0-40E096D467FD}" srcOrd="0" destOrd="0" presId="urn:microsoft.com/office/officeart/2005/8/layout/radial5"/>
    <dgm:cxn modelId="{C3B346D8-46FF-CE4C-A71B-8BC298B0177D}" type="presOf" srcId="{92C70756-9B05-45EE-8A53-0B196CBB4960}" destId="{C8CBC375-72B9-49A4-90F6-32FE0760D217}" srcOrd="0" destOrd="0" presId="urn:microsoft.com/office/officeart/2005/8/layout/radial5"/>
    <dgm:cxn modelId="{3DC10630-CB1D-45B1-9C6D-A83B0BE2E7B6}" srcId="{9279F736-A541-49BD-A05C-C2CAA460902E}" destId="{2B32FF4C-AEFA-42FB-AB34-5C7EF616863A}" srcOrd="5" destOrd="0" parTransId="{D07C187A-8091-42C3-B810-59CD2D306EB7}" sibTransId="{F83F511E-3B42-48BE-8805-ECD1FC6F05B7}"/>
    <dgm:cxn modelId="{18E22386-73AB-D549-9AAC-D2D584EDC0F1}" type="presOf" srcId="{2B32FF4C-AEFA-42FB-AB34-5C7EF616863A}" destId="{4C529041-4C97-41EA-A330-3DFC256FF4E7}" srcOrd="0" destOrd="0" presId="urn:microsoft.com/office/officeart/2005/8/layout/radial5"/>
    <dgm:cxn modelId="{487C97AA-D4DB-40F5-89BF-CED520C1BD5A}" srcId="{9279F736-A541-49BD-A05C-C2CAA460902E}" destId="{C5436E88-C3D2-4FDE-ADAA-72257F4A00A2}" srcOrd="9" destOrd="0" parTransId="{1FE64A17-B112-43E8-A810-7EB4011B751A}" sibTransId="{89BE3C20-993B-4C55-9FC6-3206E7343382}"/>
    <dgm:cxn modelId="{EBD396B5-09B7-1048-9AE7-563AC28E204A}" type="presOf" srcId="{23092B75-8D4F-41F0-9549-79529B880E82}" destId="{834AB517-1CA4-4FE2-A530-AE590F43A9E1}" srcOrd="1" destOrd="0" presId="urn:microsoft.com/office/officeart/2005/8/layout/radial5"/>
    <dgm:cxn modelId="{BFA835BC-DD9D-F244-8E5A-8DDD3C0CFBC7}" type="presOf" srcId="{E787AA65-6EE1-499A-9A4B-DA4A617016B9}" destId="{556D1907-84CB-4D2E-9184-264E162BFB6E}" srcOrd="0" destOrd="0" presId="urn:microsoft.com/office/officeart/2005/8/layout/radial5"/>
    <dgm:cxn modelId="{F0236DF9-246A-6740-A0C7-60F7B1D3078D}" type="presOf" srcId="{87C5814E-6780-4F82-84E9-CF610E0CD8DF}" destId="{FC0D2A3B-8F1B-4B6C-8C0E-DB680DC4DF9A}" srcOrd="0" destOrd="0" presId="urn:microsoft.com/office/officeart/2005/8/layout/radial5"/>
    <dgm:cxn modelId="{FCD17B24-0DE1-104B-A070-E2559F6E9D3E}" type="presOf" srcId="{C5436E88-C3D2-4FDE-ADAA-72257F4A00A2}" destId="{21377799-12F4-467B-BC2C-1E59B0AB9F67}" srcOrd="0" destOrd="0" presId="urn:microsoft.com/office/officeart/2005/8/layout/radial5"/>
    <dgm:cxn modelId="{EE389D76-2BB9-E540-89B3-9E3181B1EFA0}" type="presOf" srcId="{157E5885-052C-4E84-96FC-509315CEEEC4}" destId="{7666AABC-954A-436B-9F18-504B53C58BBD}" srcOrd="1" destOrd="0" presId="urn:microsoft.com/office/officeart/2005/8/layout/radial5"/>
    <dgm:cxn modelId="{F0972CA3-FFB4-44DF-A308-7C20378B1FC0}" srcId="{9279F736-A541-49BD-A05C-C2CAA460902E}" destId="{1BE9A66C-49EE-402F-B3AD-B09515A0D1DC}" srcOrd="4" destOrd="0" parTransId="{E787AA65-6EE1-499A-9A4B-DA4A617016B9}" sibTransId="{8425BC3F-DA9D-4AC3-9BC9-A535DC9E9CCC}"/>
    <dgm:cxn modelId="{9733BA69-75BE-1C46-9671-305F38A8A2FF}" type="presOf" srcId="{0D77D3A1-3398-47C5-A810-48FD64A9D9E3}" destId="{5552B493-C0A2-4400-BE95-56861C694258}" srcOrd="0" destOrd="0" presId="urn:microsoft.com/office/officeart/2005/8/layout/radial5"/>
    <dgm:cxn modelId="{79F99116-C45B-48F2-9CDE-B308B415CA81}" srcId="{9279F736-A541-49BD-A05C-C2CAA460902E}" destId="{8CD93F49-FAA6-4C09-ADB2-8CD530AF1D17}" srcOrd="6" destOrd="0" parTransId="{8020CD27-82FB-466B-8A9E-D102AF61E962}" sibTransId="{F196BACD-7DF1-4F49-AA5B-85FB83B15836}"/>
    <dgm:cxn modelId="{B0850851-7F82-5240-A1EF-7147EB44E1DB}" type="presOf" srcId="{1FE64A17-B112-43E8-A810-7EB4011B751A}" destId="{71C5A56B-82B5-4A9B-80F1-9F8A4636F433}" srcOrd="1" destOrd="0" presId="urn:microsoft.com/office/officeart/2005/8/layout/radial5"/>
    <dgm:cxn modelId="{16022B02-8DE7-4FEA-996D-8A34D17A6191}" srcId="{9279F736-A541-49BD-A05C-C2CAA460902E}" destId="{B0596DAB-2965-4AD5-AD97-DE2FC23ED3A7}" srcOrd="3" destOrd="0" parTransId="{157E5885-052C-4E84-96FC-509315CEEEC4}" sibTransId="{2B225D47-B869-40BF-9679-398DA2F3034A}"/>
    <dgm:cxn modelId="{1BA01708-C82B-4F18-8F39-606406E2D857}" srcId="{87C5814E-6780-4F82-84E9-CF610E0CD8DF}" destId="{9279F736-A541-49BD-A05C-C2CAA460902E}" srcOrd="0" destOrd="0" parTransId="{522981A5-F880-4026-B7F0-127472D4463B}" sibTransId="{911ADA3D-4192-4137-A223-4CCB1067BD6C}"/>
    <dgm:cxn modelId="{5E5DA2A6-CDA2-2B45-A7B8-FBDCDA5A7F0D}" type="presOf" srcId="{8020CD27-82FB-466B-8A9E-D102AF61E962}" destId="{21E89E2B-9ED2-4426-B769-DBD3716587B1}" srcOrd="1" destOrd="0" presId="urn:microsoft.com/office/officeart/2005/8/layout/radial5"/>
    <dgm:cxn modelId="{86EF7AE3-7A22-7F4E-8BF6-3844AEE570FD}" type="presParOf" srcId="{FC0D2A3B-8F1B-4B6C-8C0E-DB680DC4DF9A}" destId="{F005DC49-5CB4-4183-8DB0-40E096D467FD}" srcOrd="0" destOrd="0" presId="urn:microsoft.com/office/officeart/2005/8/layout/radial5"/>
    <dgm:cxn modelId="{A482788D-545C-6F4D-805A-26F67BB5D76D}" type="presParOf" srcId="{FC0D2A3B-8F1B-4B6C-8C0E-DB680DC4DF9A}" destId="{5552B493-C0A2-4400-BE95-56861C694258}" srcOrd="1" destOrd="0" presId="urn:microsoft.com/office/officeart/2005/8/layout/radial5"/>
    <dgm:cxn modelId="{22A44361-381A-804A-971F-C6DD62C20011}" type="presParOf" srcId="{5552B493-C0A2-4400-BE95-56861C694258}" destId="{27CE45B2-F8A8-4194-8F3B-4D420F4CC944}" srcOrd="0" destOrd="0" presId="urn:microsoft.com/office/officeart/2005/8/layout/radial5"/>
    <dgm:cxn modelId="{CD68FD41-3068-2340-BF97-CF10B6FC34F5}" type="presParOf" srcId="{FC0D2A3B-8F1B-4B6C-8C0E-DB680DC4DF9A}" destId="{47B13714-F196-4169-8C45-46761BB76F3F}" srcOrd="2" destOrd="0" presId="urn:microsoft.com/office/officeart/2005/8/layout/radial5"/>
    <dgm:cxn modelId="{96C6B9E1-31A4-F44C-8AFE-79E132047F7A}" type="presParOf" srcId="{FC0D2A3B-8F1B-4B6C-8C0E-DB680DC4DF9A}" destId="{49A70AA3-E929-486D-927A-A7054517BBFE}" srcOrd="3" destOrd="0" presId="urn:microsoft.com/office/officeart/2005/8/layout/radial5"/>
    <dgm:cxn modelId="{4FCA7C1E-452B-F44C-9A54-F45404B8D8FD}" type="presParOf" srcId="{49A70AA3-E929-486D-927A-A7054517BBFE}" destId="{834AB517-1CA4-4FE2-A530-AE590F43A9E1}" srcOrd="0" destOrd="0" presId="urn:microsoft.com/office/officeart/2005/8/layout/radial5"/>
    <dgm:cxn modelId="{99C095CD-3D86-F240-8AE8-FF2C95D59ACD}" type="presParOf" srcId="{FC0D2A3B-8F1B-4B6C-8C0E-DB680DC4DF9A}" destId="{C8CBC375-72B9-49A4-90F6-32FE0760D217}" srcOrd="4" destOrd="0" presId="urn:microsoft.com/office/officeart/2005/8/layout/radial5"/>
    <dgm:cxn modelId="{A7C03351-55F2-6545-8A57-158437FB102E}" type="presParOf" srcId="{FC0D2A3B-8F1B-4B6C-8C0E-DB680DC4DF9A}" destId="{F3EC2CBB-C9F1-40DF-89A0-D7E081B98393}" srcOrd="5" destOrd="0" presId="urn:microsoft.com/office/officeart/2005/8/layout/radial5"/>
    <dgm:cxn modelId="{3662ED9D-C3FC-B84B-AA64-B433EA5B10BD}" type="presParOf" srcId="{F3EC2CBB-C9F1-40DF-89A0-D7E081B98393}" destId="{F0129307-4A74-458C-825E-354E963BE86C}" srcOrd="0" destOrd="0" presId="urn:microsoft.com/office/officeart/2005/8/layout/radial5"/>
    <dgm:cxn modelId="{02EF6A22-A81D-1346-A423-20312706877B}" type="presParOf" srcId="{FC0D2A3B-8F1B-4B6C-8C0E-DB680DC4DF9A}" destId="{C7E7F486-A9CD-47D7-B165-4F6FEBE71AC5}" srcOrd="6" destOrd="0" presId="urn:microsoft.com/office/officeart/2005/8/layout/radial5"/>
    <dgm:cxn modelId="{A938A56A-637C-C94D-AAC2-9578035E4892}" type="presParOf" srcId="{FC0D2A3B-8F1B-4B6C-8C0E-DB680DC4DF9A}" destId="{DE6BA0B3-C787-4674-A2BC-73B1B7D713A4}" srcOrd="7" destOrd="0" presId="urn:microsoft.com/office/officeart/2005/8/layout/radial5"/>
    <dgm:cxn modelId="{4C26AD77-2E93-3E42-8133-6E52AE7CE736}" type="presParOf" srcId="{DE6BA0B3-C787-4674-A2BC-73B1B7D713A4}" destId="{7666AABC-954A-436B-9F18-504B53C58BBD}" srcOrd="0" destOrd="0" presId="urn:microsoft.com/office/officeart/2005/8/layout/radial5"/>
    <dgm:cxn modelId="{6C108709-1C4F-5146-A80C-126128B5F664}" type="presParOf" srcId="{FC0D2A3B-8F1B-4B6C-8C0E-DB680DC4DF9A}" destId="{E6A59DC4-8AF4-4780-BE52-D67B6B1CD5F8}" srcOrd="8" destOrd="0" presId="urn:microsoft.com/office/officeart/2005/8/layout/radial5"/>
    <dgm:cxn modelId="{3045174F-F78A-964D-AEC1-9480E7B41BB6}" type="presParOf" srcId="{FC0D2A3B-8F1B-4B6C-8C0E-DB680DC4DF9A}" destId="{556D1907-84CB-4D2E-9184-264E162BFB6E}" srcOrd="9" destOrd="0" presId="urn:microsoft.com/office/officeart/2005/8/layout/radial5"/>
    <dgm:cxn modelId="{0EF4517C-8B74-9347-94D4-9990C68C8F5C}" type="presParOf" srcId="{556D1907-84CB-4D2E-9184-264E162BFB6E}" destId="{6E994A8C-235B-4216-8E13-406F67BB213D}" srcOrd="0" destOrd="0" presId="urn:microsoft.com/office/officeart/2005/8/layout/radial5"/>
    <dgm:cxn modelId="{C3D91D9B-9D92-BF4A-BF6F-6C54ABDEB365}" type="presParOf" srcId="{FC0D2A3B-8F1B-4B6C-8C0E-DB680DC4DF9A}" destId="{431C2982-8C90-4A21-8AB3-7B1A208039D3}" srcOrd="10" destOrd="0" presId="urn:microsoft.com/office/officeart/2005/8/layout/radial5"/>
    <dgm:cxn modelId="{3CD28E44-5BCD-E944-B23E-6D3888918348}" type="presParOf" srcId="{FC0D2A3B-8F1B-4B6C-8C0E-DB680DC4DF9A}" destId="{2772E09F-6A1F-491E-868E-EEB34884550A}" srcOrd="11" destOrd="0" presId="urn:microsoft.com/office/officeart/2005/8/layout/radial5"/>
    <dgm:cxn modelId="{EEF6371F-0598-564F-86B8-438FED1F58EF}" type="presParOf" srcId="{2772E09F-6A1F-491E-868E-EEB34884550A}" destId="{CE7123C0-E95A-482C-9F18-5FDBC0A20DFA}" srcOrd="0" destOrd="0" presId="urn:microsoft.com/office/officeart/2005/8/layout/radial5"/>
    <dgm:cxn modelId="{EA058BAD-88BF-B64D-A781-78F25F3E833F}" type="presParOf" srcId="{FC0D2A3B-8F1B-4B6C-8C0E-DB680DC4DF9A}" destId="{4C529041-4C97-41EA-A330-3DFC256FF4E7}" srcOrd="12" destOrd="0" presId="urn:microsoft.com/office/officeart/2005/8/layout/radial5"/>
    <dgm:cxn modelId="{F3242278-9D1C-2E43-96BF-50CEB6A3F2F5}" type="presParOf" srcId="{FC0D2A3B-8F1B-4B6C-8C0E-DB680DC4DF9A}" destId="{FF446512-7785-4FFD-9B47-1C8C6793053F}" srcOrd="13" destOrd="0" presId="urn:microsoft.com/office/officeart/2005/8/layout/radial5"/>
    <dgm:cxn modelId="{27831AA6-783D-DE48-916E-47677FB76448}" type="presParOf" srcId="{FF446512-7785-4FFD-9B47-1C8C6793053F}" destId="{21E89E2B-9ED2-4426-B769-DBD3716587B1}" srcOrd="0" destOrd="0" presId="urn:microsoft.com/office/officeart/2005/8/layout/radial5"/>
    <dgm:cxn modelId="{A72C4EB7-1C34-A44D-952A-0A65323A273D}" type="presParOf" srcId="{FC0D2A3B-8F1B-4B6C-8C0E-DB680DC4DF9A}" destId="{698C3970-D2C0-4042-BFEA-8D69F9867923}" srcOrd="14" destOrd="0" presId="urn:microsoft.com/office/officeart/2005/8/layout/radial5"/>
    <dgm:cxn modelId="{E3C736B7-6C02-E44F-8CB5-EC0ACFC28BDB}" type="presParOf" srcId="{FC0D2A3B-8F1B-4B6C-8C0E-DB680DC4DF9A}" destId="{3945AA76-3698-425B-A67D-310BA891201A}" srcOrd="15" destOrd="0" presId="urn:microsoft.com/office/officeart/2005/8/layout/radial5"/>
    <dgm:cxn modelId="{6514DBE3-7427-234B-B610-0CA48041D1CA}" type="presParOf" srcId="{3945AA76-3698-425B-A67D-310BA891201A}" destId="{45DF9AFB-CFCE-4781-9CFE-43A6A7CE27FF}" srcOrd="0" destOrd="0" presId="urn:microsoft.com/office/officeart/2005/8/layout/radial5"/>
    <dgm:cxn modelId="{F983A18A-F480-3746-A37E-921564912423}" type="presParOf" srcId="{FC0D2A3B-8F1B-4B6C-8C0E-DB680DC4DF9A}" destId="{6AB63075-3449-47C2-85FC-89CBEF622FE4}" srcOrd="16" destOrd="0" presId="urn:microsoft.com/office/officeart/2005/8/layout/radial5"/>
    <dgm:cxn modelId="{BED62C31-D55B-764F-B947-958838F4A694}" type="presParOf" srcId="{FC0D2A3B-8F1B-4B6C-8C0E-DB680DC4DF9A}" destId="{5E990D43-8AB5-43A2-8173-58EDF41FD5ED}" srcOrd="17" destOrd="0" presId="urn:microsoft.com/office/officeart/2005/8/layout/radial5"/>
    <dgm:cxn modelId="{C663B483-A0CC-774C-8F7D-F307F1693693}" type="presParOf" srcId="{5E990D43-8AB5-43A2-8173-58EDF41FD5ED}" destId="{7476B51B-1712-42C7-9F94-D79607E39A0E}" srcOrd="0" destOrd="0" presId="urn:microsoft.com/office/officeart/2005/8/layout/radial5"/>
    <dgm:cxn modelId="{EC13F185-558E-2C4C-998C-9187CC50C651}" type="presParOf" srcId="{FC0D2A3B-8F1B-4B6C-8C0E-DB680DC4DF9A}" destId="{11653F46-330D-4CD4-B5E7-AB559E899D8C}" srcOrd="18" destOrd="0" presId="urn:microsoft.com/office/officeart/2005/8/layout/radial5"/>
    <dgm:cxn modelId="{70418852-D6EE-4344-A967-D82F890AE0C6}" type="presParOf" srcId="{FC0D2A3B-8F1B-4B6C-8C0E-DB680DC4DF9A}" destId="{E1077E08-2FCE-4F73-8735-FFD8AC6777CE}" srcOrd="19" destOrd="0" presId="urn:microsoft.com/office/officeart/2005/8/layout/radial5"/>
    <dgm:cxn modelId="{9FD639F6-06B0-964D-891C-5503648103E5}" type="presParOf" srcId="{E1077E08-2FCE-4F73-8735-FFD8AC6777CE}" destId="{71C5A56B-82B5-4A9B-80F1-9F8A4636F433}" srcOrd="0" destOrd="0" presId="urn:microsoft.com/office/officeart/2005/8/layout/radial5"/>
    <dgm:cxn modelId="{0C5BF8C6-9AAD-F146-8353-288B047F765A}" type="presParOf" srcId="{FC0D2A3B-8F1B-4B6C-8C0E-DB680DC4DF9A}" destId="{21377799-12F4-467B-BC2C-1E59B0AB9F67}" srcOrd="20" destOrd="0" presId="urn:microsoft.com/office/officeart/2005/8/layout/radial5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55E262-A9A2-4D86-8E86-9B125CA55043}" type="datetimeFigureOut">
              <a:rPr lang="en-US" smtClean="0"/>
              <a:pPr/>
              <a:t>8/22/14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7A12D7-6639-47E9-AEDF-52E0621A912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6988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C7E0F1-BC40-42F8-B3D3-872C68ABCA85}" type="datetimeFigureOut">
              <a:rPr lang="en-US" smtClean="0"/>
              <a:pPr/>
              <a:t>8/22/14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BC2F90-36F9-43CA-BD90-B7740595A1A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725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04800" y="4416425"/>
            <a:ext cx="6477000" cy="4651375"/>
          </a:xfrm>
        </p:spPr>
        <p:txBody>
          <a:bodyPr>
            <a:normAutofit/>
          </a:bodyPr>
          <a:lstStyle/>
          <a:p>
            <a:endParaRPr lang="en-US" sz="2000" b="1" dirty="0" smtClean="0"/>
          </a:p>
          <a:p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BC2F90-36F9-43CA-BD90-B7740595A1A5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52400" y="4343400"/>
            <a:ext cx="6705600" cy="4800600"/>
          </a:xfrm>
        </p:spPr>
        <p:txBody>
          <a:bodyPr>
            <a:noAutofit/>
          </a:bodyPr>
          <a:lstStyle/>
          <a:p>
            <a:pPr marL="0" indent="0">
              <a:buFont typeface="+mj-lt"/>
              <a:buNone/>
            </a:pPr>
            <a:endParaRPr lang="en-US" sz="1800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BC2F90-36F9-43CA-BD90-B7740595A1A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8902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28600" y="4648200"/>
            <a:ext cx="6476999" cy="4495800"/>
          </a:xfrm>
        </p:spPr>
        <p:txBody>
          <a:bodyPr>
            <a:normAutofit/>
          </a:bodyPr>
          <a:lstStyle/>
          <a:p>
            <a:pPr marL="0" indent="0">
              <a:buFont typeface="+mj-lt"/>
              <a:buNone/>
            </a:pPr>
            <a:endParaRPr lang="en-US" sz="1800" b="1" baseline="0" dirty="0" smtClean="0"/>
          </a:p>
          <a:p>
            <a:pPr marL="342900" indent="-342900">
              <a:buFont typeface="+mj-lt"/>
              <a:buAutoNum type="arabicPeriod"/>
            </a:pPr>
            <a:endParaRPr lang="en-US" sz="1800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BC2F90-36F9-43CA-BD90-B7740595A1A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8902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04800" y="4416425"/>
            <a:ext cx="6324599" cy="4041775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BC2F90-36F9-43CA-BD90-B7740595A1A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8600" y="4343400"/>
            <a:ext cx="65532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sz="1500" b="1" dirty="0" smtClean="0"/>
              <a:t>When </a:t>
            </a:r>
            <a:r>
              <a:rPr lang="en-US" sz="1500" b="1" dirty="0"/>
              <a:t>we revised the OPMS in 2008, we </a:t>
            </a:r>
            <a:r>
              <a:rPr lang="en-US" sz="1500" b="1" dirty="0" smtClean="0"/>
              <a:t>struggled </a:t>
            </a:r>
            <a:r>
              <a:rPr lang="en-US" sz="1500" b="1" dirty="0"/>
              <a:t>with how to define project deliverables in a meaningful and comprehensive manner</a:t>
            </a:r>
          </a:p>
          <a:p>
            <a:pPr marL="228600" indent="-228600">
              <a:buFont typeface="+mj-lt"/>
              <a:buAutoNum type="arabicPeriod"/>
            </a:pPr>
            <a:endParaRPr lang="en-US" sz="1500" b="1" dirty="0"/>
          </a:p>
          <a:p>
            <a:pPr marL="228600" indent="-228600">
              <a:buFont typeface="+mj-lt"/>
              <a:buAutoNum type="arabicPeriod"/>
            </a:pPr>
            <a:r>
              <a:rPr lang="en-US" sz="1500" b="1" dirty="0"/>
              <a:t>Then we hit upon the idea of separating out the deliverable and the method by which</a:t>
            </a:r>
            <a:r>
              <a:rPr lang="en-US" sz="1500" b="1" dirty="0" smtClean="0"/>
              <a:t> deliverables reach their </a:t>
            </a:r>
            <a:r>
              <a:rPr lang="en-US" sz="1500" b="1" dirty="0"/>
              <a:t>intended </a:t>
            </a:r>
            <a:r>
              <a:rPr lang="en-US" sz="1500" b="1" dirty="0" smtClean="0"/>
              <a:t>audiences</a:t>
            </a:r>
          </a:p>
          <a:p>
            <a:pPr marL="228600" indent="-228600">
              <a:buFont typeface="+mj-lt"/>
              <a:buAutoNum type="arabicPeriod"/>
            </a:pPr>
            <a:endParaRPr lang="en-US" sz="1500" b="1" dirty="0"/>
          </a:p>
          <a:p>
            <a:pPr marL="228600" indent="-228600">
              <a:buFont typeface="+mj-lt"/>
              <a:buAutoNum type="arabicPeriod"/>
            </a:pPr>
            <a:r>
              <a:rPr lang="en-US" sz="1500" b="1" dirty="0"/>
              <a:t>For example, a television segment might be viewed at home on a </a:t>
            </a:r>
            <a:r>
              <a:rPr lang="en-US" sz="1500" b="1" dirty="0" smtClean="0"/>
              <a:t>TV, on a  </a:t>
            </a:r>
            <a:r>
              <a:rPr lang="en-US" sz="1500" b="1" dirty="0"/>
              <a:t>computer (e.g., via YouTube or a project website</a:t>
            </a:r>
            <a:r>
              <a:rPr lang="en-US" sz="1500" b="1" dirty="0" smtClean="0"/>
              <a:t>), or on a DVD</a:t>
            </a:r>
          </a:p>
          <a:p>
            <a:pPr marL="228600" indent="-228600">
              <a:buFont typeface="+mj-lt"/>
              <a:buAutoNum type="arabicPeriod"/>
            </a:pPr>
            <a:endParaRPr lang="en-US" sz="1500" b="1" dirty="0" smtClean="0"/>
          </a:p>
          <a:p>
            <a:pPr marL="228600" indent="-228600">
              <a:buFont typeface="+mj-lt"/>
              <a:buAutoNum type="arabicPeriod"/>
            </a:pPr>
            <a:r>
              <a:rPr lang="en-US" sz="1500" b="1" dirty="0" smtClean="0"/>
              <a:t>By </a:t>
            </a:r>
            <a:r>
              <a:rPr lang="en-US" sz="1500" b="1" dirty="0"/>
              <a:t>breaking these out, we</a:t>
            </a:r>
            <a:r>
              <a:rPr lang="en-US" sz="1500" b="1" dirty="0" smtClean="0"/>
              <a:t> now have significant </a:t>
            </a:r>
            <a:r>
              <a:rPr lang="en-US" sz="1500" b="1" dirty="0"/>
              <a:t>flexibility in describing the increasingly complex ways in which projects reach their public audiences</a:t>
            </a:r>
          </a:p>
          <a:p>
            <a:pPr marL="228600" indent="-228600">
              <a:buFont typeface="+mj-lt"/>
              <a:buAutoNum type="arabicPeriod"/>
            </a:pPr>
            <a:endParaRPr lang="en-US" sz="1500" b="1" dirty="0"/>
          </a:p>
          <a:p>
            <a:pPr marL="228600" indent="-228600">
              <a:buFont typeface="+mj-lt"/>
              <a:buAutoNum type="arabicPeriod"/>
            </a:pPr>
            <a:r>
              <a:rPr lang="en-US" sz="1500" b="1" dirty="0"/>
              <a:t>Exhibit 2 which shows you the broad deliverable type categories that were developed for the OPMS</a:t>
            </a:r>
          </a:p>
          <a:p>
            <a:pPr marL="228600" indent="-228600">
              <a:buFont typeface="+mj-lt"/>
              <a:buAutoNum type="arabicPeriod"/>
            </a:pPr>
            <a:endParaRPr lang="en-US" sz="1500" b="1" dirty="0"/>
          </a:p>
          <a:p>
            <a:pPr marL="228600" indent="-228600">
              <a:buFont typeface="+mj-lt"/>
              <a:buAutoNum type="arabicPeriod"/>
            </a:pPr>
            <a:r>
              <a:rPr lang="en-US" sz="1500" b="1" dirty="0"/>
              <a:t>For each broad deliverable type category, we have identified</a:t>
            </a:r>
            <a:r>
              <a:rPr lang="en-US" sz="1500" b="1" dirty="0" smtClean="0"/>
              <a:t> SPECIFIC </a:t>
            </a:r>
            <a:r>
              <a:rPr lang="en-US" sz="1500" b="1" dirty="0"/>
              <a:t>deliverable types AND</a:t>
            </a:r>
            <a:r>
              <a:rPr lang="en-US" sz="1500" b="1" dirty="0" smtClean="0"/>
              <a:t> the methods </a:t>
            </a:r>
            <a:r>
              <a:rPr lang="en-US" sz="1500" b="1" dirty="0"/>
              <a:t>by which the deliverable might reach the public audience</a:t>
            </a:r>
          </a:p>
          <a:p>
            <a:pPr marL="228600" indent="-22860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4" y="4648200"/>
            <a:ext cx="5851525" cy="3951288"/>
          </a:xfrm>
        </p:spPr>
        <p:txBody>
          <a:bodyPr>
            <a:normAutofit/>
          </a:bodyPr>
          <a:lstStyle/>
          <a:p>
            <a:pPr marL="0" indent="0">
              <a:buFont typeface="+mj-lt"/>
              <a:buNone/>
            </a:pPr>
            <a:endParaRPr lang="en-US" sz="1600" b="1" dirty="0"/>
          </a:p>
          <a:p>
            <a:pPr marL="228600" indent="-228600">
              <a:buFont typeface="+mj-lt"/>
              <a:buAutoNum type="arabicPeriod"/>
            </a:pPr>
            <a:endParaRPr lang="en-US" dirty="0" smtClean="0"/>
          </a:p>
          <a:p>
            <a:pPr marL="228600" indent="-228600">
              <a:buFont typeface="+mj-lt"/>
              <a:buAutoNum type="arabicPeriod"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BC2F90-36F9-43CA-BD90-B7740595A1A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8902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04800" y="4572000"/>
            <a:ext cx="6324599" cy="4027488"/>
          </a:xfrm>
        </p:spPr>
        <p:txBody>
          <a:bodyPr>
            <a:noAutofit/>
          </a:bodyPr>
          <a:lstStyle/>
          <a:p>
            <a:pPr marL="0" indent="0">
              <a:buFont typeface="+mj-lt"/>
              <a:buNone/>
            </a:pPr>
            <a:endParaRPr lang="en-US" sz="1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BC2F90-36F9-43CA-BD90-B7740595A1A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481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57200" y="4416425"/>
            <a:ext cx="6172199" cy="4422775"/>
          </a:xfrm>
        </p:spPr>
        <p:txBody>
          <a:bodyPr>
            <a:normAutofit lnSpcReduction="10000"/>
          </a:bodyPr>
          <a:lstStyle/>
          <a:p>
            <a:pPr marL="457200" lvl="1" indent="0">
              <a:buFont typeface="Arial" panose="020B0604020202020204" pitchFamily="34" charset="0"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BC2F90-36F9-43CA-BD90-B7740595A1A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00973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28600" y="4648200"/>
            <a:ext cx="6553200" cy="4267200"/>
          </a:xfrm>
        </p:spPr>
        <p:txBody>
          <a:bodyPr>
            <a:noAutofit/>
          </a:bodyPr>
          <a:lstStyle/>
          <a:p>
            <a:pPr marL="0" indent="0">
              <a:buFont typeface="+mj-lt"/>
              <a:buNone/>
            </a:pPr>
            <a:endParaRPr lang="en-US" sz="1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BC2F90-36F9-43CA-BD90-B7740595A1A5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04800" y="4416425"/>
            <a:ext cx="6324599" cy="4041775"/>
          </a:xfrm>
        </p:spPr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BC2F90-36F9-43CA-BD90-B7740595A1A5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675" y="4648200"/>
            <a:ext cx="5607050" cy="3951288"/>
          </a:xfrm>
        </p:spPr>
        <p:txBody>
          <a:bodyPr>
            <a:normAutofit/>
          </a:bodyPr>
          <a:lstStyle/>
          <a:p>
            <a:pPr marL="0" indent="0">
              <a:buFont typeface="+mj-lt"/>
              <a:buNone/>
            </a:pPr>
            <a:endParaRPr lang="en-US" sz="1600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BC2F90-36F9-43CA-BD90-B7740595A1A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89028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28600" y="4648200"/>
            <a:ext cx="6476999" cy="3951288"/>
          </a:xfrm>
        </p:spPr>
        <p:txBody>
          <a:bodyPr>
            <a:normAutofit/>
          </a:bodyPr>
          <a:lstStyle/>
          <a:p>
            <a:pPr marL="0" indent="0">
              <a:buFont typeface="+mj-lt"/>
              <a:buNone/>
            </a:pPr>
            <a:endParaRPr lang="en-US" sz="1600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BC2F90-36F9-43CA-BD90-B7740595A1A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7212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892BDC-29C0-44A7-9692-8B7F7D7A29C7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561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1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4343400"/>
            <a:ext cx="6629400" cy="472440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</a:pPr>
            <a:endParaRPr lang="en-US" sz="1400" kern="1200" baseline="0" dirty="0" smtClean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BC2F90-36F9-43CA-BD90-B7740595A1A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65578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04800" y="4876800"/>
            <a:ext cx="6477000" cy="3722688"/>
          </a:xfrm>
        </p:spPr>
        <p:txBody>
          <a:bodyPr>
            <a:normAutofit fontScale="92500" lnSpcReduction="20000"/>
          </a:bodyPr>
          <a:lstStyle/>
          <a:p>
            <a:pPr marL="0" indent="0">
              <a:buFont typeface="+mj-lt"/>
              <a:buNone/>
            </a:pPr>
            <a:endParaRPr lang="en-US" sz="20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BC2F90-36F9-43CA-BD90-B7740595A1A5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BC2F90-36F9-43CA-BD90-B7740595A1A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7720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28600" y="4495800"/>
            <a:ext cx="6477000" cy="47244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Font typeface="+mj-lt"/>
              <a:buNone/>
            </a:pPr>
            <a:endParaRPr lang="en-US" sz="1400" b="0" baseline="0" dirty="0" smtClean="0"/>
          </a:p>
          <a:p>
            <a:pPr marL="228600" indent="-2286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endParaRPr lang="en-US" sz="1600" b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BC2F90-36F9-43CA-BD90-B7740595A1A5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81000" y="4416425"/>
            <a:ext cx="6324599" cy="4575175"/>
          </a:xfrm>
        </p:spPr>
        <p:txBody>
          <a:bodyPr>
            <a:normAutofit/>
          </a:bodyPr>
          <a:lstStyle/>
          <a:p>
            <a:pPr lvl="1"/>
            <a:endParaRPr lang="en-US" sz="1600" b="1" dirty="0" smtClean="0"/>
          </a:p>
          <a:p>
            <a:pPr marL="228600" indent="-2286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BC2F90-36F9-43CA-BD90-B7740595A1A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7555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04800" y="4416425"/>
            <a:ext cx="6324599" cy="4041775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BC2F90-36F9-43CA-BD90-B7740595A1A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1000" y="4800599"/>
            <a:ext cx="62484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b="1" dirty="0" smtClean="0"/>
              <a:t>The OPMS collects data on three types of organizations that are commonly associated with AISL projects</a:t>
            </a:r>
          </a:p>
          <a:p>
            <a:pPr marL="228600" indent="-228600">
              <a:buFont typeface="+mj-lt"/>
              <a:buAutoNum type="arabicPeriod"/>
            </a:pPr>
            <a:endParaRPr lang="en-US" b="1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u="sng" dirty="0" smtClean="0"/>
              <a:t>Lead organizations</a:t>
            </a:r>
            <a:r>
              <a:rPr lang="en-US" b="1" dirty="0" smtClean="0"/>
              <a:t>: </a:t>
            </a:r>
            <a:r>
              <a:rPr lang="en-US" i="1" dirty="0" smtClean="0"/>
              <a:t>the lead fiscal agent for the grant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b="1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u="sng" dirty="0" smtClean="0"/>
              <a:t>Partner organizations</a:t>
            </a:r>
            <a:r>
              <a:rPr lang="en-US" b="1" dirty="0" smtClean="0"/>
              <a:t>: </a:t>
            </a:r>
            <a:r>
              <a:rPr lang="en-US" dirty="0" smtClean="0"/>
              <a:t>that support the work of individual projects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u="sng" dirty="0" smtClean="0"/>
              <a:t>Venues</a:t>
            </a:r>
            <a:r>
              <a:rPr lang="en-US" b="1" dirty="0" smtClean="0"/>
              <a:t>: </a:t>
            </a:r>
            <a:r>
              <a:rPr lang="en-US" dirty="0" smtClean="0"/>
              <a:t>places where projects will physically reach their public and professional audiences</a:t>
            </a:r>
            <a:endParaRPr lang="en-US" dirty="0"/>
          </a:p>
          <a:p>
            <a:pPr marL="228600" indent="-228600">
              <a:buFont typeface="+mj-lt"/>
              <a:buAutoNum type="arabicPeriod"/>
            </a:pPr>
            <a:endParaRPr lang="en-US" b="1" dirty="0" smtClean="0"/>
          </a:p>
          <a:p>
            <a:pPr marL="228600" indent="-228600">
              <a:buFont typeface="+mj-lt"/>
              <a:buAutoNum type="arabicPeriod"/>
            </a:pPr>
            <a:r>
              <a:rPr lang="en-US" b="1" dirty="0" smtClean="0"/>
              <a:t>Exhibit 1 provides the broad and specific categories that are used by the OPMS to classify these organizations</a:t>
            </a:r>
            <a:endParaRPr lang="en-US" b="1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892BDC-29C0-44A7-9692-8B7F7D7A29C7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561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1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4343400"/>
            <a:ext cx="6324600" cy="4724400"/>
          </a:xfrm>
        </p:spPr>
        <p:txBody>
          <a:bodyPr>
            <a:noAutofit/>
          </a:bodyPr>
          <a:lstStyle/>
          <a:p>
            <a:pPr marL="22860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400" b="1" baseline="0" dirty="0"/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400" b="1" kern="1200" baseline="0" dirty="0" smtClean="0">
              <a:solidFill>
                <a:schemeClr val="tx1"/>
              </a:solidFill>
              <a:effectLst/>
            </a:endParaRPr>
          </a:p>
          <a:p>
            <a:pPr marL="22860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US" sz="14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+mj-lt"/>
              <a:buNone/>
            </a:pPr>
            <a:endParaRPr lang="en-US" sz="14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4648200"/>
            <a:ext cx="6096000" cy="4524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buFont typeface="+mj-lt"/>
              <a:buAutoNum type="arabicPeriod"/>
            </a:pPr>
            <a:r>
              <a:rPr lang="en-US" b="1" dirty="0" smtClean="0"/>
              <a:t>Most projects include a combination of organization types</a:t>
            </a:r>
          </a:p>
          <a:p>
            <a:pPr marL="228600" indent="-228600">
              <a:buFont typeface="+mj-lt"/>
              <a:buAutoNum type="arabicPeriod"/>
            </a:pPr>
            <a:endParaRPr lang="en-US" b="1" dirty="0" smtClean="0"/>
          </a:p>
          <a:p>
            <a:pPr marL="685800" lvl="1" indent="-228600">
              <a:buFont typeface="Arial"/>
              <a:buChar char="•"/>
            </a:pPr>
            <a:r>
              <a:rPr lang="en-US" dirty="0" smtClean="0"/>
              <a:t>46 percent of projects are partnering with at least one informal science institution</a:t>
            </a:r>
          </a:p>
          <a:p>
            <a:pPr marL="685800" lvl="1" indent="-228600"/>
            <a:endParaRPr lang="en-US" dirty="0" smtClean="0"/>
          </a:p>
          <a:p>
            <a:pPr marL="685800" lvl="1" indent="-228600">
              <a:buFont typeface="Arial"/>
              <a:buChar char="•"/>
            </a:pPr>
            <a:r>
              <a:rPr lang="en-US" dirty="0" smtClean="0"/>
              <a:t>34 percent—media design and production firm</a:t>
            </a:r>
          </a:p>
          <a:p>
            <a:pPr marL="685800" lvl="1" indent="-228600">
              <a:buFont typeface="Arial"/>
              <a:buChar char="•"/>
            </a:pPr>
            <a:r>
              <a:rPr lang="en-US" dirty="0" smtClean="0"/>
              <a:t>34 percent—at least one college/university</a:t>
            </a:r>
          </a:p>
          <a:p>
            <a:pPr marL="685800" lvl="1" indent="-228600">
              <a:buFont typeface="Arial"/>
              <a:buChar char="•"/>
            </a:pPr>
            <a:endParaRPr lang="en-US" b="1" dirty="0" smtClean="0"/>
          </a:p>
          <a:p>
            <a:pPr marL="685800" lvl="1" indent="-228600">
              <a:buFont typeface="Arial"/>
              <a:buChar char="•"/>
            </a:pPr>
            <a:endParaRPr lang="en-US" b="1" dirty="0" smtClean="0"/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Most projects anticipate reaching their audiences through at least one informal learning institution</a:t>
            </a:r>
          </a:p>
          <a:p>
            <a:pPr marL="342900" indent="-342900">
              <a:buFont typeface="+mj-lt"/>
              <a:buAutoNum type="arabicPeriod"/>
            </a:pPr>
            <a:endParaRPr lang="en-US" b="1" dirty="0" smtClean="0"/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39 percent—science/tech center or museum</a:t>
            </a:r>
          </a:p>
          <a:p>
            <a:pPr marL="800100" lvl="1" indent="-342900">
              <a:buFont typeface="Arial"/>
              <a:buChar char="•"/>
            </a:pPr>
            <a:r>
              <a:rPr lang="en-US" dirty="0" smtClean="0"/>
              <a:t>18 percent will use a college or university</a:t>
            </a:r>
          </a:p>
          <a:p>
            <a:pPr marL="342900" indent="-342900">
              <a:buFont typeface="+mj-lt"/>
              <a:buAutoNum type="arabicPeriod"/>
            </a:pPr>
            <a:endParaRPr lang="en-US" b="1" dirty="0" smtClean="0"/>
          </a:p>
          <a:p>
            <a:pPr marL="800100" lvl="1" indent="-342900">
              <a:buFont typeface="Arial"/>
              <a:buChar char="•"/>
            </a:pPr>
            <a:endParaRPr lang="en-US" b="1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57200" y="4648200"/>
            <a:ext cx="6172200" cy="4419600"/>
          </a:xfrm>
        </p:spPr>
        <p:txBody>
          <a:bodyPr>
            <a:normAutofit/>
          </a:bodyPr>
          <a:lstStyle/>
          <a:p>
            <a:pPr marL="0" indent="0">
              <a:buFont typeface="+mj-lt"/>
              <a:buNone/>
            </a:pPr>
            <a:endParaRPr lang="en-US" sz="1600" b="1" dirty="0"/>
          </a:p>
          <a:p>
            <a:pPr marL="228600" indent="-228600">
              <a:buFont typeface="+mj-lt"/>
              <a:buAutoNum type="arabicPeriod"/>
            </a:pPr>
            <a:endParaRPr lang="en-US" sz="1400" dirty="0"/>
          </a:p>
          <a:p>
            <a:pPr marL="0" indent="0">
              <a:buFont typeface="+mj-lt"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BC2F90-36F9-43CA-BD90-B7740595A1A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8902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228600" y="4724400"/>
            <a:ext cx="6553200" cy="4267200"/>
          </a:xfrm>
        </p:spPr>
        <p:txBody>
          <a:bodyPr>
            <a:normAutofit/>
          </a:bodyPr>
          <a:lstStyle/>
          <a:p>
            <a:pPr marL="0" indent="0">
              <a:buFont typeface="+mj-lt"/>
              <a:buNone/>
            </a:pPr>
            <a:endParaRPr lang="en-US" sz="1800" b="1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BC2F90-36F9-43CA-BD90-B7740595A1A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1436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304800" y="4416425"/>
            <a:ext cx="6324599" cy="4041775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BC2F90-36F9-43CA-BD90-B7740595A1A5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55" name="Picture 35" descr="patternwBB_100_8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25" y="1181100"/>
            <a:ext cx="1673225" cy="4041775"/>
          </a:xfrm>
          <a:prstGeom prst="rect">
            <a:avLst/>
          </a:prstGeom>
          <a:noFill/>
        </p:spPr>
      </p:pic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0" y="6337300"/>
            <a:ext cx="9144000" cy="520700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027488" y="1719263"/>
            <a:ext cx="4422775" cy="1828800"/>
          </a:xfrm>
        </p:spPr>
        <p:txBody>
          <a:bodyPr anchor="t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027488" y="3946525"/>
            <a:ext cx="4433887" cy="1727200"/>
          </a:xfrm>
        </p:spPr>
        <p:txBody>
          <a:bodyPr anchor="b"/>
          <a:lstStyle>
            <a:lvl1pPr marL="0" indent="0">
              <a:buFont typeface="Times" pitchFamily="18" charset="0"/>
              <a:buNone/>
              <a:defRPr sz="20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426200"/>
            <a:ext cx="1905000" cy="431800"/>
          </a:xfrm>
        </p:spPr>
        <p:txBody>
          <a:bodyPr anchor="t"/>
          <a:lstStyle>
            <a:lvl1pPr>
              <a:defRPr>
                <a:solidFill>
                  <a:srgbClr val="00346C"/>
                </a:solidFill>
              </a:defRPr>
            </a:lvl1pPr>
          </a:lstStyle>
          <a:p>
            <a:fld id="{5705C6CC-FE77-4134-B6B5-FD06AB9D398D}" type="datetimeFigureOut">
              <a:rPr lang="en-US" smtClean="0"/>
              <a:pPr/>
              <a:t>8/22/14</a:t>
            </a:fld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06850" y="6284913"/>
            <a:ext cx="5137150" cy="50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ITC Franklin Gothic Demi" pitchFamily="1" charset="0"/>
              </a:defRPr>
            </a:lvl1pPr>
          </a:lstStyle>
          <a:p>
            <a:endParaRPr lang="en-US" dirty="0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>
            <a:off x="3829050" y="1174750"/>
            <a:ext cx="0" cy="4951413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 flipV="1">
            <a:off x="0" y="0"/>
            <a:ext cx="9144000" cy="1181100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en-US" dirty="0"/>
          </a:p>
        </p:txBody>
      </p:sp>
      <p:pic>
        <p:nvPicPr>
          <p:cNvPr id="5156" name="Picture 36" descr="Westat_Standard_wht-drkbl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325" y="349250"/>
            <a:ext cx="1677988" cy="561975"/>
          </a:xfrm>
          <a:prstGeom prst="rect">
            <a:avLst/>
          </a:prstGeom>
          <a:noFill/>
        </p:spPr>
      </p:pic>
    </p:spTree>
  </p:cSld>
  <p:clrMapOvr>
    <a:masterClrMapping/>
  </p:clrMapOvr>
  <p:transition xmlns:p14="http://schemas.microsoft.com/office/powerpoint/2010/main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/>
              <a:pPr/>
              <a:t>8/22/14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55" name="Picture 35" descr="patternwBB_100_8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25" y="1181100"/>
            <a:ext cx="1673225" cy="4041775"/>
          </a:xfrm>
          <a:prstGeom prst="rect">
            <a:avLst/>
          </a:prstGeom>
          <a:noFill/>
        </p:spPr>
      </p:pic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0" y="6337300"/>
            <a:ext cx="9144000" cy="520700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027488" y="1719263"/>
            <a:ext cx="4422775" cy="1828800"/>
          </a:xfrm>
        </p:spPr>
        <p:txBody>
          <a:bodyPr anchor="t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027488" y="3946525"/>
            <a:ext cx="4433887" cy="1727200"/>
          </a:xfrm>
        </p:spPr>
        <p:txBody>
          <a:bodyPr anchor="b"/>
          <a:lstStyle>
            <a:lvl1pPr marL="0" indent="0">
              <a:buFont typeface="Times" pitchFamily="18" charset="0"/>
              <a:buNone/>
              <a:defRPr sz="20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426200"/>
            <a:ext cx="1905000" cy="431800"/>
          </a:xfrm>
        </p:spPr>
        <p:txBody>
          <a:bodyPr anchor="t"/>
          <a:lstStyle>
            <a:lvl1pPr>
              <a:defRPr>
                <a:solidFill>
                  <a:srgbClr val="00346C"/>
                </a:solidFill>
              </a:defRPr>
            </a:lvl1pPr>
          </a:lstStyle>
          <a:p>
            <a:fld id="{5705C6CC-FE77-4134-B6B5-FD06AB9D398D}" type="datetimeFigureOut">
              <a:rPr lang="en-US" smtClean="0"/>
              <a:pPr/>
              <a:t>8/22/14</a:t>
            </a:fld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06850" y="6284913"/>
            <a:ext cx="5137150" cy="50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ITC Franklin Gothic Demi" pitchFamily="1" charset="0"/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>
            <a:off x="3829050" y="1174750"/>
            <a:ext cx="0" cy="4951413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 flipV="1">
            <a:off x="0" y="0"/>
            <a:ext cx="9144000" cy="1181100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156" name="Picture 36" descr="Westat_Standard_wht-drkbl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325" y="349250"/>
            <a:ext cx="1677988" cy="5619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08750343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889516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6544566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9300" y="1676400"/>
            <a:ext cx="3314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76400"/>
            <a:ext cx="3314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787230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372558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18461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50492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301022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880960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278499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38975" y="74613"/>
            <a:ext cx="1762125" cy="57165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74613"/>
            <a:ext cx="5133975" cy="57165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/>
              <a:pPr/>
              <a:t>8/22/14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38975" y="74613"/>
            <a:ext cx="1762125" cy="57165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74613"/>
            <a:ext cx="5133975" cy="57165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065496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55" name="Picture 35" descr="patternwBB_100_8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25" y="1181100"/>
            <a:ext cx="1673225" cy="4041775"/>
          </a:xfrm>
          <a:prstGeom prst="rect">
            <a:avLst/>
          </a:prstGeom>
          <a:noFill/>
        </p:spPr>
      </p:pic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0" y="6337300"/>
            <a:ext cx="9144000" cy="520700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027488" y="1719263"/>
            <a:ext cx="4422775" cy="1828800"/>
          </a:xfrm>
        </p:spPr>
        <p:txBody>
          <a:bodyPr anchor="t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027488" y="3946525"/>
            <a:ext cx="4433887" cy="1727200"/>
          </a:xfrm>
        </p:spPr>
        <p:txBody>
          <a:bodyPr anchor="b"/>
          <a:lstStyle>
            <a:lvl1pPr marL="0" indent="0">
              <a:buFont typeface="Times" pitchFamily="18" charset="0"/>
              <a:buNone/>
              <a:defRPr sz="20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426200"/>
            <a:ext cx="1905000" cy="431800"/>
          </a:xfrm>
        </p:spPr>
        <p:txBody>
          <a:bodyPr anchor="t"/>
          <a:lstStyle>
            <a:lvl1pPr>
              <a:defRPr>
                <a:solidFill>
                  <a:srgbClr val="00346C"/>
                </a:solidFill>
              </a:defRPr>
            </a:lvl1pPr>
          </a:lstStyle>
          <a:p>
            <a:fld id="{5705C6CC-FE77-4134-B6B5-FD06AB9D398D}" type="datetimeFigureOut">
              <a:rPr lang="en-US" smtClean="0"/>
              <a:pPr/>
              <a:t>8/22/14</a:t>
            </a:fld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06850" y="6284913"/>
            <a:ext cx="5137150" cy="50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ITC Franklin Gothic Demi" pitchFamily="1" charset="0"/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>
            <a:off x="3829050" y="1174750"/>
            <a:ext cx="0" cy="4951413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 flipV="1">
            <a:off x="0" y="0"/>
            <a:ext cx="9144000" cy="1181100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156" name="Picture 36" descr="Westat_Standard_wht-drkbl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325" y="349250"/>
            <a:ext cx="1677988" cy="5619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60743408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149053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552161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9300" y="1676400"/>
            <a:ext cx="3314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76400"/>
            <a:ext cx="3314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342986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347418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185437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517253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409463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61438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EDE940A-E7DB-40D1-AE45-E436F8347B4A}" type="slidenum">
              <a:rPr lang="en-US"/>
              <a:pPr/>
              <a:t>‹#›</a:t>
            </a:fld>
            <a:endParaRPr lang="en-US" dirty="0">
              <a:latin typeface="Trebuchet MS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580863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38975" y="74613"/>
            <a:ext cx="1762125" cy="57165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74613"/>
            <a:ext cx="5133975" cy="57165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148533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55" name="Picture 35" descr="patternwBB_100_8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25" y="1181100"/>
            <a:ext cx="1673225" cy="4041775"/>
          </a:xfrm>
          <a:prstGeom prst="rect">
            <a:avLst/>
          </a:prstGeom>
          <a:noFill/>
        </p:spPr>
      </p:pic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0" y="6337300"/>
            <a:ext cx="9144000" cy="520700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027488" y="1719263"/>
            <a:ext cx="4422775" cy="1828800"/>
          </a:xfrm>
        </p:spPr>
        <p:txBody>
          <a:bodyPr anchor="t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027488" y="3946525"/>
            <a:ext cx="4433887" cy="1727200"/>
          </a:xfrm>
        </p:spPr>
        <p:txBody>
          <a:bodyPr anchor="b"/>
          <a:lstStyle>
            <a:lvl1pPr marL="0" indent="0">
              <a:buFont typeface="Times" pitchFamily="18" charset="0"/>
              <a:buNone/>
              <a:defRPr sz="20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426200"/>
            <a:ext cx="1905000" cy="431800"/>
          </a:xfrm>
        </p:spPr>
        <p:txBody>
          <a:bodyPr anchor="t"/>
          <a:lstStyle>
            <a:lvl1pPr>
              <a:defRPr>
                <a:solidFill>
                  <a:srgbClr val="00346C"/>
                </a:solidFill>
              </a:defRPr>
            </a:lvl1pPr>
          </a:lstStyle>
          <a:p>
            <a:fld id="{5705C6CC-FE77-4134-B6B5-FD06AB9D398D}" type="datetimeFigureOut">
              <a:rPr lang="en-US" smtClean="0"/>
              <a:pPr/>
              <a:t>8/22/14</a:t>
            </a:fld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06850" y="6284913"/>
            <a:ext cx="5137150" cy="50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ITC Franklin Gothic Demi" pitchFamily="1" charset="0"/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>
            <a:off x="3829050" y="1174750"/>
            <a:ext cx="0" cy="4951413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 flipV="1">
            <a:off x="0" y="0"/>
            <a:ext cx="9144000" cy="1181100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156" name="Picture 36" descr="Westat_Standard_wht-drkbl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325" y="349250"/>
            <a:ext cx="1677988" cy="5619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60743408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149053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552161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9300" y="1676400"/>
            <a:ext cx="3314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76400"/>
            <a:ext cx="3314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342986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347418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185437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517253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409463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6EEB23-4B8A-44FC-BB2B-80C71E434A72}" type="slidenum">
              <a:rPr lang="en-US"/>
              <a:pPr/>
              <a:t>‹#›</a:t>
            </a:fld>
            <a:endParaRPr lang="en-US" dirty="0">
              <a:latin typeface="Trebuchet MS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961438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580863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38975" y="74613"/>
            <a:ext cx="1762125" cy="57165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74613"/>
            <a:ext cx="5133975" cy="57165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5148533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55" name="Picture 35" descr="patternwBB_100_8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25" y="1181100"/>
            <a:ext cx="1673225" cy="4041775"/>
          </a:xfrm>
          <a:prstGeom prst="rect">
            <a:avLst/>
          </a:prstGeom>
          <a:noFill/>
        </p:spPr>
      </p:pic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0" y="6337300"/>
            <a:ext cx="9144000" cy="520700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027488" y="1719263"/>
            <a:ext cx="4422775" cy="1828800"/>
          </a:xfrm>
        </p:spPr>
        <p:txBody>
          <a:bodyPr anchor="t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027488" y="3946525"/>
            <a:ext cx="4433887" cy="1727200"/>
          </a:xfrm>
        </p:spPr>
        <p:txBody>
          <a:bodyPr anchor="b"/>
          <a:lstStyle>
            <a:lvl1pPr marL="0" indent="0">
              <a:buFont typeface="Times" pitchFamily="18" charset="0"/>
              <a:buNone/>
              <a:defRPr sz="20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426200"/>
            <a:ext cx="1905000" cy="431800"/>
          </a:xfrm>
        </p:spPr>
        <p:txBody>
          <a:bodyPr anchor="t"/>
          <a:lstStyle>
            <a:lvl1pPr>
              <a:defRPr>
                <a:solidFill>
                  <a:srgbClr val="00346C"/>
                </a:solidFill>
              </a:defRPr>
            </a:lvl1pPr>
          </a:lstStyle>
          <a:p>
            <a:fld id="{5705C6CC-FE77-4134-B6B5-FD06AB9D398D}" type="datetimeFigureOut">
              <a:rPr lang="en-US" smtClean="0"/>
              <a:pPr/>
              <a:t>8/22/14</a:t>
            </a:fld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06850" y="6284913"/>
            <a:ext cx="5137150" cy="50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ITC Franklin Gothic Demi" pitchFamily="1" charset="0"/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>
            <a:off x="3829050" y="1174750"/>
            <a:ext cx="0" cy="4951413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 flipV="1">
            <a:off x="0" y="0"/>
            <a:ext cx="9144000" cy="1181100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156" name="Picture 36" descr="Westat_Standard_wht-drkbl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325" y="349250"/>
            <a:ext cx="1677988" cy="5619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65555556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975775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528324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9300" y="1676400"/>
            <a:ext cx="3314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76400"/>
            <a:ext cx="3314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437670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52982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0310236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280433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8967055-B47B-4A88-A775-3FA9A2837A0E}" type="slidenum">
              <a:rPr lang="en-US"/>
              <a:pPr/>
              <a:t>‹#›</a:t>
            </a:fld>
            <a:endParaRPr lang="en-US" dirty="0">
              <a:latin typeface="Trebuchet MS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65394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224171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078918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38975" y="74613"/>
            <a:ext cx="1762125" cy="57165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74613"/>
            <a:ext cx="5133975" cy="57165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736426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9300" y="1676400"/>
            <a:ext cx="3314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76400"/>
            <a:ext cx="3314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7BAB376-66EA-4E4E-87F9-5974BA4D9486}" type="slidenum">
              <a:rPr lang="en-US"/>
              <a:pPr/>
              <a:t>‹#›</a:t>
            </a:fld>
            <a:endParaRPr lang="en-US" dirty="0">
              <a:latin typeface="Trebuchet MS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6074462-C062-4AB9-AC6D-3F0F498D5BC5}" type="slidenum">
              <a:rPr lang="en-US"/>
              <a:pPr/>
              <a:t>‹#›</a:t>
            </a:fld>
            <a:endParaRPr lang="en-US" dirty="0">
              <a:latin typeface="Trebuchet MS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B27F71E-7F45-44A5-B6B2-C072B799551F}" type="slidenum">
              <a:rPr lang="en-US"/>
              <a:pPr/>
              <a:t>‹#›</a:t>
            </a:fld>
            <a:endParaRPr lang="en-US" dirty="0">
              <a:latin typeface="Trebuchet MS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7306B34-5DC6-4961-8AE1-726D3BE4E28C}" type="slidenum">
              <a:rPr lang="en-US"/>
              <a:pPr/>
              <a:t>‹#›</a:t>
            </a:fld>
            <a:endParaRPr lang="en-US" dirty="0">
              <a:latin typeface="Trebuchet MS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B2A94D5-BBB8-4854-8200-A5440F57FAF9}" type="slidenum">
              <a:rPr lang="en-US"/>
              <a:pPr/>
              <a:t>‹#›</a:t>
            </a:fld>
            <a:endParaRPr lang="en-US" dirty="0">
              <a:latin typeface="Trebuchet MS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/>
              <a:pPr/>
              <a:t>8/22/14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F025A41-39AA-4382-9881-D2EA8583047D}" type="slidenum">
              <a:rPr lang="en-US"/>
              <a:pPr/>
              <a:t>‹#›</a:t>
            </a:fld>
            <a:endParaRPr lang="en-US" dirty="0">
              <a:latin typeface="Trebuchet MS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8FF08A4-5734-49FF-8848-57222F9D2D55}" type="slidenum">
              <a:rPr lang="en-US"/>
              <a:pPr/>
              <a:t>‹#›</a:t>
            </a:fld>
            <a:endParaRPr lang="en-US" dirty="0">
              <a:latin typeface="Trebuchet MS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38975" y="76200"/>
            <a:ext cx="1762125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76200"/>
            <a:ext cx="5133975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85AFC7-CD8D-48F1-81CB-04A7E5BFE3DE}" type="slidenum">
              <a:rPr lang="en-US"/>
              <a:pPr/>
              <a:t>‹#›</a:t>
            </a:fld>
            <a:endParaRPr lang="en-US" dirty="0">
              <a:latin typeface="Trebuchet MS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13004B-D94D-4F3E-A0BB-7B994DF152D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70CF53D-277F-424B-85CE-4BABB310D2F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F3C09F3-CF7A-4549-8353-26D02BBCE38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92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92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92515E5-886E-41F8-A495-684C9AF8B62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8881225-76CE-4505-AEA8-64D40DEBF79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D0BBD0D-C815-49C3-A638-D3D150B8671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7FF65A9-B8CF-413E-9DB9-977EFB9A95C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/>
              <a:pPr/>
              <a:t>8/22/14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BDCBD1D-35D6-4932-BC36-8E40E7337E2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EE2D06-D06A-4494-8121-95DE9186439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B0022D4-EC9B-43C9-A6E1-562E7E3401C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71438"/>
            <a:ext cx="2066925" cy="5546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7513" y="71438"/>
            <a:ext cx="6049962" cy="5546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AB1F225-221D-4CD0-A126-65339E6989E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AA5A816-202F-41DE-B1FC-5F0A4361362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6AFA179-8404-4188-8193-01290D67B6D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3919EAA-A8C0-4C15-B3AE-426D0E4BB43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874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74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9ED063D-4A60-4083-AC4E-7105012139C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BD12E75-17F0-415C-842B-5600214A12A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53F0548-E003-4372-B63B-2E6F88977F6E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9300" y="1676400"/>
            <a:ext cx="3314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76400"/>
            <a:ext cx="3314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/>
              <a:pPr/>
              <a:t>8/22/14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0669320-BEF8-40FA-8EA5-618FA27BA91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65A855F-D870-4F70-802D-6F6CE2B8957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173504-8C5F-41FD-967F-3B8B32CAB80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34B7429-E042-413A-82BB-1441C92555E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71438"/>
            <a:ext cx="2066925" cy="55419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7513" y="71438"/>
            <a:ext cx="6049962" cy="5541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E81A81F-39A4-4F7F-A858-25E9705E26D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55" name="Picture 35" descr="patternwBB_100_8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25" y="1181100"/>
            <a:ext cx="1673225" cy="4041775"/>
          </a:xfrm>
          <a:prstGeom prst="rect">
            <a:avLst/>
          </a:prstGeom>
          <a:noFill/>
        </p:spPr>
      </p:pic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0" y="6337300"/>
            <a:ext cx="9144000" cy="520700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027488" y="1719263"/>
            <a:ext cx="4422775" cy="1828800"/>
          </a:xfrm>
        </p:spPr>
        <p:txBody>
          <a:bodyPr anchor="t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027488" y="3946525"/>
            <a:ext cx="4433887" cy="1727200"/>
          </a:xfrm>
        </p:spPr>
        <p:txBody>
          <a:bodyPr anchor="b"/>
          <a:lstStyle>
            <a:lvl1pPr marL="0" indent="0">
              <a:buFont typeface="Times" pitchFamily="18" charset="0"/>
              <a:buNone/>
              <a:defRPr sz="20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426200"/>
            <a:ext cx="1905000" cy="431800"/>
          </a:xfrm>
        </p:spPr>
        <p:txBody>
          <a:bodyPr anchor="t"/>
          <a:lstStyle>
            <a:lvl1pPr>
              <a:defRPr>
                <a:solidFill>
                  <a:srgbClr val="00346C"/>
                </a:solidFill>
              </a:defRPr>
            </a:lvl1pPr>
          </a:lstStyle>
          <a:p>
            <a:fld id="{5705C6CC-FE77-4134-B6B5-FD06AB9D398D}" type="datetimeFigureOut">
              <a:rPr lang="en-US" smtClean="0"/>
              <a:pPr/>
              <a:t>8/22/14</a:t>
            </a:fld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06850" y="6284913"/>
            <a:ext cx="5137150" cy="50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ITC Franklin Gothic Demi" pitchFamily="1" charset="0"/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>
            <a:off x="3829050" y="1174750"/>
            <a:ext cx="0" cy="4951413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 flipV="1">
            <a:off x="0" y="0"/>
            <a:ext cx="9144000" cy="1181100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156" name="Picture 36" descr="Westat_Standard_wht-drkbl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325" y="349250"/>
            <a:ext cx="1677988" cy="5619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73049695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7690788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573968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9300" y="1676400"/>
            <a:ext cx="3314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76400"/>
            <a:ext cx="3314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306943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207525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/>
              <a:pPr/>
              <a:t>8/22/14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402899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8802335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807990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882100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894510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38975" y="74613"/>
            <a:ext cx="1762125" cy="57165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74613"/>
            <a:ext cx="5133975" cy="57165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3993528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55" name="Picture 35" descr="patternwBB_100_8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25" y="1181100"/>
            <a:ext cx="1673225" cy="4041775"/>
          </a:xfrm>
          <a:prstGeom prst="rect">
            <a:avLst/>
          </a:prstGeom>
          <a:noFill/>
        </p:spPr>
      </p:pic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0" y="6337300"/>
            <a:ext cx="9144000" cy="520700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027488" y="1719263"/>
            <a:ext cx="4422775" cy="1828800"/>
          </a:xfrm>
        </p:spPr>
        <p:txBody>
          <a:bodyPr anchor="t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027488" y="3946525"/>
            <a:ext cx="4433887" cy="1727200"/>
          </a:xfrm>
        </p:spPr>
        <p:txBody>
          <a:bodyPr anchor="b"/>
          <a:lstStyle>
            <a:lvl1pPr marL="0" indent="0">
              <a:buFont typeface="Times" pitchFamily="18" charset="0"/>
              <a:buNone/>
              <a:defRPr sz="20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426200"/>
            <a:ext cx="1905000" cy="431800"/>
          </a:xfrm>
        </p:spPr>
        <p:txBody>
          <a:bodyPr anchor="t"/>
          <a:lstStyle>
            <a:lvl1pPr>
              <a:defRPr>
                <a:solidFill>
                  <a:srgbClr val="00346C"/>
                </a:solidFill>
              </a:defRPr>
            </a:lvl1pPr>
          </a:lstStyle>
          <a:p>
            <a:fld id="{5705C6CC-FE77-4134-B6B5-FD06AB9D398D}" type="datetimeFigureOut">
              <a:rPr lang="en-US" smtClean="0"/>
              <a:pPr/>
              <a:t>8/22/14</a:t>
            </a:fld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06850" y="6284913"/>
            <a:ext cx="5137150" cy="50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ITC Franklin Gothic Demi" pitchFamily="1" charset="0"/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>
            <a:off x="3829050" y="1174750"/>
            <a:ext cx="0" cy="4951413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 flipV="1">
            <a:off x="0" y="0"/>
            <a:ext cx="9144000" cy="1181100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156" name="Picture 36" descr="Westat_Standard_wht-drkbl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325" y="349250"/>
            <a:ext cx="1677988" cy="5619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45693127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235767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650262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9300" y="1676400"/>
            <a:ext cx="3314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76400"/>
            <a:ext cx="3314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873443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/>
              <a:pPr/>
              <a:t>8/22/14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030603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641786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228062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627790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775066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871095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38975" y="74613"/>
            <a:ext cx="1762125" cy="57165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74613"/>
            <a:ext cx="5133975" cy="57165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284110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55" name="Picture 35" descr="patternwBB_100_8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25" y="1181100"/>
            <a:ext cx="1673225" cy="4041775"/>
          </a:xfrm>
          <a:prstGeom prst="rect">
            <a:avLst/>
          </a:prstGeom>
          <a:noFill/>
        </p:spPr>
      </p:pic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0" y="6337300"/>
            <a:ext cx="9144000" cy="520700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027488" y="1719263"/>
            <a:ext cx="4422775" cy="1828800"/>
          </a:xfrm>
        </p:spPr>
        <p:txBody>
          <a:bodyPr anchor="t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027488" y="3946525"/>
            <a:ext cx="4433887" cy="1727200"/>
          </a:xfrm>
        </p:spPr>
        <p:txBody>
          <a:bodyPr anchor="b"/>
          <a:lstStyle>
            <a:lvl1pPr marL="0" indent="0">
              <a:buFont typeface="Times" pitchFamily="18" charset="0"/>
              <a:buNone/>
              <a:defRPr sz="20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426200"/>
            <a:ext cx="1905000" cy="431800"/>
          </a:xfrm>
        </p:spPr>
        <p:txBody>
          <a:bodyPr anchor="t"/>
          <a:lstStyle>
            <a:lvl1pPr>
              <a:defRPr>
                <a:solidFill>
                  <a:srgbClr val="00346C"/>
                </a:solidFill>
              </a:defRPr>
            </a:lvl1pPr>
          </a:lstStyle>
          <a:p>
            <a:fld id="{5705C6CC-FE77-4134-B6B5-FD06AB9D398D}" type="datetimeFigureOut">
              <a:rPr lang="en-US" smtClean="0"/>
              <a:pPr/>
              <a:t>8/22/14</a:t>
            </a:fld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06850" y="6284913"/>
            <a:ext cx="5137150" cy="50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ITC Franklin Gothic Demi" pitchFamily="1" charset="0"/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>
            <a:off x="3829050" y="1174750"/>
            <a:ext cx="0" cy="4951413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 flipV="1">
            <a:off x="0" y="0"/>
            <a:ext cx="9144000" cy="1181100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156" name="Picture 36" descr="Westat_Standard_wht-drkbl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325" y="349250"/>
            <a:ext cx="1677988" cy="5619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45693127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235767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650262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/>
              <a:pPr/>
              <a:t>8/22/14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9300" y="1676400"/>
            <a:ext cx="3314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76400"/>
            <a:ext cx="3314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873443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030603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641786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228062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627790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8775066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871095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38975" y="74613"/>
            <a:ext cx="1762125" cy="57165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74613"/>
            <a:ext cx="5133975" cy="57165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284110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55" name="Picture 35" descr="patternwBB_100_8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25" y="1181100"/>
            <a:ext cx="1673225" cy="4041775"/>
          </a:xfrm>
          <a:prstGeom prst="rect">
            <a:avLst/>
          </a:prstGeom>
          <a:noFill/>
        </p:spPr>
      </p:pic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0" y="6337300"/>
            <a:ext cx="9144000" cy="520700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027488" y="1719263"/>
            <a:ext cx="4422775" cy="1828800"/>
          </a:xfrm>
        </p:spPr>
        <p:txBody>
          <a:bodyPr anchor="t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027488" y="3946525"/>
            <a:ext cx="4433887" cy="1727200"/>
          </a:xfrm>
        </p:spPr>
        <p:txBody>
          <a:bodyPr anchor="b"/>
          <a:lstStyle>
            <a:lvl1pPr marL="0" indent="0">
              <a:buFont typeface="Times" pitchFamily="18" charset="0"/>
              <a:buNone/>
              <a:defRPr sz="20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426200"/>
            <a:ext cx="1905000" cy="431800"/>
          </a:xfrm>
        </p:spPr>
        <p:txBody>
          <a:bodyPr anchor="t"/>
          <a:lstStyle>
            <a:lvl1pPr>
              <a:defRPr>
                <a:solidFill>
                  <a:srgbClr val="00346C"/>
                </a:solidFill>
              </a:defRPr>
            </a:lvl1pPr>
          </a:lstStyle>
          <a:p>
            <a:fld id="{5705C6CC-FE77-4134-B6B5-FD06AB9D398D}" type="datetimeFigureOut">
              <a:rPr lang="en-US" smtClean="0"/>
              <a:pPr/>
              <a:t>8/22/14</a:t>
            </a:fld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06850" y="6284913"/>
            <a:ext cx="5137150" cy="50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ITC Franklin Gothic Demi" pitchFamily="1" charset="0"/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>
            <a:off x="3829050" y="1174750"/>
            <a:ext cx="0" cy="4951413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 flipV="1">
            <a:off x="0" y="0"/>
            <a:ext cx="9144000" cy="1181100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156" name="Picture 36" descr="Westat_Standard_wht-drkbl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325" y="349250"/>
            <a:ext cx="1677988" cy="5619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22171161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289711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/>
              <a:pPr/>
              <a:t>8/22/14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8086649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9300" y="1676400"/>
            <a:ext cx="3314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76400"/>
            <a:ext cx="3314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5528498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6230304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387834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849483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150904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9852723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3871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38975" y="74613"/>
            <a:ext cx="1762125" cy="57165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74613"/>
            <a:ext cx="5133975" cy="57165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527186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55" name="Picture 35" descr="patternwBB_100_8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25" y="1181100"/>
            <a:ext cx="1673225" cy="4041775"/>
          </a:xfrm>
          <a:prstGeom prst="rect">
            <a:avLst/>
          </a:prstGeom>
          <a:noFill/>
        </p:spPr>
      </p:pic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0" y="6337300"/>
            <a:ext cx="9144000" cy="520700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027488" y="1719263"/>
            <a:ext cx="4422775" cy="1828800"/>
          </a:xfrm>
        </p:spPr>
        <p:txBody>
          <a:bodyPr anchor="t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027488" y="3946525"/>
            <a:ext cx="4433887" cy="1727200"/>
          </a:xfrm>
        </p:spPr>
        <p:txBody>
          <a:bodyPr anchor="b"/>
          <a:lstStyle>
            <a:lvl1pPr marL="0" indent="0">
              <a:buFont typeface="Times" pitchFamily="18" charset="0"/>
              <a:buNone/>
              <a:defRPr sz="20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426200"/>
            <a:ext cx="1905000" cy="431800"/>
          </a:xfrm>
        </p:spPr>
        <p:txBody>
          <a:bodyPr anchor="t"/>
          <a:lstStyle>
            <a:lvl1pPr>
              <a:defRPr>
                <a:solidFill>
                  <a:srgbClr val="00346C"/>
                </a:solidFill>
              </a:defRPr>
            </a:lvl1pPr>
          </a:lstStyle>
          <a:p>
            <a:fld id="{5705C6CC-FE77-4134-B6B5-FD06AB9D398D}" type="datetimeFigureOut">
              <a:rPr lang="en-US" smtClean="0"/>
              <a:pPr/>
              <a:t>8/22/14</a:t>
            </a:fld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06850" y="6284913"/>
            <a:ext cx="5137150" cy="5095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ITC Franklin Gothic Demi" pitchFamily="1" charset="0"/>
              </a:defRPr>
            </a:lvl1pPr>
          </a:lstStyle>
          <a:p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>
            <a:off x="3829050" y="1174750"/>
            <a:ext cx="0" cy="4951413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 flipV="1">
            <a:off x="0" y="0"/>
            <a:ext cx="9144000" cy="1181100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5156" name="Picture 36" descr="Westat_Standard_wht-drkbl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325" y="349250"/>
            <a:ext cx="1677988" cy="5619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7008940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/>
              <a:pPr/>
              <a:t>8/22/14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xmlns:p14="http://schemas.microsoft.com/office/powerpoint/2010/main">
    <p:wipe dir="r"/>
  </p:transition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061038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913758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9300" y="1676400"/>
            <a:ext cx="3314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76400"/>
            <a:ext cx="3314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661300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0644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070723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634569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6239931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614634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525364"/>
      </p:ext>
    </p:extLst>
  </p:cSld>
  <p:clrMapOvr>
    <a:masterClrMapping/>
  </p:clrMapOvr>
  <p:transition xmlns:p14="http://schemas.microsoft.com/office/powerpoint/2010/main">
    <p:wipe dir="r"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38975" y="74613"/>
            <a:ext cx="1762125" cy="57165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74613"/>
            <a:ext cx="5133975" cy="57165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862005"/>
      </p:ext>
    </p:extLst>
  </p:cSld>
  <p:clrMapOvr>
    <a:masterClrMapping/>
  </p:clrMapOvr>
  <p:transition xmlns:p14="http://schemas.microsoft.com/office/powerpoint/2010/main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1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32.xml"/><Relationship Id="rId12" Type="http://schemas.openxmlformats.org/officeDocument/2006/relationships/theme" Target="../theme/theme12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22.xml"/><Relationship Id="rId2" Type="http://schemas.openxmlformats.org/officeDocument/2006/relationships/slideLayout" Target="../slideLayouts/slideLayout123.xml"/><Relationship Id="rId3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27.xml"/><Relationship Id="rId7" Type="http://schemas.openxmlformats.org/officeDocument/2006/relationships/slideLayout" Target="../slideLayouts/slideLayout128.xml"/><Relationship Id="rId8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1.xml"/></Relationships>
</file>

<file path=ppt/slideMasters/_rels/slideMaster1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43.xml"/><Relationship Id="rId12" Type="http://schemas.openxmlformats.org/officeDocument/2006/relationships/theme" Target="../theme/theme13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33.xml"/><Relationship Id="rId2" Type="http://schemas.openxmlformats.org/officeDocument/2006/relationships/slideLayout" Target="../slideLayouts/slideLayout134.xml"/><Relationship Id="rId3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7.xml"/><Relationship Id="rId6" Type="http://schemas.openxmlformats.org/officeDocument/2006/relationships/slideLayout" Target="../slideLayouts/slideLayout138.xml"/><Relationship Id="rId7" Type="http://schemas.openxmlformats.org/officeDocument/2006/relationships/slideLayout" Target="../slideLayouts/slideLayout139.xml"/><Relationship Id="rId8" Type="http://schemas.openxmlformats.org/officeDocument/2006/relationships/slideLayout" Target="../slideLayouts/slideLayout140.xml"/><Relationship Id="rId9" Type="http://schemas.openxmlformats.org/officeDocument/2006/relationships/slideLayout" Target="../slideLayouts/slideLayout141.xml"/><Relationship Id="rId10" Type="http://schemas.openxmlformats.org/officeDocument/2006/relationships/slideLayout" Target="../slideLayouts/slideLayout142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6.png"/><Relationship Id="rId14" Type="http://schemas.openxmlformats.org/officeDocument/2006/relationships/image" Target="../media/image1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6.pn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3" Type="http://schemas.openxmlformats.org/officeDocument/2006/relationships/image" Target="../media/image6.png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34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177925"/>
            <a:ext cx="9144000" cy="5159375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dirty="0"/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6337300"/>
            <a:ext cx="9144000" cy="520700"/>
          </a:xfrm>
          <a:prstGeom prst="rect">
            <a:avLst/>
          </a:prstGeom>
          <a:solidFill>
            <a:srgbClr val="00346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1727200" y="0"/>
            <a:ext cx="7416800" cy="11795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74613"/>
            <a:ext cx="59721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0" y="6364288"/>
            <a:ext cx="19050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fld id="{5705C6CC-FE77-4134-B6B5-FD06AB9D398D}" type="datetimeFigureOut">
              <a:rPr lang="en-US" smtClean="0"/>
              <a:pPr/>
              <a:t>8/22/14</a:t>
            </a:fld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59800" y="6440488"/>
            <a:ext cx="4826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B8FA325-05F1-4427-928B-A6C134F8C5C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19300" y="1676400"/>
            <a:ext cx="6781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58" name="Picture 34" descr="patternwht-LTblu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2388" y="1181100"/>
            <a:ext cx="1673225" cy="4046538"/>
          </a:xfrm>
          <a:prstGeom prst="rect">
            <a:avLst/>
          </a:prstGeom>
          <a:noFill/>
        </p:spPr>
      </p:pic>
      <p:pic>
        <p:nvPicPr>
          <p:cNvPr id="1059" name="Picture 35" descr="Westat_nameLTblu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23863" y="6472238"/>
            <a:ext cx="931862" cy="234950"/>
          </a:xfrm>
          <a:prstGeom prst="rect">
            <a:avLst/>
          </a:prstGeom>
          <a:noFill/>
        </p:spPr>
      </p:pic>
      <p:pic>
        <p:nvPicPr>
          <p:cNvPr id="1060" name="Picture 36" descr="Westat_symbolSM_LTblu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44513" y="330200"/>
            <a:ext cx="812800" cy="6159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xmlns:p14="http://schemas.microsoft.com/office/powerpoint/2010/main">
    <p:wipe dir="r"/>
  </p:transition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9pPr>
    </p:titleStyle>
    <p:bodyStyle>
      <a:lvl1pPr marL="228600" indent="-228600" algn="l" rtl="0" eaLnBrk="1" fontAlgn="base" hangingPunct="1">
        <a:spcBef>
          <a:spcPct val="20000"/>
        </a:spcBef>
        <a:spcAft>
          <a:spcPct val="20000"/>
        </a:spcAft>
        <a:buClr>
          <a:schemeClr val="bg1"/>
        </a:buClr>
        <a:buSzPct val="110000"/>
        <a:buFont typeface="Times" pitchFamily="18" charset="0"/>
        <a:buChar char="•"/>
        <a:defRPr sz="27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spcBef>
          <a:spcPct val="20000"/>
        </a:spcBef>
        <a:spcAft>
          <a:spcPct val="0"/>
        </a:spcAft>
        <a:buClr>
          <a:srgbClr val="00346C"/>
        </a:buClr>
        <a:buSzPct val="110000"/>
        <a:buFont typeface="Wingdings" pitchFamily="2" charset="2"/>
        <a:buChar char="§"/>
        <a:defRPr sz="2200">
          <a:solidFill>
            <a:schemeClr val="bg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bg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34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177925"/>
            <a:ext cx="9144000" cy="5159375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6337300"/>
            <a:ext cx="9144000" cy="520700"/>
          </a:xfrm>
          <a:prstGeom prst="rect">
            <a:avLst/>
          </a:prstGeom>
          <a:solidFill>
            <a:srgbClr val="00346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1727200" y="0"/>
            <a:ext cx="7416800" cy="11795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74613"/>
            <a:ext cx="59721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0" y="6364288"/>
            <a:ext cx="19050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59800" y="6440488"/>
            <a:ext cx="4826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19300" y="1676400"/>
            <a:ext cx="6781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58" name="Picture 34" descr="patternwht-LTblu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2388" y="1181100"/>
            <a:ext cx="1673225" cy="4046538"/>
          </a:xfrm>
          <a:prstGeom prst="rect">
            <a:avLst/>
          </a:prstGeom>
          <a:noFill/>
        </p:spPr>
      </p:pic>
      <p:pic>
        <p:nvPicPr>
          <p:cNvPr id="1059" name="Picture 35" descr="Westat_nameLTblu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23863" y="6472238"/>
            <a:ext cx="931862" cy="234950"/>
          </a:xfrm>
          <a:prstGeom prst="rect">
            <a:avLst/>
          </a:prstGeom>
          <a:noFill/>
        </p:spPr>
      </p:pic>
      <p:pic>
        <p:nvPicPr>
          <p:cNvPr id="1060" name="Picture 36" descr="Westat_symbolSM_LTblu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44513" y="330200"/>
            <a:ext cx="812800" cy="61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11438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ransition xmlns:p14="http://schemas.microsoft.com/office/powerpoint/2010/main">
    <p:wipe dir="r"/>
  </p:transition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9pPr>
    </p:titleStyle>
    <p:bodyStyle>
      <a:lvl1pPr marL="228600" indent="-228600" algn="l" rtl="0" eaLnBrk="1" fontAlgn="base" hangingPunct="1">
        <a:spcBef>
          <a:spcPct val="20000"/>
        </a:spcBef>
        <a:spcAft>
          <a:spcPct val="20000"/>
        </a:spcAft>
        <a:buClr>
          <a:schemeClr val="bg1"/>
        </a:buClr>
        <a:buSzPct val="110000"/>
        <a:buFont typeface="Times" pitchFamily="18" charset="0"/>
        <a:buChar char="•"/>
        <a:defRPr sz="27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spcBef>
          <a:spcPct val="20000"/>
        </a:spcBef>
        <a:spcAft>
          <a:spcPct val="0"/>
        </a:spcAft>
        <a:buClr>
          <a:srgbClr val="00346C"/>
        </a:buClr>
        <a:buSzPct val="110000"/>
        <a:buFont typeface="Wingdings" pitchFamily="2" charset="2"/>
        <a:buChar char="§"/>
        <a:defRPr sz="2200">
          <a:solidFill>
            <a:schemeClr val="bg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bg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34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177925"/>
            <a:ext cx="9144000" cy="5159375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6337300"/>
            <a:ext cx="9144000" cy="520700"/>
          </a:xfrm>
          <a:prstGeom prst="rect">
            <a:avLst/>
          </a:prstGeom>
          <a:solidFill>
            <a:srgbClr val="00346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1727200" y="0"/>
            <a:ext cx="7416800" cy="11795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74613"/>
            <a:ext cx="59721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0" y="6364288"/>
            <a:ext cx="19050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59800" y="6440488"/>
            <a:ext cx="4826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19300" y="1676400"/>
            <a:ext cx="6781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58" name="Picture 34" descr="patternwht-LTblu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2388" y="1181100"/>
            <a:ext cx="1673225" cy="4046538"/>
          </a:xfrm>
          <a:prstGeom prst="rect">
            <a:avLst/>
          </a:prstGeom>
          <a:noFill/>
        </p:spPr>
      </p:pic>
      <p:pic>
        <p:nvPicPr>
          <p:cNvPr id="1059" name="Picture 35" descr="Westat_nameLTblu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23863" y="6472238"/>
            <a:ext cx="931862" cy="234950"/>
          </a:xfrm>
          <a:prstGeom prst="rect">
            <a:avLst/>
          </a:prstGeom>
          <a:noFill/>
        </p:spPr>
      </p:pic>
      <p:pic>
        <p:nvPicPr>
          <p:cNvPr id="1060" name="Picture 36" descr="Westat_symbolSM_LTblu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44513" y="330200"/>
            <a:ext cx="812800" cy="61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4469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ransition xmlns:p14="http://schemas.microsoft.com/office/powerpoint/2010/main">
    <p:wipe dir="r"/>
  </p:transition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9pPr>
    </p:titleStyle>
    <p:bodyStyle>
      <a:lvl1pPr marL="228600" indent="-228600" algn="l" rtl="0" eaLnBrk="1" fontAlgn="base" hangingPunct="1">
        <a:spcBef>
          <a:spcPct val="20000"/>
        </a:spcBef>
        <a:spcAft>
          <a:spcPct val="20000"/>
        </a:spcAft>
        <a:buClr>
          <a:schemeClr val="bg1"/>
        </a:buClr>
        <a:buSzPct val="110000"/>
        <a:buFont typeface="Times" pitchFamily="18" charset="0"/>
        <a:buChar char="•"/>
        <a:defRPr sz="27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spcBef>
          <a:spcPct val="20000"/>
        </a:spcBef>
        <a:spcAft>
          <a:spcPct val="0"/>
        </a:spcAft>
        <a:buClr>
          <a:srgbClr val="00346C"/>
        </a:buClr>
        <a:buSzPct val="110000"/>
        <a:buFont typeface="Wingdings" pitchFamily="2" charset="2"/>
        <a:buChar char="§"/>
        <a:defRPr sz="2200">
          <a:solidFill>
            <a:schemeClr val="bg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bg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34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177925"/>
            <a:ext cx="9144000" cy="5159375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6337300"/>
            <a:ext cx="9144000" cy="520700"/>
          </a:xfrm>
          <a:prstGeom prst="rect">
            <a:avLst/>
          </a:prstGeom>
          <a:solidFill>
            <a:srgbClr val="00346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1727200" y="0"/>
            <a:ext cx="7416800" cy="11795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74613"/>
            <a:ext cx="59721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0" y="6364288"/>
            <a:ext cx="19050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59800" y="6440488"/>
            <a:ext cx="4826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19300" y="1676400"/>
            <a:ext cx="6781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58" name="Picture 34" descr="patternwht-LTblu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2388" y="1181100"/>
            <a:ext cx="1673225" cy="4046538"/>
          </a:xfrm>
          <a:prstGeom prst="rect">
            <a:avLst/>
          </a:prstGeom>
          <a:noFill/>
        </p:spPr>
      </p:pic>
      <p:pic>
        <p:nvPicPr>
          <p:cNvPr id="1059" name="Picture 35" descr="Westat_nameLTblu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23863" y="6472238"/>
            <a:ext cx="931862" cy="234950"/>
          </a:xfrm>
          <a:prstGeom prst="rect">
            <a:avLst/>
          </a:prstGeom>
          <a:noFill/>
        </p:spPr>
      </p:pic>
      <p:pic>
        <p:nvPicPr>
          <p:cNvPr id="1060" name="Picture 36" descr="Westat_symbolSM_LTblu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44513" y="330200"/>
            <a:ext cx="812800" cy="61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4469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ransition xmlns:p14="http://schemas.microsoft.com/office/powerpoint/2010/main">
    <p:wipe dir="r"/>
  </p:transition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9pPr>
    </p:titleStyle>
    <p:bodyStyle>
      <a:lvl1pPr marL="228600" indent="-228600" algn="l" rtl="0" eaLnBrk="1" fontAlgn="base" hangingPunct="1">
        <a:spcBef>
          <a:spcPct val="20000"/>
        </a:spcBef>
        <a:spcAft>
          <a:spcPct val="20000"/>
        </a:spcAft>
        <a:buClr>
          <a:schemeClr val="bg1"/>
        </a:buClr>
        <a:buSzPct val="110000"/>
        <a:buFont typeface="Times" pitchFamily="18" charset="0"/>
        <a:buChar char="•"/>
        <a:defRPr sz="27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spcBef>
          <a:spcPct val="20000"/>
        </a:spcBef>
        <a:spcAft>
          <a:spcPct val="0"/>
        </a:spcAft>
        <a:buClr>
          <a:srgbClr val="00346C"/>
        </a:buClr>
        <a:buSzPct val="110000"/>
        <a:buFont typeface="Wingdings" pitchFamily="2" charset="2"/>
        <a:buChar char="§"/>
        <a:defRPr sz="2200">
          <a:solidFill>
            <a:schemeClr val="bg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bg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34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177925"/>
            <a:ext cx="9144000" cy="5159375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6337300"/>
            <a:ext cx="9144000" cy="520700"/>
          </a:xfrm>
          <a:prstGeom prst="rect">
            <a:avLst/>
          </a:prstGeom>
          <a:solidFill>
            <a:srgbClr val="00346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1727200" y="0"/>
            <a:ext cx="7416800" cy="11795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74613"/>
            <a:ext cx="59721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0" y="6364288"/>
            <a:ext cx="19050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59800" y="6440488"/>
            <a:ext cx="4826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19300" y="1676400"/>
            <a:ext cx="6781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58" name="Picture 34" descr="patternwht-LTblu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2388" y="1181100"/>
            <a:ext cx="1673225" cy="4046538"/>
          </a:xfrm>
          <a:prstGeom prst="rect">
            <a:avLst/>
          </a:prstGeom>
          <a:noFill/>
        </p:spPr>
      </p:pic>
      <p:pic>
        <p:nvPicPr>
          <p:cNvPr id="1059" name="Picture 35" descr="Westat_nameLTblu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23863" y="6472238"/>
            <a:ext cx="931862" cy="234950"/>
          </a:xfrm>
          <a:prstGeom prst="rect">
            <a:avLst/>
          </a:prstGeom>
          <a:noFill/>
        </p:spPr>
      </p:pic>
      <p:pic>
        <p:nvPicPr>
          <p:cNvPr id="1060" name="Picture 36" descr="Westat_symbolSM_LTblu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44513" y="330200"/>
            <a:ext cx="812800" cy="61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82970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ransition xmlns:p14="http://schemas.microsoft.com/office/powerpoint/2010/main">
    <p:wipe dir="r"/>
  </p:transition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9pPr>
    </p:titleStyle>
    <p:bodyStyle>
      <a:lvl1pPr marL="228600" indent="-228600" algn="l" rtl="0" eaLnBrk="1" fontAlgn="base" hangingPunct="1">
        <a:spcBef>
          <a:spcPct val="20000"/>
        </a:spcBef>
        <a:spcAft>
          <a:spcPct val="20000"/>
        </a:spcAft>
        <a:buClr>
          <a:schemeClr val="bg1"/>
        </a:buClr>
        <a:buSzPct val="110000"/>
        <a:buFont typeface="Times" pitchFamily="18" charset="0"/>
        <a:buChar char="•"/>
        <a:defRPr sz="27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spcBef>
          <a:spcPct val="20000"/>
        </a:spcBef>
        <a:spcAft>
          <a:spcPct val="0"/>
        </a:spcAft>
        <a:buClr>
          <a:srgbClr val="00346C"/>
        </a:buClr>
        <a:buSzPct val="110000"/>
        <a:buFont typeface="Wingdings" pitchFamily="2" charset="2"/>
        <a:buChar char="§"/>
        <a:defRPr sz="2200">
          <a:solidFill>
            <a:schemeClr val="bg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bg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46" name="Rectangle 34"/>
          <p:cNvSpPr>
            <a:spLocks noChangeArrowheads="1"/>
          </p:cNvSpPr>
          <p:nvPr/>
        </p:nvSpPr>
        <p:spPr bwMode="auto">
          <a:xfrm>
            <a:off x="0" y="0"/>
            <a:ext cx="1727200" cy="1179513"/>
          </a:xfrm>
          <a:prstGeom prst="rect">
            <a:avLst/>
          </a:prstGeom>
          <a:solidFill>
            <a:srgbClr val="00346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dirty="0"/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1177925"/>
            <a:ext cx="1727200" cy="5680075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dirty="0"/>
          </a:p>
        </p:txBody>
      </p:sp>
      <p:sp>
        <p:nvSpPr>
          <p:cNvPr id="38943" name="Rectangle 31"/>
          <p:cNvSpPr>
            <a:spLocks noChangeArrowheads="1"/>
          </p:cNvSpPr>
          <p:nvPr/>
        </p:nvSpPr>
        <p:spPr bwMode="auto">
          <a:xfrm>
            <a:off x="4013200" y="0"/>
            <a:ext cx="5130800" cy="1179513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4B88B3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76200"/>
            <a:ext cx="59721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892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0" y="6364288"/>
            <a:ext cx="19050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0346C"/>
                </a:solidFill>
                <a:latin typeface="Trebuchet MS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8921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59800" y="6427788"/>
            <a:ext cx="4826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346C"/>
                </a:solidFill>
              </a:defRPr>
            </a:lvl1pPr>
          </a:lstStyle>
          <a:p>
            <a:fld id="{57157F11-4734-40A1-B263-EC6B7FE8F180}" type="slidenum">
              <a:rPr lang="en-US"/>
              <a:pPr/>
              <a:t>‹#›</a:t>
            </a:fld>
            <a:endParaRPr lang="en-US" dirty="0">
              <a:latin typeface="Trebuchet MS" pitchFamily="34" charset="0"/>
            </a:endParaRPr>
          </a:p>
        </p:txBody>
      </p:sp>
      <p:sp>
        <p:nvSpPr>
          <p:cNvPr id="389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19300" y="1676400"/>
            <a:ext cx="6781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38944" name="Picture 32" descr="Westat_nam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17513" y="6469063"/>
            <a:ext cx="941387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45" name="Picture 33" descr="patternwht-LTblu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2388" y="1181100"/>
            <a:ext cx="1673225" cy="4046538"/>
          </a:xfrm>
          <a:prstGeom prst="rect">
            <a:avLst/>
          </a:prstGeom>
          <a:noFill/>
        </p:spPr>
      </p:pic>
      <p:pic>
        <p:nvPicPr>
          <p:cNvPr id="38947" name="Picture 35" descr="Westat_symbolSM_LTblu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46100" y="331788"/>
            <a:ext cx="812800" cy="6159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xmlns:p14="http://schemas.microsoft.com/office/powerpoint/2010/main">
    <p:wipe dir="r"/>
  </p:transition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9pPr>
    </p:titleStyle>
    <p:bodyStyle>
      <a:lvl1pPr marL="228600" indent="-228600" algn="l" rtl="0" eaLnBrk="1" fontAlgn="base" hangingPunct="1">
        <a:spcBef>
          <a:spcPct val="20000"/>
        </a:spcBef>
        <a:spcAft>
          <a:spcPct val="20000"/>
        </a:spcAft>
        <a:buClr>
          <a:srgbClr val="00346C"/>
        </a:buClr>
        <a:buSzPct val="110000"/>
        <a:buFont typeface="Times" pitchFamily="18" charset="0"/>
        <a:buChar char="•"/>
        <a:defRPr sz="2700">
          <a:solidFill>
            <a:srgbClr val="00346C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spcBef>
          <a:spcPct val="20000"/>
        </a:spcBef>
        <a:spcAft>
          <a:spcPct val="0"/>
        </a:spcAft>
        <a:buClr>
          <a:srgbClr val="00346C"/>
        </a:buClr>
        <a:buSzPct val="110000"/>
        <a:buFont typeface="Wingdings" pitchFamily="2" charset="2"/>
        <a:buChar char="§"/>
        <a:defRPr sz="2200">
          <a:solidFill>
            <a:srgbClr val="00346C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346C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00346C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00346C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00346C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00346C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00346C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00346C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0" y="0"/>
            <a:ext cx="9144000" cy="54292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4B88B3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0" y="6337300"/>
            <a:ext cx="9144000" cy="520700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0" y="533400"/>
            <a:ext cx="9144000" cy="5803900"/>
          </a:xfrm>
          <a:prstGeom prst="rect">
            <a:avLst/>
          </a:prstGeom>
          <a:solidFill>
            <a:srgbClr val="00346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dirty="0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0413" y="6361113"/>
            <a:ext cx="21336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0346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55038" y="6462713"/>
            <a:ext cx="48418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346C"/>
                </a:solidFill>
              </a:defRPr>
            </a:lvl1pPr>
          </a:lstStyle>
          <a:p>
            <a:fld id="{F1A8C014-FFBD-4715-9F53-A4913AFE5558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17513" y="71438"/>
            <a:ext cx="8269287" cy="66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14354" name="Picture 18" descr="Westat_nam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17513" y="6469063"/>
            <a:ext cx="941387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56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92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46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46C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46C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46C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46C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46C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46C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46C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46C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20000"/>
        </a:spcAft>
        <a:buChar char="•"/>
        <a:defRPr sz="27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4B88B3"/>
        </a:buClr>
        <a:buSzPct val="110000"/>
        <a:buFont typeface="Wingdings" pitchFamily="2" charset="2"/>
        <a:buChar char="§"/>
        <a:defRPr sz="2200">
          <a:solidFill>
            <a:schemeClr val="bg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bg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ChangeArrowheads="1"/>
          </p:cNvSpPr>
          <p:nvPr/>
        </p:nvSpPr>
        <p:spPr bwMode="auto">
          <a:xfrm>
            <a:off x="0" y="0"/>
            <a:ext cx="9144000" cy="54292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4B88B3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8483" name="Rectangle 3"/>
          <p:cNvSpPr>
            <a:spLocks noChangeArrowheads="1"/>
          </p:cNvSpPr>
          <p:nvPr/>
        </p:nvSpPr>
        <p:spPr bwMode="auto">
          <a:xfrm>
            <a:off x="0" y="6337300"/>
            <a:ext cx="9144000" cy="520700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4848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0413" y="6361113"/>
            <a:ext cx="21336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0346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84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55038" y="6462713"/>
            <a:ext cx="484187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346C"/>
                </a:solidFill>
              </a:defRPr>
            </a:lvl1pPr>
          </a:lstStyle>
          <a:p>
            <a:fld id="{A3454DD8-32A6-400D-9B75-C822E01B1BCC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4848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417513" y="71438"/>
            <a:ext cx="8269287" cy="665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148488" name="Picture 8" descr="Westat_nam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17513" y="6469063"/>
            <a:ext cx="941387" cy="23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848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874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46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46C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46C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46C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46C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46C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46C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46C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346C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20000"/>
        </a:spcAft>
        <a:buChar char="•"/>
        <a:defRPr sz="2700">
          <a:solidFill>
            <a:srgbClr val="00346C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4B88B3"/>
        </a:buClr>
        <a:buSzPct val="110000"/>
        <a:buFont typeface="Wingdings" pitchFamily="2" charset="2"/>
        <a:buChar char="§"/>
        <a:defRPr sz="2200">
          <a:solidFill>
            <a:srgbClr val="00346C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rgbClr val="00346C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rgbClr val="00346C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00346C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00346C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00346C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00346C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rgbClr val="00346C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34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177925"/>
            <a:ext cx="9144000" cy="5159375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6337300"/>
            <a:ext cx="9144000" cy="520700"/>
          </a:xfrm>
          <a:prstGeom prst="rect">
            <a:avLst/>
          </a:prstGeom>
          <a:solidFill>
            <a:srgbClr val="00346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1727200" y="0"/>
            <a:ext cx="7416800" cy="11795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74613"/>
            <a:ext cx="59721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0" y="6364288"/>
            <a:ext cx="19050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59800" y="6440488"/>
            <a:ext cx="4826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19300" y="1676400"/>
            <a:ext cx="6781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58" name="Picture 34" descr="patternwht-LTblu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2388" y="1181100"/>
            <a:ext cx="1673225" cy="4046538"/>
          </a:xfrm>
          <a:prstGeom prst="rect">
            <a:avLst/>
          </a:prstGeom>
          <a:noFill/>
        </p:spPr>
      </p:pic>
      <p:pic>
        <p:nvPicPr>
          <p:cNvPr id="1059" name="Picture 35" descr="Westat_nameLTblu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23863" y="6472238"/>
            <a:ext cx="931862" cy="234950"/>
          </a:xfrm>
          <a:prstGeom prst="rect">
            <a:avLst/>
          </a:prstGeom>
          <a:noFill/>
        </p:spPr>
      </p:pic>
      <p:pic>
        <p:nvPicPr>
          <p:cNvPr id="1060" name="Picture 36" descr="Westat_symbolSM_LTblu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44513" y="330200"/>
            <a:ext cx="812800" cy="61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7888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xmlns:p14="http://schemas.microsoft.com/office/powerpoint/2010/main">
    <p:wipe dir="r"/>
  </p:transition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9pPr>
    </p:titleStyle>
    <p:bodyStyle>
      <a:lvl1pPr marL="228600" indent="-228600" algn="l" rtl="0" eaLnBrk="1" fontAlgn="base" hangingPunct="1">
        <a:spcBef>
          <a:spcPct val="20000"/>
        </a:spcBef>
        <a:spcAft>
          <a:spcPct val="20000"/>
        </a:spcAft>
        <a:buClr>
          <a:schemeClr val="bg1"/>
        </a:buClr>
        <a:buSzPct val="110000"/>
        <a:buFont typeface="Times" pitchFamily="18" charset="0"/>
        <a:buChar char="•"/>
        <a:defRPr sz="27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spcBef>
          <a:spcPct val="20000"/>
        </a:spcBef>
        <a:spcAft>
          <a:spcPct val="0"/>
        </a:spcAft>
        <a:buClr>
          <a:srgbClr val="00346C"/>
        </a:buClr>
        <a:buSzPct val="110000"/>
        <a:buFont typeface="Wingdings" pitchFamily="2" charset="2"/>
        <a:buChar char="§"/>
        <a:defRPr sz="2200">
          <a:solidFill>
            <a:schemeClr val="bg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bg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34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177925"/>
            <a:ext cx="9144000" cy="5159375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6337300"/>
            <a:ext cx="9144000" cy="520700"/>
          </a:xfrm>
          <a:prstGeom prst="rect">
            <a:avLst/>
          </a:prstGeom>
          <a:solidFill>
            <a:srgbClr val="00346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1727200" y="0"/>
            <a:ext cx="7416800" cy="11795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74613"/>
            <a:ext cx="59721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0" y="6364288"/>
            <a:ext cx="19050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59800" y="6440488"/>
            <a:ext cx="4826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19300" y="1676400"/>
            <a:ext cx="6781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58" name="Picture 34" descr="patternwht-LTblu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2388" y="1181100"/>
            <a:ext cx="1673225" cy="4046538"/>
          </a:xfrm>
          <a:prstGeom prst="rect">
            <a:avLst/>
          </a:prstGeom>
          <a:noFill/>
        </p:spPr>
      </p:pic>
      <p:pic>
        <p:nvPicPr>
          <p:cNvPr id="1059" name="Picture 35" descr="Westat_nameLTblu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23863" y="6472238"/>
            <a:ext cx="931862" cy="234950"/>
          </a:xfrm>
          <a:prstGeom prst="rect">
            <a:avLst/>
          </a:prstGeom>
          <a:noFill/>
        </p:spPr>
      </p:pic>
      <p:pic>
        <p:nvPicPr>
          <p:cNvPr id="1060" name="Picture 36" descr="Westat_symbolSM_LTblu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44513" y="330200"/>
            <a:ext cx="812800" cy="61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2771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xmlns:p14="http://schemas.microsoft.com/office/powerpoint/2010/main">
    <p:wipe dir="r"/>
  </p:transition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9pPr>
    </p:titleStyle>
    <p:bodyStyle>
      <a:lvl1pPr marL="228600" indent="-228600" algn="l" rtl="0" eaLnBrk="1" fontAlgn="base" hangingPunct="1">
        <a:spcBef>
          <a:spcPct val="20000"/>
        </a:spcBef>
        <a:spcAft>
          <a:spcPct val="20000"/>
        </a:spcAft>
        <a:buClr>
          <a:schemeClr val="bg1"/>
        </a:buClr>
        <a:buSzPct val="110000"/>
        <a:buFont typeface="Times" pitchFamily="18" charset="0"/>
        <a:buChar char="•"/>
        <a:defRPr sz="27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spcBef>
          <a:spcPct val="20000"/>
        </a:spcBef>
        <a:spcAft>
          <a:spcPct val="0"/>
        </a:spcAft>
        <a:buClr>
          <a:srgbClr val="00346C"/>
        </a:buClr>
        <a:buSzPct val="110000"/>
        <a:buFont typeface="Wingdings" pitchFamily="2" charset="2"/>
        <a:buChar char="§"/>
        <a:defRPr sz="2200">
          <a:solidFill>
            <a:schemeClr val="bg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bg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34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177925"/>
            <a:ext cx="9144000" cy="5159375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6337300"/>
            <a:ext cx="9144000" cy="520700"/>
          </a:xfrm>
          <a:prstGeom prst="rect">
            <a:avLst/>
          </a:prstGeom>
          <a:solidFill>
            <a:srgbClr val="00346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1727200" y="0"/>
            <a:ext cx="7416800" cy="11795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74613"/>
            <a:ext cx="59721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0" y="6364288"/>
            <a:ext cx="19050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59800" y="6440488"/>
            <a:ext cx="4826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19300" y="1676400"/>
            <a:ext cx="6781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58" name="Picture 34" descr="patternwht-LTblu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2388" y="1181100"/>
            <a:ext cx="1673225" cy="4046538"/>
          </a:xfrm>
          <a:prstGeom prst="rect">
            <a:avLst/>
          </a:prstGeom>
          <a:noFill/>
        </p:spPr>
      </p:pic>
      <p:pic>
        <p:nvPicPr>
          <p:cNvPr id="1059" name="Picture 35" descr="Westat_nameLTblu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23863" y="6472238"/>
            <a:ext cx="931862" cy="234950"/>
          </a:xfrm>
          <a:prstGeom prst="rect">
            <a:avLst/>
          </a:prstGeom>
          <a:noFill/>
        </p:spPr>
      </p:pic>
      <p:pic>
        <p:nvPicPr>
          <p:cNvPr id="1060" name="Picture 36" descr="Westat_symbolSM_LTblu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44513" y="330200"/>
            <a:ext cx="812800" cy="61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2771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xmlns:p14="http://schemas.microsoft.com/office/powerpoint/2010/main">
    <p:wipe dir="r"/>
  </p:transition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9pPr>
    </p:titleStyle>
    <p:bodyStyle>
      <a:lvl1pPr marL="228600" indent="-228600" algn="l" rtl="0" eaLnBrk="1" fontAlgn="base" hangingPunct="1">
        <a:spcBef>
          <a:spcPct val="20000"/>
        </a:spcBef>
        <a:spcAft>
          <a:spcPct val="20000"/>
        </a:spcAft>
        <a:buClr>
          <a:schemeClr val="bg1"/>
        </a:buClr>
        <a:buSzPct val="110000"/>
        <a:buFont typeface="Times" pitchFamily="18" charset="0"/>
        <a:buChar char="•"/>
        <a:defRPr sz="27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spcBef>
          <a:spcPct val="20000"/>
        </a:spcBef>
        <a:spcAft>
          <a:spcPct val="0"/>
        </a:spcAft>
        <a:buClr>
          <a:srgbClr val="00346C"/>
        </a:buClr>
        <a:buSzPct val="110000"/>
        <a:buFont typeface="Wingdings" pitchFamily="2" charset="2"/>
        <a:buChar char="§"/>
        <a:defRPr sz="2200">
          <a:solidFill>
            <a:schemeClr val="bg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bg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34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177925"/>
            <a:ext cx="9144000" cy="5159375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6337300"/>
            <a:ext cx="9144000" cy="520700"/>
          </a:xfrm>
          <a:prstGeom prst="rect">
            <a:avLst/>
          </a:prstGeom>
          <a:solidFill>
            <a:srgbClr val="00346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1727200" y="0"/>
            <a:ext cx="7416800" cy="11795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74613"/>
            <a:ext cx="59721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0" y="6364288"/>
            <a:ext cx="19050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59800" y="6440488"/>
            <a:ext cx="4826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19300" y="1676400"/>
            <a:ext cx="6781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58" name="Picture 34" descr="patternwht-LTblu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2388" y="1181100"/>
            <a:ext cx="1673225" cy="4046538"/>
          </a:xfrm>
          <a:prstGeom prst="rect">
            <a:avLst/>
          </a:prstGeom>
          <a:noFill/>
        </p:spPr>
      </p:pic>
      <p:pic>
        <p:nvPicPr>
          <p:cNvPr id="1059" name="Picture 35" descr="Westat_nameLTblu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23863" y="6472238"/>
            <a:ext cx="931862" cy="234950"/>
          </a:xfrm>
          <a:prstGeom prst="rect">
            <a:avLst/>
          </a:prstGeom>
          <a:noFill/>
        </p:spPr>
      </p:pic>
      <p:pic>
        <p:nvPicPr>
          <p:cNvPr id="1060" name="Picture 36" descr="Westat_symbolSM_LTblu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44513" y="330200"/>
            <a:ext cx="812800" cy="61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72847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 xmlns:p14="http://schemas.microsoft.com/office/powerpoint/2010/main">
    <p:wipe dir="r"/>
  </p:transition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9pPr>
    </p:titleStyle>
    <p:bodyStyle>
      <a:lvl1pPr marL="228600" indent="-228600" algn="l" rtl="0" eaLnBrk="1" fontAlgn="base" hangingPunct="1">
        <a:spcBef>
          <a:spcPct val="20000"/>
        </a:spcBef>
        <a:spcAft>
          <a:spcPct val="20000"/>
        </a:spcAft>
        <a:buClr>
          <a:schemeClr val="bg1"/>
        </a:buClr>
        <a:buSzPct val="110000"/>
        <a:buFont typeface="Times" pitchFamily="18" charset="0"/>
        <a:buChar char="•"/>
        <a:defRPr sz="27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spcBef>
          <a:spcPct val="20000"/>
        </a:spcBef>
        <a:spcAft>
          <a:spcPct val="0"/>
        </a:spcAft>
        <a:buClr>
          <a:srgbClr val="00346C"/>
        </a:buClr>
        <a:buSzPct val="110000"/>
        <a:buFont typeface="Wingdings" pitchFamily="2" charset="2"/>
        <a:buChar char="§"/>
        <a:defRPr sz="2200">
          <a:solidFill>
            <a:schemeClr val="bg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bg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346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177925"/>
            <a:ext cx="9144000" cy="5159375"/>
          </a:xfrm>
          <a:prstGeom prst="rect">
            <a:avLst/>
          </a:prstGeom>
          <a:solidFill>
            <a:srgbClr val="4B88B3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6337300"/>
            <a:ext cx="9144000" cy="520700"/>
          </a:xfrm>
          <a:prstGeom prst="rect">
            <a:avLst/>
          </a:prstGeom>
          <a:solidFill>
            <a:srgbClr val="00346C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1727200" y="0"/>
            <a:ext cx="7416800" cy="11795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74613"/>
            <a:ext cx="59721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0" y="6364288"/>
            <a:ext cx="19050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  <a:latin typeface="Trebuchet MS" pitchFamily="34" charset="0"/>
              </a:defRPr>
            </a:lvl1pPr>
          </a:lstStyle>
          <a:p>
            <a:fld id="{5705C6CC-FE77-4134-B6B5-FD06AB9D398D}" type="datetimeFigureOut">
              <a:rPr lang="en-US" smtClean="0">
                <a:solidFill>
                  <a:srgbClr val="FFFFFF"/>
                </a:solidFill>
              </a:rPr>
              <a:pPr/>
              <a:t>8/22/14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59800" y="6440488"/>
            <a:ext cx="4826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EB8FA325-05F1-4427-928B-A6C134F8C5C3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019300" y="1676400"/>
            <a:ext cx="6781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58" name="Picture 34" descr="patternwht-LTblu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2388" y="1181100"/>
            <a:ext cx="1673225" cy="4046538"/>
          </a:xfrm>
          <a:prstGeom prst="rect">
            <a:avLst/>
          </a:prstGeom>
          <a:noFill/>
        </p:spPr>
      </p:pic>
      <p:pic>
        <p:nvPicPr>
          <p:cNvPr id="1059" name="Picture 35" descr="Westat_nameLTblu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23863" y="6472238"/>
            <a:ext cx="931862" cy="234950"/>
          </a:xfrm>
          <a:prstGeom prst="rect">
            <a:avLst/>
          </a:prstGeom>
          <a:noFill/>
        </p:spPr>
      </p:pic>
      <p:pic>
        <p:nvPicPr>
          <p:cNvPr id="1060" name="Picture 36" descr="Westat_symbolSM_LTblu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544513" y="330200"/>
            <a:ext cx="812800" cy="6159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80344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 xmlns:p14="http://schemas.microsoft.com/office/powerpoint/2010/main">
    <p:wipe dir="r"/>
  </p:transition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346C"/>
          </a:solidFill>
          <a:latin typeface="Arial" charset="0"/>
          <a:ea typeface="ＭＳ Ｐゴシック" pitchFamily="-96" charset="-128"/>
        </a:defRPr>
      </a:lvl9pPr>
    </p:titleStyle>
    <p:bodyStyle>
      <a:lvl1pPr marL="228600" indent="-228600" algn="l" rtl="0" eaLnBrk="1" fontAlgn="base" hangingPunct="1">
        <a:spcBef>
          <a:spcPct val="20000"/>
        </a:spcBef>
        <a:spcAft>
          <a:spcPct val="20000"/>
        </a:spcAft>
        <a:buClr>
          <a:schemeClr val="bg1"/>
        </a:buClr>
        <a:buSzPct val="110000"/>
        <a:buFont typeface="Times" pitchFamily="18" charset="0"/>
        <a:buChar char="•"/>
        <a:defRPr sz="27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spcBef>
          <a:spcPct val="20000"/>
        </a:spcBef>
        <a:spcAft>
          <a:spcPct val="0"/>
        </a:spcAft>
        <a:buClr>
          <a:srgbClr val="00346C"/>
        </a:buClr>
        <a:buSzPct val="110000"/>
        <a:buFont typeface="Wingdings" pitchFamily="2" charset="2"/>
        <a:buChar char="§"/>
        <a:defRPr sz="2200">
          <a:solidFill>
            <a:schemeClr val="bg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bg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bg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39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Relationship Id="rId2" Type="http://schemas.openxmlformats.org/officeDocument/2006/relationships/notesSlide" Target="../notesSlides/notesSlide15.xml"/><Relationship Id="rId3" Type="http://schemas.openxmlformats.org/officeDocument/2006/relationships/chart" Target="../charts/char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Relationship Id="rId2" Type="http://schemas.openxmlformats.org/officeDocument/2006/relationships/notesSlide" Target="../notesSlides/notesSlide16.xml"/><Relationship Id="rId3" Type="http://schemas.openxmlformats.org/officeDocument/2006/relationships/chart" Target="../charts/char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Relationship Id="rId2" Type="http://schemas.openxmlformats.org/officeDocument/2006/relationships/notesSlide" Target="../notesSlides/notesSlide19.xml"/><Relationship Id="rId3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Relationship Id="rId2" Type="http://schemas.openxmlformats.org/officeDocument/2006/relationships/notesSlide" Target="../notesSlides/notesSlide20.xml"/><Relationship Id="rId3" Type="http://schemas.openxmlformats.org/officeDocument/2006/relationships/chart" Target="../charts/char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GarySilverstein@westat.com" TargetMode="External"/><Relationship Id="rId4" Type="http://schemas.openxmlformats.org/officeDocument/2006/relationships/hyperlink" Target="mailto:AshleySimpkins@westat.com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7488" y="1524000"/>
            <a:ext cx="4659312" cy="3124200"/>
          </a:xfrm>
        </p:spPr>
        <p:txBody>
          <a:bodyPr/>
          <a:lstStyle/>
          <a:p>
            <a:r>
              <a:rPr lang="en-US" b="1" dirty="0" smtClean="0">
                <a:solidFill>
                  <a:srgbClr val="FFFFFF"/>
                </a:solidFill>
              </a:rPr>
              <a:t>Some Findings from the AISL Program’s Online Project Monitoring System for Projects Funded Between FY 2006 and FY 2012</a:t>
            </a:r>
            <a:endParaRPr lang="en-US" b="1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27488" y="4343399"/>
            <a:ext cx="4433887" cy="1676401"/>
          </a:xfrm>
        </p:spPr>
        <p:txBody>
          <a:bodyPr/>
          <a:lstStyle/>
          <a:p>
            <a:r>
              <a:rPr lang="en-US" sz="1800" dirty="0" smtClean="0"/>
              <a:t>Gary Silverstein</a:t>
            </a:r>
          </a:p>
          <a:p>
            <a:r>
              <a:rPr lang="en-US" sz="1800" dirty="0" smtClean="0"/>
              <a:t>Westat</a:t>
            </a:r>
          </a:p>
          <a:p>
            <a:r>
              <a:rPr lang="en-US" sz="1800" dirty="0" smtClean="0"/>
              <a:t>August 21, 2014</a:t>
            </a:r>
          </a:p>
        </p:txBody>
      </p:sp>
    </p:spTree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304799" y="71438"/>
            <a:ext cx="8382001" cy="919162"/>
          </a:xfrm>
        </p:spPr>
        <p:txBody>
          <a:bodyPr/>
          <a:lstStyle/>
          <a:p>
            <a:r>
              <a:rPr lang="en-US" dirty="0"/>
              <a:t>Youth, age 11-14</a:t>
            </a:r>
            <a:r>
              <a:rPr lang="en-US" dirty="0" smtClean="0"/>
              <a:t> are </a:t>
            </a:r>
            <a:r>
              <a:rPr lang="en-US" dirty="0"/>
              <a:t>the most prominently targeted age group</a:t>
            </a:r>
            <a:r>
              <a:rPr lang="en-US" dirty="0" smtClean="0"/>
              <a:t> </a:t>
            </a:r>
            <a:r>
              <a:rPr lang="en-US" i="1" dirty="0" smtClean="0"/>
              <a:t>(n=241 projects)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9964117"/>
              </p:ext>
            </p:extLst>
          </p:nvPr>
        </p:nvGraphicFramePr>
        <p:xfrm>
          <a:off x="609600" y="1143002"/>
          <a:ext cx="8153401" cy="49529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9081"/>
                <a:gridCol w="2042160"/>
                <a:gridCol w="2042160"/>
              </a:tblGrid>
              <a:tr h="694543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Age group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Number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Percent 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  <a:tr h="694543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Youth, age 11-14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130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53.9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  <a:tr h="694543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Youth,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age 15-18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115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47.7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  <a:tr h="694543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Adults,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age 19-54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93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38.6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  <a:tr h="694543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Children,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age 5-10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87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36.1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  <a:tr h="694543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Adults, age 55 and older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77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32.0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  <a:tr h="785738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Children,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age 0-4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23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9.5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9623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6200" y="71438"/>
            <a:ext cx="8915399" cy="919162"/>
          </a:xfrm>
        </p:spPr>
        <p:txBody>
          <a:bodyPr/>
          <a:lstStyle/>
          <a:p>
            <a:r>
              <a:rPr lang="en-US" dirty="0" smtClean="0"/>
              <a:t>Projects expect to target a wide range of populations traditionally underrepresented in STEM </a:t>
            </a:r>
            <a:r>
              <a:rPr lang="en-US" i="1" dirty="0" smtClean="0"/>
              <a:t>(n=241 projects)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4512233"/>
              </p:ext>
            </p:extLst>
          </p:nvPr>
        </p:nvGraphicFramePr>
        <p:xfrm>
          <a:off x="609600" y="1295398"/>
          <a:ext cx="8153401" cy="480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9081"/>
                <a:gridCol w="2042160"/>
                <a:gridCol w="2042160"/>
              </a:tblGrid>
              <a:tr h="511034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Public audience type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Number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Percent 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  <a:tr h="511034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Residents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in an inner city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127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52.7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  <a:tr h="511034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Ethnic groups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126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52.3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  <a:tr h="511034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Low income individuals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125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51.9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  <a:tr h="511034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Women/girls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109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45.2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  <a:tr h="511034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Residents in a rural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community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98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40.7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  <a:tr h="578132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Racial groups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49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37.7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  <a:tr h="578132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Persons with disabilities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42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17.4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  <a:tr h="578132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English language learners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29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12.0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173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7488" y="2362200"/>
            <a:ext cx="4659312" cy="2743200"/>
          </a:xfrm>
        </p:spPr>
        <p:txBody>
          <a:bodyPr/>
          <a:lstStyle/>
          <a:p>
            <a:r>
              <a:rPr lang="en-US" sz="3600" b="1" dirty="0" smtClean="0">
                <a:solidFill>
                  <a:srgbClr val="FFFFFF"/>
                </a:solidFill>
              </a:rPr>
              <a:t>How are projects expecting to reach </a:t>
            </a:r>
            <a:r>
              <a:rPr lang="en-US" sz="3600" b="1" dirty="0">
                <a:solidFill>
                  <a:srgbClr val="FFFFFF"/>
                </a:solidFill>
              </a:rPr>
              <a:t>public audiences?</a:t>
            </a:r>
            <a:br>
              <a:rPr lang="en-US" sz="3600" b="1" dirty="0">
                <a:solidFill>
                  <a:srgbClr val="FFFFFF"/>
                </a:solidFill>
              </a:rPr>
            </a:br>
            <a:endParaRPr lang="en-US" sz="3600" b="1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27488" y="5410200"/>
            <a:ext cx="4433887" cy="609600"/>
          </a:xfrm>
        </p:spPr>
        <p:txBody>
          <a:bodyPr/>
          <a:lstStyle/>
          <a:p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004001095"/>
      </p:ext>
    </p:extLst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6200" y="71438"/>
            <a:ext cx="8915399" cy="919162"/>
          </a:xfrm>
        </p:spPr>
        <p:txBody>
          <a:bodyPr/>
          <a:lstStyle/>
          <a:p>
            <a:r>
              <a:rPr lang="en-US" dirty="0" smtClean="0"/>
              <a:t>Projects expect to use a wide range of approaches to reach public audiences </a:t>
            </a:r>
            <a:r>
              <a:rPr lang="en-US" i="1" dirty="0" smtClean="0"/>
              <a:t>(n=130 projects)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711609"/>
              </p:ext>
            </p:extLst>
          </p:nvPr>
        </p:nvGraphicFramePr>
        <p:xfrm>
          <a:off x="533400" y="1219200"/>
          <a:ext cx="8153402" cy="4672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1447801"/>
                <a:gridCol w="1447801"/>
              </a:tblGrid>
              <a:tr h="565502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Public audience deliverable type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Number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Percent 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  <a:tr h="565502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Project website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58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44.6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  <a:tr h="565502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Programs,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events, and activities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55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42.3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  <a:tr h="565502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Audio or video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51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39.2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  <a:tr h="565502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Exhibits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37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28.5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  <a:tr h="565502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Resource materials and information sharing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34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26.2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  <a:tr h="639752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Games/Information/communication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technologies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29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22.3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  <a:tr h="639752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Infrastructure development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6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4.6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173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534400" cy="665162"/>
          </a:xfrm>
        </p:spPr>
        <p:txBody>
          <a:bodyPr>
            <a:noAutofit/>
          </a:bodyPr>
          <a:lstStyle/>
          <a:p>
            <a:pPr algn="l"/>
            <a:r>
              <a:rPr 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Delivery methods example: </a:t>
            </a:r>
            <a:r>
              <a:rPr lang="en-US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audio or video deliverable types will reach public audiences</a:t>
            </a:r>
            <a:endParaRPr lang="en-US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AFA179-8404-4188-8193-01290D67B6D7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268533343"/>
              </p:ext>
            </p:extLst>
          </p:nvPr>
        </p:nvGraphicFramePr>
        <p:xfrm>
          <a:off x="0" y="914400"/>
          <a:ext cx="89916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54319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999" y="71438"/>
            <a:ext cx="8610601" cy="665162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ea typeface="ＭＳ Ｐゴシック" pitchFamily="-111" charset="-128"/>
              </a:rPr>
              <a:t>Websites and TV are the most common ways projects expect to deliver a</a:t>
            </a:r>
            <a:r>
              <a:rPr lang="en-US" b="1" i="1" dirty="0" smtClean="0">
                <a:solidFill>
                  <a:schemeClr val="tx1"/>
                </a:solidFill>
                <a:ea typeface="ＭＳ Ｐゴシック" pitchFamily="-111" charset="-128"/>
              </a:rPr>
              <a:t>udio and video</a:t>
            </a:r>
            <a:r>
              <a:rPr lang="en-US" b="1" dirty="0" smtClean="0">
                <a:solidFill>
                  <a:schemeClr val="tx1"/>
                </a:solidFill>
                <a:ea typeface="ＭＳ Ｐゴシック" pitchFamily="-111" charset="-128"/>
              </a:rPr>
              <a:t> to public audiences</a:t>
            </a:r>
            <a:endParaRPr lang="en-US" sz="2200" dirty="0">
              <a:solidFill>
                <a:schemeClr val="tx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567062791"/>
              </p:ext>
            </p:extLst>
          </p:nvPr>
        </p:nvGraphicFramePr>
        <p:xfrm>
          <a:off x="1524000" y="1219200"/>
          <a:ext cx="67818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00200" y="5986790"/>
            <a:ext cx="6477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*Non-project website = YouTube, FaceBook, etc.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052748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1438"/>
            <a:ext cx="8763000" cy="665162"/>
          </a:xfrm>
        </p:spPr>
        <p:txBody>
          <a:bodyPr/>
          <a:lstStyle/>
          <a:p>
            <a:r>
              <a:rPr lang="en-US" dirty="0" smtClean="0"/>
              <a:t>Most projects are seeking to enhance their public audiences’ knowledge of and/or interest in a STEM topic</a:t>
            </a:r>
            <a:endParaRPr lang="en-US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53F0548-E003-4372-B63B-2E6F88977F6E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524659688"/>
              </p:ext>
            </p:extLst>
          </p:nvPr>
        </p:nvGraphicFramePr>
        <p:xfrm>
          <a:off x="685800" y="1524000"/>
          <a:ext cx="7696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655266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7488" y="2362200"/>
            <a:ext cx="4659312" cy="2743200"/>
          </a:xfrm>
        </p:spPr>
        <p:txBody>
          <a:bodyPr/>
          <a:lstStyle/>
          <a:p>
            <a:r>
              <a:rPr lang="en-US" sz="3600" b="1" dirty="0">
                <a:solidFill>
                  <a:srgbClr val="FFFFFF"/>
                </a:solidFill>
              </a:rPr>
              <a:t>What methods are projects</a:t>
            </a:r>
            <a:r>
              <a:rPr lang="en-US" sz="3600" b="1" dirty="0" smtClean="0">
                <a:solidFill>
                  <a:srgbClr val="FFFFFF"/>
                </a:solidFill>
              </a:rPr>
              <a:t> using </a:t>
            </a:r>
            <a:r>
              <a:rPr lang="en-US" sz="3600" b="1" dirty="0">
                <a:solidFill>
                  <a:srgbClr val="FFFFFF"/>
                </a:solidFill>
              </a:rPr>
              <a:t>to examine their impact on the public?</a:t>
            </a:r>
            <a:r>
              <a:rPr lang="en-US" sz="3600" dirty="0">
                <a:solidFill>
                  <a:srgbClr val="FFFFFF"/>
                </a:solidFill>
              </a:rPr>
              <a:t/>
            </a:r>
            <a:br>
              <a:rPr lang="en-US" sz="3600" dirty="0">
                <a:solidFill>
                  <a:srgbClr val="FFFFFF"/>
                </a:solidFill>
              </a:rPr>
            </a:br>
            <a:endParaRPr lang="en-US" sz="3600" b="1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27488" y="5410200"/>
            <a:ext cx="4433887" cy="609600"/>
          </a:xfrm>
        </p:spPr>
        <p:txBody>
          <a:bodyPr/>
          <a:lstStyle/>
          <a:p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271867254"/>
      </p:ext>
    </p:extLst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6200" y="71438"/>
            <a:ext cx="8915399" cy="919162"/>
          </a:xfrm>
        </p:spPr>
        <p:txBody>
          <a:bodyPr/>
          <a:lstStyle/>
          <a:p>
            <a:r>
              <a:rPr lang="en-US" dirty="0" smtClean="0"/>
              <a:t>Projects are planning to use multiple approaches to assess their public audience impacts </a:t>
            </a:r>
            <a:r>
              <a:rPr lang="en-US" i="1" dirty="0" smtClean="0"/>
              <a:t>(n=196 projects)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4512233"/>
              </p:ext>
            </p:extLst>
          </p:nvPr>
        </p:nvGraphicFramePr>
        <p:xfrm>
          <a:off x="533400" y="1219200"/>
          <a:ext cx="8153402" cy="4648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/>
                <a:gridCol w="1447801"/>
                <a:gridCol w="1447801"/>
              </a:tblGrid>
              <a:tr h="640019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Study design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Number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Percent 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  <a:tr h="640019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Qualitative, no comparison group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146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74.5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  <a:tr h="640019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Quantitative,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no comparison group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135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68.9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  <a:tr h="640019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Quasi-experimental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54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27.6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  <a:tr h="640019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Experimental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22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11.2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  <a:tr h="724053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Other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28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14.3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  <a:tr h="724053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None (impact not measured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during grant award)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19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14.6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173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1438"/>
            <a:ext cx="8534399" cy="665162"/>
          </a:xfrm>
        </p:spPr>
        <p:txBody>
          <a:bodyPr>
            <a:normAutofit fontScale="90000"/>
          </a:bodyPr>
          <a:lstStyle/>
          <a:p>
            <a:r>
              <a:rPr lang="en-US" sz="2700" b="1" dirty="0" smtClean="0"/>
              <a:t>Two thirds of projects plan to collect participant data before and/or after an AISL deliverable/activity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101056668"/>
              </p:ext>
            </p:extLst>
          </p:nvPr>
        </p:nvGraphicFramePr>
        <p:xfrm>
          <a:off x="990600" y="1676400"/>
          <a:ext cx="67818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216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131" name="AutoShape 3"/>
          <p:cNvSpPr>
            <a:spLocks noGrp="1" noChangeArrowheads="1"/>
          </p:cNvSpPr>
          <p:nvPr>
            <p:ph type="title"/>
          </p:nvPr>
        </p:nvSpPr>
        <p:spPr>
          <a:xfrm>
            <a:off x="1905000" y="76200"/>
            <a:ext cx="7086600" cy="106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AISL Online Project Monitoring System (OPMS)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560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1295400"/>
            <a:ext cx="7010400" cy="5029200"/>
          </a:xfrm>
        </p:spPr>
        <p:txBody>
          <a:bodyPr/>
          <a:lstStyle/>
          <a:p>
            <a:r>
              <a:rPr lang="en-US" sz="2200" b="1" dirty="0" smtClean="0"/>
              <a:t>Online monitoring system completed by PIs</a:t>
            </a:r>
          </a:p>
          <a:p>
            <a:r>
              <a:rPr lang="en-US" sz="2200" b="1" dirty="0" smtClean="0"/>
              <a:t>Three surveys developed specifically for AISL</a:t>
            </a:r>
          </a:p>
          <a:p>
            <a:pPr lvl="1"/>
            <a:r>
              <a:rPr lang="en-US" sz="1800" dirty="0" smtClean="0"/>
              <a:t>Baseline (anticipated activities and accomplishments)</a:t>
            </a:r>
          </a:p>
          <a:p>
            <a:pPr lvl="1"/>
            <a:r>
              <a:rPr lang="en-US" sz="1800" dirty="0" smtClean="0"/>
              <a:t>Annual (project activities and reach for previous calendar year)</a:t>
            </a:r>
          </a:p>
          <a:p>
            <a:pPr lvl="1"/>
            <a:r>
              <a:rPr lang="en-US" sz="1800" dirty="0" smtClean="0"/>
              <a:t>Closeout (project accomplishments over the entire grant)</a:t>
            </a:r>
          </a:p>
          <a:p>
            <a:r>
              <a:rPr lang="en-US" sz="2200" b="1" dirty="0" smtClean="0"/>
              <a:t>NSF uses OPMS data to</a:t>
            </a:r>
          </a:p>
          <a:p>
            <a:pPr lvl="1"/>
            <a:r>
              <a:rPr lang="en-US" sz="1800" dirty="0" smtClean="0"/>
              <a:t>Examine project and program trends over time</a:t>
            </a:r>
          </a:p>
          <a:p>
            <a:pPr lvl="1"/>
            <a:r>
              <a:rPr lang="en-US" sz="1800" dirty="0" smtClean="0"/>
              <a:t>Tell the story </a:t>
            </a:r>
            <a:r>
              <a:rPr lang="en-US" sz="1800" dirty="0"/>
              <a:t>of how NSF funding</a:t>
            </a:r>
            <a:r>
              <a:rPr lang="en-US" sz="1800" dirty="0" smtClean="0"/>
              <a:t> effects </a:t>
            </a:r>
            <a:r>
              <a:rPr lang="en-US" sz="1800" dirty="0"/>
              <a:t>the field and what</a:t>
            </a:r>
            <a:r>
              <a:rPr lang="en-US" sz="1800" dirty="0" smtClean="0"/>
              <a:t> effects </a:t>
            </a:r>
            <a:r>
              <a:rPr lang="en-US" sz="1800" dirty="0"/>
              <a:t>those projects </a:t>
            </a:r>
            <a:r>
              <a:rPr lang="en-US" sz="1800" dirty="0" smtClean="0"/>
              <a:t>have</a:t>
            </a:r>
          </a:p>
          <a:p>
            <a:pPr lvl="1"/>
            <a:r>
              <a:rPr lang="en-US" sz="1800" dirty="0" smtClean="0"/>
              <a:t>Respond quickly to questions from Congress and other stakeholders</a:t>
            </a:r>
          </a:p>
          <a:p>
            <a:r>
              <a:rPr lang="en-US" sz="2200" b="1" dirty="0" smtClean="0">
                <a:solidFill>
                  <a:srgbClr val="FFFFFF"/>
                </a:solidFill>
              </a:rPr>
              <a:t>OPMS data are also being used by SRI as part of its evaluation of the AISL program</a:t>
            </a:r>
          </a:p>
        </p:txBody>
      </p:sp>
    </p:spTree>
    <p:extLst>
      <p:ext uri="{BB962C8B-B14F-4D97-AF65-F5344CB8AC3E}">
        <p14:creationId xmlns:p14="http://schemas.microsoft.com/office/powerpoint/2010/main" val="3950802227"/>
      </p:ext>
    </p:extLst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325" y="9525"/>
            <a:ext cx="8839200" cy="10668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Surveys and interviews are the most prominent methods that projects expect to use to examine participant outcomes</a:t>
            </a:r>
            <a:endParaRPr lang="en-US" sz="2200" b="1" i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0534512"/>
              </p:ext>
            </p:extLst>
          </p:nvPr>
        </p:nvGraphicFramePr>
        <p:xfrm>
          <a:off x="609600" y="1295400"/>
          <a:ext cx="81915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80449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74613"/>
            <a:ext cx="7239000" cy="1066800"/>
          </a:xfrm>
        </p:spPr>
        <p:txBody>
          <a:bodyPr/>
          <a:lstStyle/>
          <a:p>
            <a:r>
              <a:rPr lang="en-US" sz="2800" b="1" dirty="0" smtClean="0"/>
              <a:t>What are examples of other questions that can be addressed using OPMS data?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1295400"/>
            <a:ext cx="6705600" cy="5105400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200"/>
              </a:spcBef>
            </a:pPr>
            <a:r>
              <a:rPr lang="en-US" sz="2600" dirty="0" smtClean="0"/>
              <a:t>How many people participate in ISE-funded science cafés in given year?</a:t>
            </a:r>
          </a:p>
          <a:p>
            <a:pPr>
              <a:spcBef>
                <a:spcPts val="1200"/>
              </a:spcBef>
            </a:pPr>
            <a:r>
              <a:rPr lang="en-US" sz="2600" dirty="0" smtClean="0"/>
              <a:t>Which ISE projects are reaching an international audience?</a:t>
            </a:r>
          </a:p>
          <a:p>
            <a:pPr>
              <a:spcBef>
                <a:spcPts val="1200"/>
              </a:spcBef>
            </a:pPr>
            <a:r>
              <a:rPr lang="en-US" sz="2600" dirty="0" smtClean="0"/>
              <a:t>How many ISE-funded museum projects are targeting youth—and what strategies are these projects using to engage this population?</a:t>
            </a:r>
          </a:p>
          <a:p>
            <a:pPr>
              <a:spcBef>
                <a:spcPts val="1200"/>
              </a:spcBef>
            </a:pPr>
            <a:r>
              <a:rPr lang="en-US" sz="2600" dirty="0" smtClean="0"/>
              <a:t>What are the most significant accomplishments of ISE projects focusing on biological sciences?</a:t>
            </a:r>
          </a:p>
          <a:p>
            <a:pPr>
              <a:spcBef>
                <a:spcPts val="1200"/>
              </a:spcBef>
            </a:pPr>
            <a:r>
              <a:rPr lang="en-US" sz="2600" dirty="0" smtClean="0"/>
              <a:t>What are the anticipated and actual impacts of ISE projects employing games and other information and communication strategies?</a:t>
            </a:r>
          </a:p>
          <a:p>
            <a:pPr>
              <a:spcBef>
                <a:spcPts val="1200"/>
              </a:spcBef>
            </a:pPr>
            <a:r>
              <a:rPr lang="en-US" sz="2600" dirty="0" smtClean="0"/>
              <a:t>What data collection activities are ISE projects using to assess the impact of their video products?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43609333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2362200"/>
            <a:ext cx="5105400" cy="3200399"/>
          </a:xfrm>
        </p:spPr>
        <p:txBody>
          <a:bodyPr/>
          <a:lstStyle/>
          <a:p>
            <a:r>
              <a:rPr lang="en-US" dirty="0" smtClean="0"/>
              <a:t>Gary Silverstein</a:t>
            </a:r>
            <a:br>
              <a:rPr lang="en-US" dirty="0" smtClean="0"/>
            </a:br>
            <a:r>
              <a:rPr lang="en-US" dirty="0" smtClean="0"/>
              <a:t>(301) 251-2244</a:t>
            </a:r>
            <a:br>
              <a:rPr lang="en-US" dirty="0" smtClean="0"/>
            </a:br>
            <a:r>
              <a:rPr lang="en-US" sz="2800" dirty="0" smtClean="0">
                <a:hlinkClick r:id="rId3"/>
              </a:rPr>
              <a:t>GarySilverstein@westat.com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Ashley Simpkins</a:t>
            </a:r>
            <a:br>
              <a:rPr lang="en-US" dirty="0" smtClean="0"/>
            </a:br>
            <a:r>
              <a:rPr lang="en-US" dirty="0" smtClean="0"/>
              <a:t>(240) 453-2687</a:t>
            </a:r>
            <a:br>
              <a:rPr lang="en-US" dirty="0" smtClean="0"/>
            </a:br>
            <a:r>
              <a:rPr lang="en-US" sz="2800" dirty="0" smtClean="0">
                <a:hlinkClick r:id="rId4"/>
              </a:rPr>
              <a:t>AshleySimpkins@westat.com</a:t>
            </a:r>
            <a:r>
              <a:rPr lang="en-US" sz="2800" dirty="0" smtClean="0"/>
              <a:t>   </a:t>
            </a:r>
            <a:br>
              <a:rPr lang="en-US" sz="28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314300231"/>
      </p:ext>
    </p:extLst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74613"/>
            <a:ext cx="7010400" cy="106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Putting the OPMS data collection in context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9300" y="1295400"/>
            <a:ext cx="7048500" cy="4953000"/>
          </a:xfrm>
        </p:spPr>
        <p:txBody>
          <a:bodyPr/>
          <a:lstStyle/>
          <a:p>
            <a:pPr lvl="0"/>
            <a:r>
              <a:rPr lang="en-US" sz="2000" b="1" dirty="0" smtClean="0">
                <a:solidFill>
                  <a:srgbClr val="FFFFFF"/>
                </a:solidFill>
              </a:rPr>
              <a:t>More detailed information is available for projects funded since FY 2009</a:t>
            </a:r>
          </a:p>
          <a:p>
            <a:r>
              <a:rPr lang="en-US" sz="2000" b="1" dirty="0" smtClean="0">
                <a:solidFill>
                  <a:srgbClr val="FFFFFF"/>
                </a:solidFill>
              </a:rPr>
              <a:t>Findings in this presentation are only for the following project types:</a:t>
            </a:r>
          </a:p>
          <a:p>
            <a:pPr lvl="1"/>
            <a:r>
              <a:rPr lang="en-US" sz="1800" dirty="0" smtClean="0">
                <a:solidFill>
                  <a:srgbClr val="FFFFFF"/>
                </a:solidFill>
              </a:rPr>
              <a:t>Full-scale Develop</a:t>
            </a:r>
            <a:r>
              <a:rPr lang="en-US" sz="1800" dirty="0" smtClean="0"/>
              <a:t>ment</a:t>
            </a:r>
          </a:p>
          <a:p>
            <a:pPr lvl="1"/>
            <a:r>
              <a:rPr lang="en-US" sz="1800" dirty="0" smtClean="0"/>
              <a:t>Broad implementation</a:t>
            </a:r>
          </a:p>
          <a:p>
            <a:pPr lvl="1"/>
            <a:r>
              <a:rPr lang="en-US" sz="1800" dirty="0" smtClean="0"/>
              <a:t>Connecting Researchers and Public Audiences</a:t>
            </a:r>
          </a:p>
          <a:p>
            <a:pPr lvl="1"/>
            <a:r>
              <a:rPr lang="en-US" sz="1800" dirty="0" smtClean="0"/>
              <a:t>Research</a:t>
            </a:r>
          </a:p>
          <a:p>
            <a:r>
              <a:rPr lang="en-US" sz="2000" b="1" dirty="0" smtClean="0">
                <a:solidFill>
                  <a:srgbClr val="FFFFFF"/>
                </a:solidFill>
              </a:rPr>
              <a:t>Baseline data </a:t>
            </a:r>
            <a:r>
              <a:rPr lang="en-US" sz="2000" b="1" dirty="0">
                <a:solidFill>
                  <a:srgbClr val="FFFFFF"/>
                </a:solidFill>
              </a:rPr>
              <a:t>about public audiences </a:t>
            </a:r>
            <a:r>
              <a:rPr lang="en-US" sz="2000" b="1" dirty="0" smtClean="0">
                <a:solidFill>
                  <a:srgbClr val="FFFFFF"/>
                </a:solidFill>
              </a:rPr>
              <a:t>are </a:t>
            </a:r>
            <a:r>
              <a:rPr lang="en-US" sz="2000" b="1" dirty="0">
                <a:solidFill>
                  <a:srgbClr val="FFFFFF"/>
                </a:solidFill>
              </a:rPr>
              <a:t>reviewed here </a:t>
            </a:r>
            <a:r>
              <a:rPr lang="en-US" sz="2000" b="1" dirty="0" smtClean="0">
                <a:solidFill>
                  <a:srgbClr val="FFFFFF"/>
                </a:solidFill>
              </a:rPr>
              <a:t>today</a:t>
            </a:r>
          </a:p>
          <a:p>
            <a:pPr lvl="1"/>
            <a:r>
              <a:rPr lang="en-US" sz="1800" dirty="0" smtClean="0">
                <a:solidFill>
                  <a:srgbClr val="FFFFFF"/>
                </a:solidFill>
              </a:rPr>
              <a:t>We have comparable information about professional audience deliverables</a:t>
            </a:r>
          </a:p>
          <a:p>
            <a:r>
              <a:rPr lang="en-US" sz="2000" b="1" dirty="0" smtClean="0">
                <a:solidFill>
                  <a:srgbClr val="FFFFFF"/>
                </a:solidFill>
              </a:rPr>
              <a:t>In future years, we will also report data from the annual and closeout surveys</a:t>
            </a:r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1330512559"/>
      </p:ext>
    </p:extLst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74613"/>
            <a:ext cx="7086600" cy="1066800"/>
          </a:xfrm>
        </p:spPr>
        <p:txBody>
          <a:bodyPr/>
          <a:lstStyle/>
          <a:p>
            <a:r>
              <a:rPr lang="en-US" b="1" dirty="0" smtClean="0"/>
              <a:t>Major Questions I’m Going to Address Today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9300" y="1524000"/>
            <a:ext cx="6896100" cy="4724400"/>
          </a:xfrm>
        </p:spPr>
        <p:txBody>
          <a:bodyPr/>
          <a:lstStyle/>
          <a:p>
            <a:r>
              <a:rPr lang="en-US" sz="2800" b="1" dirty="0">
                <a:solidFill>
                  <a:srgbClr val="FFFFFF"/>
                </a:solidFill>
              </a:rPr>
              <a:t>What</a:t>
            </a:r>
            <a:r>
              <a:rPr lang="en-US" sz="2800" b="1" dirty="0" smtClean="0">
                <a:solidFill>
                  <a:srgbClr val="FFFFFF"/>
                </a:solidFill>
              </a:rPr>
              <a:t> types of institutions are participating in the AISL program?</a:t>
            </a:r>
          </a:p>
          <a:p>
            <a:r>
              <a:rPr lang="en-US" sz="2800" b="1" dirty="0" smtClean="0">
                <a:solidFill>
                  <a:srgbClr val="FFFFFF"/>
                </a:solidFill>
              </a:rPr>
              <a:t>What types of public audiences are AISL projects targeting?</a:t>
            </a:r>
          </a:p>
          <a:p>
            <a:r>
              <a:rPr lang="en-US" sz="2800" b="1" dirty="0" smtClean="0">
                <a:solidFill>
                  <a:srgbClr val="FFFFFF"/>
                </a:solidFill>
              </a:rPr>
              <a:t>How are projects expecting to reach public audiences?</a:t>
            </a:r>
          </a:p>
          <a:p>
            <a:r>
              <a:rPr lang="en-US" sz="2800" b="1" dirty="0">
                <a:solidFill>
                  <a:srgbClr val="FFFFFF"/>
                </a:solidFill>
              </a:rPr>
              <a:t>What methods are projects</a:t>
            </a:r>
            <a:r>
              <a:rPr lang="en-US" sz="2800" b="1" dirty="0" smtClean="0">
                <a:solidFill>
                  <a:srgbClr val="FFFFFF"/>
                </a:solidFill>
              </a:rPr>
              <a:t> using to </a:t>
            </a:r>
            <a:r>
              <a:rPr lang="en-US" sz="2800" b="1" dirty="0">
                <a:solidFill>
                  <a:srgbClr val="FFFFFF"/>
                </a:solidFill>
              </a:rPr>
              <a:t>examine their impact on the public?</a:t>
            </a:r>
            <a:endParaRPr lang="en-US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113348"/>
      </p:ext>
    </p:extLst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0" y="1905000"/>
            <a:ext cx="4876800" cy="2743200"/>
          </a:xfrm>
        </p:spPr>
        <p:txBody>
          <a:bodyPr/>
          <a:lstStyle/>
          <a:p>
            <a:r>
              <a:rPr lang="en-US" sz="3600" b="1" dirty="0">
                <a:solidFill>
                  <a:srgbClr val="FFFFFF"/>
                </a:solidFill>
              </a:rPr>
              <a:t>What</a:t>
            </a:r>
            <a:r>
              <a:rPr lang="en-US" sz="3600" b="1" dirty="0" smtClean="0">
                <a:solidFill>
                  <a:srgbClr val="FFFFFF"/>
                </a:solidFill>
              </a:rPr>
              <a:t> types of institutions </a:t>
            </a:r>
            <a:r>
              <a:rPr lang="en-US" sz="3600" b="1" dirty="0">
                <a:solidFill>
                  <a:srgbClr val="FFFFFF"/>
                </a:solidFill>
              </a:rPr>
              <a:t>are</a:t>
            </a:r>
            <a:r>
              <a:rPr lang="en-US" sz="3600" b="1" dirty="0" smtClean="0">
                <a:solidFill>
                  <a:srgbClr val="FFFFFF"/>
                </a:solidFill>
              </a:rPr>
              <a:t> participating in the AISL program?</a:t>
            </a:r>
            <a:r>
              <a:rPr lang="en-US" sz="3600" b="1" dirty="0">
                <a:solidFill>
                  <a:srgbClr val="FFFFFF"/>
                </a:solidFill>
              </a:rPr>
              <a:t/>
            </a:r>
            <a:br>
              <a:rPr lang="en-US" sz="3600" b="1" dirty="0">
                <a:solidFill>
                  <a:srgbClr val="FFFFFF"/>
                </a:solidFill>
              </a:rPr>
            </a:br>
            <a:endParaRPr lang="en-US" sz="3600" b="1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27488" y="5486400"/>
            <a:ext cx="4433887" cy="533400"/>
          </a:xfrm>
        </p:spPr>
        <p:txBody>
          <a:bodyPr/>
          <a:lstStyle/>
          <a:p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3504883226"/>
      </p:ext>
    </p:extLst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131" name="AutoShape 3"/>
          <p:cNvSpPr>
            <a:spLocks noGrp="1" noChangeArrowheads="1"/>
          </p:cNvSpPr>
          <p:nvPr>
            <p:ph type="title"/>
          </p:nvPr>
        </p:nvSpPr>
        <p:spPr>
          <a:xfrm>
            <a:off x="1752600" y="74613"/>
            <a:ext cx="7086600" cy="1066800"/>
          </a:xfrm>
        </p:spPr>
        <p:txBody>
          <a:bodyPr/>
          <a:lstStyle/>
          <a:p>
            <a:r>
              <a:rPr lang="en-US" b="1" dirty="0" smtClean="0"/>
              <a:t>A wide range of institutions are collaborating on AISL projects</a:t>
            </a:r>
            <a:endParaRPr lang="en-US" b="1" dirty="0"/>
          </a:p>
        </p:txBody>
      </p:sp>
      <p:sp>
        <p:nvSpPr>
          <p:cNvPr id="560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828800" y="1219200"/>
            <a:ext cx="7162800" cy="5105400"/>
          </a:xfrm>
        </p:spPr>
        <p:txBody>
          <a:bodyPr/>
          <a:lstStyle/>
          <a:p>
            <a:r>
              <a:rPr lang="en-US" sz="2400" b="1" dirty="0" smtClean="0"/>
              <a:t>Most projects include a combination of organization types</a:t>
            </a:r>
          </a:p>
          <a:p>
            <a:pPr lvl="1"/>
            <a:r>
              <a:rPr lang="en-US" sz="1900" dirty="0" smtClean="0"/>
              <a:t>46 percent of projects are partnering with an informal science institution</a:t>
            </a:r>
          </a:p>
          <a:p>
            <a:pPr lvl="1"/>
            <a:r>
              <a:rPr lang="en-US" sz="1900" dirty="0" smtClean="0"/>
              <a:t>34 percent plan are partnering with at a media design and production firm</a:t>
            </a:r>
          </a:p>
          <a:p>
            <a:pPr lvl="1"/>
            <a:r>
              <a:rPr lang="en-US" sz="1900" dirty="0" smtClean="0"/>
              <a:t>34 percent are partnering with a college or university</a:t>
            </a:r>
          </a:p>
          <a:p>
            <a:r>
              <a:rPr lang="en-US" sz="2400" b="1" dirty="0" smtClean="0"/>
              <a:t>Most projects anticipate reaching their audiences through informal learning institutions</a:t>
            </a:r>
          </a:p>
          <a:p>
            <a:pPr lvl="1"/>
            <a:r>
              <a:rPr lang="en-US" sz="1900" dirty="0" smtClean="0"/>
              <a:t>39 percent will use a science-technology center or museum</a:t>
            </a:r>
          </a:p>
          <a:p>
            <a:pPr lvl="1"/>
            <a:r>
              <a:rPr lang="en-US" sz="1900" dirty="0" smtClean="0"/>
              <a:t>18 percent will use a 4-year college or university</a:t>
            </a:r>
          </a:p>
          <a:p>
            <a:pPr lvl="1"/>
            <a:r>
              <a:rPr lang="en-US" sz="1900" dirty="0" smtClean="0"/>
              <a:t>17 percent will use a natural history museum</a:t>
            </a:r>
          </a:p>
        </p:txBody>
      </p:sp>
    </p:spTree>
    <p:extLst>
      <p:ext uri="{BB962C8B-B14F-4D97-AF65-F5344CB8AC3E}">
        <p14:creationId xmlns:p14="http://schemas.microsoft.com/office/powerpoint/2010/main" val="2910381860"/>
      </p:ext>
    </p:extLst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52400" y="71438"/>
            <a:ext cx="8762999" cy="919162"/>
          </a:xfrm>
        </p:spPr>
        <p:txBody>
          <a:bodyPr/>
          <a:lstStyle/>
          <a:p>
            <a:r>
              <a:rPr lang="en-US" sz="2200" dirty="0" smtClean="0">
                <a:ea typeface="ＭＳ Ｐゴシック" pitchFamily="-111" charset="-128"/>
                <a:cs typeface="Arial" panose="020B0604020202020204" pitchFamily="34" charset="0"/>
              </a:rPr>
              <a:t>The projects funded between FY 2006-12 encompass a total of 1,311 lead and partner organizations</a:t>
            </a:r>
            <a:endParaRPr lang="en-US" sz="2200" dirty="0">
              <a:solidFill>
                <a:schemeClr val="tx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88589"/>
              </p:ext>
            </p:extLst>
          </p:nvPr>
        </p:nvGraphicFramePr>
        <p:xfrm>
          <a:off x="609600" y="1143002"/>
          <a:ext cx="8153401" cy="4952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9081"/>
                <a:gridCol w="2042160"/>
                <a:gridCol w="2042160"/>
              </a:tblGrid>
              <a:tr h="609127"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Partner organization type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3674" marR="83674" marT="41837" marB="41837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Number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3674" marR="83674" marT="41837" marB="41837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Percent 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83674" marR="83674" marT="41837" marB="41837" anchor="ctr"/>
                </a:tc>
              </a:tr>
              <a:tr h="609127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Informal learning institutions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400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30.5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ctr"/>
                </a:tc>
              </a:tr>
              <a:tr h="609127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College or university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255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19.5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ctr"/>
                </a:tc>
              </a:tr>
              <a:tr h="609127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Media design and production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203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15.5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ctr"/>
                </a:tc>
              </a:tr>
              <a:tr h="609127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Education support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 services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82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6.3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ctr"/>
                </a:tc>
              </a:tr>
              <a:tr h="609127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Educational institution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32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2.4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ctr"/>
                </a:tc>
              </a:tr>
              <a:tr h="689106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Multi-category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16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1.2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ctr"/>
                </a:tc>
              </a:tr>
              <a:tr h="609127">
                <a:tc>
                  <a:txBody>
                    <a:bodyPr/>
                    <a:lstStyle/>
                    <a:p>
                      <a:pPr marL="0" marR="0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Other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323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ctr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24.6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83674" marR="83674" marT="41837" marB="41837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792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513" y="71438"/>
            <a:ext cx="8497887" cy="665162"/>
          </a:xfrm>
        </p:spPr>
        <p:txBody>
          <a:bodyPr/>
          <a:lstStyle/>
          <a:p>
            <a:r>
              <a:rPr lang="en-US" dirty="0" smtClean="0">
                <a:ea typeface="ＭＳ Ｐゴシック" pitchFamily="-111" charset="-128"/>
              </a:rPr>
              <a:t>Most of the places </a:t>
            </a:r>
            <a:r>
              <a:rPr lang="en-US" sz="2400" b="1" dirty="0" smtClean="0">
                <a:ea typeface="ＭＳ Ｐゴシック" pitchFamily="-111" charset="-128"/>
              </a:rPr>
              <a:t>projects anticipate using for public learning experiences are informal learning institutions</a:t>
            </a:r>
            <a:endParaRPr lang="en-US" sz="2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304641115"/>
              </p:ext>
            </p:extLst>
          </p:nvPr>
        </p:nvGraphicFramePr>
        <p:xfrm>
          <a:off x="1143001" y="1046984"/>
          <a:ext cx="7467599" cy="50596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599"/>
                <a:gridCol w="1524000"/>
                <a:gridCol w="1524000"/>
              </a:tblGrid>
              <a:tr h="554927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Public venue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Number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Percent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620267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346C"/>
                          </a:solidFill>
                        </a:rPr>
                        <a:t>Science technology</a:t>
                      </a:r>
                      <a:r>
                        <a:rPr lang="en-US" b="1" baseline="0" dirty="0" smtClean="0">
                          <a:solidFill>
                            <a:srgbClr val="00346C"/>
                          </a:solidFill>
                        </a:rPr>
                        <a:t> center/museum</a:t>
                      </a:r>
                      <a:endParaRPr lang="en-US" b="1" dirty="0">
                        <a:solidFill>
                          <a:srgbClr val="00346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346C"/>
                          </a:solidFill>
                        </a:rPr>
                        <a:t>418</a:t>
                      </a:r>
                      <a:endParaRPr lang="en-US" b="1" dirty="0">
                        <a:solidFill>
                          <a:srgbClr val="00346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346C"/>
                          </a:solidFill>
                        </a:rPr>
                        <a:t>29.0</a:t>
                      </a:r>
                      <a:endParaRPr lang="en-US" b="1" dirty="0">
                        <a:solidFill>
                          <a:srgbClr val="00346C"/>
                        </a:solidFill>
                      </a:endParaRPr>
                    </a:p>
                  </a:txBody>
                  <a:tcPr anchor="ctr"/>
                </a:tc>
              </a:tr>
              <a:tr h="554927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46C"/>
                          </a:solidFill>
                        </a:rPr>
                        <a:t>4-year college or university</a:t>
                      </a:r>
                      <a:endParaRPr lang="en-US" dirty="0">
                        <a:solidFill>
                          <a:srgbClr val="00346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346C"/>
                          </a:solidFill>
                        </a:rPr>
                        <a:t>155</a:t>
                      </a:r>
                      <a:endParaRPr lang="en-US" dirty="0">
                        <a:solidFill>
                          <a:srgbClr val="00346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346C"/>
                          </a:solidFill>
                        </a:rPr>
                        <a:t>10.8</a:t>
                      </a:r>
                      <a:endParaRPr lang="en-US" dirty="0">
                        <a:solidFill>
                          <a:srgbClr val="00346C"/>
                        </a:solidFill>
                      </a:endParaRPr>
                    </a:p>
                  </a:txBody>
                  <a:tcPr anchor="ctr"/>
                </a:tc>
              </a:tr>
              <a:tr h="554927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346C"/>
                          </a:solidFill>
                        </a:rPr>
                        <a:t>Public pre-K–12 district/school</a:t>
                      </a:r>
                      <a:endParaRPr lang="en-US" dirty="0">
                        <a:solidFill>
                          <a:srgbClr val="00346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346C"/>
                          </a:solidFill>
                        </a:rPr>
                        <a:t>114</a:t>
                      </a:r>
                      <a:endParaRPr lang="en-US" dirty="0">
                        <a:solidFill>
                          <a:srgbClr val="00346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solidFill>
                            <a:srgbClr val="00346C"/>
                          </a:solidFill>
                        </a:rPr>
                        <a:t>7.9</a:t>
                      </a:r>
                      <a:endParaRPr lang="en-US" dirty="0">
                        <a:solidFill>
                          <a:srgbClr val="00346C"/>
                        </a:solidFill>
                      </a:endParaRPr>
                    </a:p>
                  </a:txBody>
                  <a:tcPr anchor="ctr"/>
                </a:tc>
              </a:tr>
              <a:tr h="554927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346C"/>
                          </a:solidFill>
                        </a:rPr>
                        <a:t>Natural history museum</a:t>
                      </a:r>
                      <a:endParaRPr lang="en-US" b="1" dirty="0">
                        <a:solidFill>
                          <a:srgbClr val="00346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346C"/>
                          </a:solidFill>
                        </a:rPr>
                        <a:t>82</a:t>
                      </a:r>
                      <a:endParaRPr lang="en-US" b="1" dirty="0">
                        <a:solidFill>
                          <a:srgbClr val="00346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346C"/>
                          </a:solidFill>
                        </a:rPr>
                        <a:t>5.7</a:t>
                      </a:r>
                      <a:endParaRPr lang="en-US" b="1" dirty="0">
                        <a:solidFill>
                          <a:srgbClr val="00346C"/>
                        </a:solidFill>
                      </a:endParaRPr>
                    </a:p>
                  </a:txBody>
                  <a:tcPr anchor="ctr"/>
                </a:tc>
              </a:tr>
              <a:tr h="554927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346C"/>
                          </a:solidFill>
                        </a:rPr>
                        <a:t>Zoo</a:t>
                      </a:r>
                      <a:r>
                        <a:rPr lang="en-US" b="1" baseline="0" dirty="0" smtClean="0">
                          <a:solidFill>
                            <a:srgbClr val="00346C"/>
                          </a:solidFill>
                        </a:rPr>
                        <a:t> or aquarium</a:t>
                      </a:r>
                      <a:endParaRPr lang="en-US" b="1" dirty="0">
                        <a:solidFill>
                          <a:srgbClr val="00346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346C"/>
                          </a:solidFill>
                        </a:rPr>
                        <a:t>68</a:t>
                      </a:r>
                      <a:endParaRPr lang="en-US" b="1" dirty="0">
                        <a:solidFill>
                          <a:srgbClr val="00346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346C"/>
                          </a:solidFill>
                        </a:rPr>
                        <a:t>4.7</a:t>
                      </a:r>
                      <a:endParaRPr lang="en-US" b="1" dirty="0">
                        <a:solidFill>
                          <a:srgbClr val="00346C"/>
                        </a:solidFill>
                      </a:endParaRPr>
                    </a:p>
                  </a:txBody>
                  <a:tcPr anchor="ctr"/>
                </a:tc>
              </a:tr>
              <a:tr h="554927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346C"/>
                          </a:solidFill>
                        </a:rPr>
                        <a:t>Children’s museum</a:t>
                      </a:r>
                      <a:endParaRPr lang="en-US" b="1" dirty="0">
                        <a:solidFill>
                          <a:srgbClr val="00346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346C"/>
                          </a:solidFill>
                        </a:rPr>
                        <a:t>65</a:t>
                      </a:r>
                      <a:endParaRPr lang="en-US" b="1" dirty="0">
                        <a:solidFill>
                          <a:srgbClr val="00346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346C"/>
                          </a:solidFill>
                        </a:rPr>
                        <a:t>4.5</a:t>
                      </a:r>
                      <a:endParaRPr lang="en-US" b="1" dirty="0">
                        <a:solidFill>
                          <a:srgbClr val="00346C"/>
                        </a:solidFill>
                      </a:endParaRPr>
                    </a:p>
                  </a:txBody>
                  <a:tcPr anchor="ctr"/>
                </a:tc>
              </a:tr>
              <a:tr h="554927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346C"/>
                          </a:solidFill>
                        </a:rPr>
                        <a:t>Nature or interpretive</a:t>
                      </a:r>
                      <a:r>
                        <a:rPr lang="en-US" b="1" baseline="0" dirty="0" smtClean="0">
                          <a:solidFill>
                            <a:srgbClr val="00346C"/>
                          </a:solidFill>
                        </a:rPr>
                        <a:t> center</a:t>
                      </a:r>
                      <a:endParaRPr lang="en-US" b="1" dirty="0">
                        <a:solidFill>
                          <a:srgbClr val="00346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346C"/>
                          </a:solidFill>
                        </a:rPr>
                        <a:t>55</a:t>
                      </a:r>
                      <a:endParaRPr lang="en-US" b="1" dirty="0">
                        <a:solidFill>
                          <a:srgbClr val="00346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346C"/>
                          </a:solidFill>
                        </a:rPr>
                        <a:t>3.8</a:t>
                      </a:r>
                      <a:endParaRPr lang="en-US" b="1" dirty="0">
                        <a:solidFill>
                          <a:srgbClr val="00346C"/>
                        </a:solidFill>
                      </a:endParaRPr>
                    </a:p>
                  </a:txBody>
                  <a:tcPr anchor="ctr"/>
                </a:tc>
              </a:tr>
              <a:tr h="554927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346C"/>
                          </a:solidFill>
                        </a:rPr>
                        <a:t>Library</a:t>
                      </a:r>
                      <a:endParaRPr lang="en-US" b="1" dirty="0">
                        <a:solidFill>
                          <a:srgbClr val="00346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346C"/>
                          </a:solidFill>
                        </a:rPr>
                        <a:t>54</a:t>
                      </a:r>
                      <a:endParaRPr lang="en-US" b="1" dirty="0">
                        <a:solidFill>
                          <a:srgbClr val="00346C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1" dirty="0" smtClean="0">
                          <a:solidFill>
                            <a:srgbClr val="00346C"/>
                          </a:solidFill>
                        </a:rPr>
                        <a:t>3.7</a:t>
                      </a:r>
                      <a:endParaRPr lang="en-US" b="1" dirty="0">
                        <a:solidFill>
                          <a:srgbClr val="00346C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8477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mv="urn:schemas-microsoft-com:mac:vml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7488" y="2362200"/>
            <a:ext cx="4659312" cy="2286000"/>
          </a:xfrm>
        </p:spPr>
        <p:txBody>
          <a:bodyPr/>
          <a:lstStyle/>
          <a:p>
            <a:r>
              <a:rPr lang="en-US" sz="3600" b="1" dirty="0">
                <a:solidFill>
                  <a:srgbClr val="FFFFFF"/>
                </a:solidFill>
              </a:rPr>
              <a:t>What types of public audiences are AISL projects targeting</a:t>
            </a:r>
            <a:r>
              <a:rPr lang="en-US" sz="3600" b="1" dirty="0" smtClean="0">
                <a:solidFill>
                  <a:srgbClr val="FFFFFF"/>
                </a:solidFill>
              </a:rPr>
              <a:t>?</a:t>
            </a:r>
            <a:endParaRPr lang="en-US" sz="3600" b="1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27488" y="5410200"/>
            <a:ext cx="4433887" cy="609600"/>
          </a:xfrm>
        </p:spPr>
        <p:txBody>
          <a:bodyPr/>
          <a:lstStyle/>
          <a:p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4001493385"/>
      </p:ext>
    </p:extLst>
  </p:cSld>
  <p:clrMapOvr>
    <a:masterClrMapping/>
  </p:clrMapOvr>
  <p:transition xmlns:p14="http://schemas.microsoft.com/office/powerpoint/2010/main">
    <p:wipe dir="r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Westat blue theme">
  <a:themeElements>
    <a:clrScheme name="Westat_blue_12-6-0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estat_blue_12-6-07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lnDef>
  </a:objectDefaults>
  <a:extraClrSchemeLst>
    <a:extraClrScheme>
      <a:clrScheme name="Westat_blue_12-6-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6_Westat blue theme">
  <a:themeElements>
    <a:clrScheme name="Westat_blue_12-6-0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estat_blue_12-6-07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lnDef>
  </a:objectDefaults>
  <a:extraClrSchemeLst>
    <a:extraClrScheme>
      <a:clrScheme name="Westat_blue_12-6-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7_Westat blue theme">
  <a:themeElements>
    <a:clrScheme name="Westat_blue_12-6-0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estat_blue_12-6-07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lnDef>
  </a:objectDefaults>
  <a:extraClrSchemeLst>
    <a:extraClrScheme>
      <a:clrScheme name="Westat_blue_12-6-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8_Westat blue theme">
  <a:themeElements>
    <a:clrScheme name="Westat_blue_12-6-0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estat_blue_12-6-07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lnDef>
  </a:objectDefaults>
  <a:extraClrSchemeLst>
    <a:extraClrScheme>
      <a:clrScheme name="Westat_blue_12-6-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9_Westat blue theme">
  <a:themeElements>
    <a:clrScheme name="Westat_blue_12-6-0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estat_blue_12-6-07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lnDef>
  </a:objectDefaults>
  <a:extraClrSchemeLst>
    <a:extraClrScheme>
      <a:clrScheme name="Westat_blue_12-6-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Westat blue theme">
  <a:themeElements>
    <a:clrScheme name="Westat_blue_12-6-0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estat_blue_12-6-07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lnDef>
  </a:objectDefaults>
  <a:extraClrSchemeLst>
    <a:extraClrScheme>
      <a:clrScheme name="Westat_blue_12-6-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2_Westat blue theme">
  <a:themeElements>
    <a:clrScheme name="Westat_blue_12-6-0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estat_blue_12-6-07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lnDef>
  </a:objectDefaults>
  <a:extraClrSchemeLst>
    <a:extraClrScheme>
      <a:clrScheme name="Westat_blue_12-6-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3_Westat blue theme">
  <a:themeElements>
    <a:clrScheme name="Westat_blue_12-6-0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estat_blue_12-6-07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lnDef>
  </a:objectDefaults>
  <a:extraClrSchemeLst>
    <a:extraClrScheme>
      <a:clrScheme name="Westat_blue_12-6-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4_Westat blue theme">
  <a:themeElements>
    <a:clrScheme name="Westat_blue_12-6-0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estat_blue_12-6-07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lnDef>
  </a:objectDefaults>
  <a:extraClrSchemeLst>
    <a:extraClrScheme>
      <a:clrScheme name="Westat_blue_12-6-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5_Westat blue theme">
  <a:themeElements>
    <a:clrScheme name="Westat_blue_12-6-0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Westat_blue_12-6-07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96" charset="-128"/>
          </a:defRPr>
        </a:defPPr>
      </a:lstStyle>
    </a:lnDef>
  </a:objectDefaults>
  <a:extraClrSchemeLst>
    <a:extraClrScheme>
      <a:clrScheme name="Westat_blue_12-6-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stat_blue_12-6-0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stat_blue_12-6-0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Westat blue theme</Template>
  <TotalTime>29035</TotalTime>
  <Words>1349</Words>
  <Application>Microsoft Macintosh PowerPoint</Application>
  <PresentationFormat>On-screen Show (4:3)</PresentationFormat>
  <Paragraphs>286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13</vt:i4>
      </vt:variant>
      <vt:variant>
        <vt:lpstr>Slide Titles</vt:lpstr>
      </vt:variant>
      <vt:variant>
        <vt:i4>22</vt:i4>
      </vt:variant>
    </vt:vector>
  </HeadingPairs>
  <TitlesOfParts>
    <vt:vector size="35" baseType="lpstr">
      <vt:lpstr>Westat blue theme</vt:lpstr>
      <vt:lpstr>Default Design</vt:lpstr>
      <vt:lpstr>1_Default Design</vt:lpstr>
      <vt:lpstr>2_Default Design</vt:lpstr>
      <vt:lpstr>1_Westat blue theme</vt:lpstr>
      <vt:lpstr>2_Westat blue theme</vt:lpstr>
      <vt:lpstr>3_Westat blue theme</vt:lpstr>
      <vt:lpstr>4_Westat blue theme</vt:lpstr>
      <vt:lpstr>5_Westat blue theme</vt:lpstr>
      <vt:lpstr>6_Westat blue theme</vt:lpstr>
      <vt:lpstr>7_Westat blue theme</vt:lpstr>
      <vt:lpstr>8_Westat blue theme</vt:lpstr>
      <vt:lpstr>9_Westat blue theme</vt:lpstr>
      <vt:lpstr>Some Findings from the AISL Program’s Online Project Monitoring System for Projects Funded Between FY 2006 and FY 2012</vt:lpstr>
      <vt:lpstr>AISL Online Project Monitoring System (OPMS)</vt:lpstr>
      <vt:lpstr>Putting the OPMS data collection in context</vt:lpstr>
      <vt:lpstr>Major Questions I’m Going to Address Today</vt:lpstr>
      <vt:lpstr>What types of institutions are participating in the AISL program? </vt:lpstr>
      <vt:lpstr>A wide range of institutions are collaborating on AISL projects</vt:lpstr>
      <vt:lpstr>The projects funded between FY 2006-12 encompass a total of 1,311 lead and partner organizations</vt:lpstr>
      <vt:lpstr>Most of the places projects anticipate using for public learning experiences are informal learning institutions</vt:lpstr>
      <vt:lpstr>What types of public audiences are AISL projects targeting?</vt:lpstr>
      <vt:lpstr>Youth, age 11-14 are the most prominently targeted age group (n=241 projects)</vt:lpstr>
      <vt:lpstr>Projects expect to target a wide range of populations traditionally underrepresented in STEM (n=241 projects)</vt:lpstr>
      <vt:lpstr>How are projects expecting to reach public audiences? </vt:lpstr>
      <vt:lpstr>Projects expect to use a wide range of approaches to reach public audiences (n=130 projects)</vt:lpstr>
      <vt:lpstr>Delivery methods example: How audio or video deliverable types will reach public audiences</vt:lpstr>
      <vt:lpstr>Websites and TV are the most common ways projects expect to deliver audio and video to public audiences</vt:lpstr>
      <vt:lpstr>Most projects are seeking to enhance their public audiences’ knowledge of and/or interest in a STEM topic</vt:lpstr>
      <vt:lpstr>What methods are projects using to examine their impact on the public? </vt:lpstr>
      <vt:lpstr>Projects are planning to use multiple approaches to assess their public audience impacts (n=196 projects)</vt:lpstr>
      <vt:lpstr>Two thirds of projects plan to collect participant data before and/or after an AISL deliverable/activity</vt:lpstr>
      <vt:lpstr>Surveys and interviews are the most prominent methods that projects expect to use to examine participant outcomes</vt:lpstr>
      <vt:lpstr>What are examples of other questions that can be addressed using OPMS data? </vt:lpstr>
      <vt:lpstr>Gary Silverstein (301) 251-2244 GarySilverstein@westat.com  Ashley Simpkins (240) 453-2687 AshleySimpkins@westat.com     </vt:lpstr>
    </vt:vector>
  </TitlesOfParts>
  <Company>Westat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NSF DR K-12 Evaluation Advisory Group Meeting</dc:title>
  <dc:creator>Xiaodong Zhang</dc:creator>
  <cp:lastModifiedBy>Kalie Sacco</cp:lastModifiedBy>
  <cp:revision>627</cp:revision>
  <cp:lastPrinted>2014-08-21T02:36:53Z</cp:lastPrinted>
  <dcterms:created xsi:type="dcterms:W3CDTF">2014-08-22T01:03:08Z</dcterms:created>
  <dcterms:modified xsi:type="dcterms:W3CDTF">2014-08-22T17:08:54Z</dcterms:modified>
</cp:coreProperties>
</file>