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9" r:id="rId6"/>
    <p:sldId id="280" r:id="rId7"/>
    <p:sldId id="281" r:id="rId8"/>
    <p:sldId id="257" r:id="rId9"/>
    <p:sldId id="259" r:id="rId10"/>
    <p:sldId id="260" r:id="rId11"/>
    <p:sldId id="261" r:id="rId12"/>
    <p:sldId id="262" r:id="rId13"/>
    <p:sldId id="263" r:id="rId14"/>
    <p:sldId id="264" r:id="rId15"/>
    <p:sldId id="265" r:id="rId16"/>
    <p:sldId id="277" r:id="rId17"/>
    <p:sldId id="266" r:id="rId18"/>
    <p:sldId id="268" r:id="rId19"/>
    <p:sldId id="269" r:id="rId20"/>
    <p:sldId id="270" r:id="rId21"/>
    <p:sldId id="271" r:id="rId22"/>
    <p:sldId id="267" r:id="rId23"/>
    <p:sldId id="282" r:id="rId24"/>
    <p:sldId id="296" r:id="rId25"/>
    <p:sldId id="283" r:id="rId26"/>
    <p:sldId id="284" r:id="rId27"/>
    <p:sldId id="285" r:id="rId28"/>
    <p:sldId id="286" r:id="rId29"/>
    <p:sldId id="287" r:id="rId30"/>
    <p:sldId id="288" r:id="rId31"/>
    <p:sldId id="289" r:id="rId32"/>
    <p:sldId id="290" r:id="rId33"/>
    <p:sldId id="291" r:id="rId34"/>
    <p:sldId id="292" r:id="rId35"/>
    <p:sldId id="293" r:id="rId36"/>
    <p:sldId id="300" r:id="rId37"/>
    <p:sldId id="321" r:id="rId38"/>
    <p:sldId id="301" r:id="rId39"/>
    <p:sldId id="302" r:id="rId40"/>
    <p:sldId id="303" r:id="rId41"/>
    <p:sldId id="304" r:id="rId42"/>
    <p:sldId id="305" r:id="rId43"/>
    <p:sldId id="306" r:id="rId44"/>
    <p:sldId id="322" r:id="rId45"/>
    <p:sldId id="307" r:id="rId46"/>
    <p:sldId id="317" r:id="rId47"/>
    <p:sldId id="308" r:id="rId48"/>
    <p:sldId id="309" r:id="rId49"/>
    <p:sldId id="323" r:id="rId50"/>
    <p:sldId id="310" r:id="rId51"/>
    <p:sldId id="311" r:id="rId52"/>
    <p:sldId id="312" r:id="rId53"/>
    <p:sldId id="313" r:id="rId54"/>
    <p:sldId id="314" r:id="rId55"/>
    <p:sldId id="315" r:id="rId56"/>
    <p:sldId id="318" r:id="rId57"/>
    <p:sldId id="319" r:id="rId58"/>
    <p:sldId id="320"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E8545B-723B-40C4-8061-DAD5413A2978}" type="datetimeFigureOut">
              <a:rPr lang="en-US" smtClean="0"/>
              <a:t>08/24/2017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77198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08/24/2017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47977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08/24/2017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3141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08/24/2017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38666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8545B-723B-40C4-8061-DAD5413A2978}" type="datetimeFigureOut">
              <a:rPr lang="en-US" smtClean="0"/>
              <a:t>08/24/2017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26006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8545B-723B-40C4-8061-DAD5413A2978}" type="datetimeFigureOut">
              <a:rPr lang="en-US" smtClean="0"/>
              <a:t>08/24/2017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8684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8545B-723B-40C4-8061-DAD5413A2978}" type="datetimeFigureOut">
              <a:rPr lang="en-US" smtClean="0"/>
              <a:t>08/24/2017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69492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8545B-723B-40C4-8061-DAD5413A2978}" type="datetimeFigureOut">
              <a:rPr lang="en-US" smtClean="0"/>
              <a:t>08/24/2017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309457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8545B-723B-40C4-8061-DAD5413A2978}" type="datetimeFigureOut">
              <a:rPr lang="en-US" smtClean="0"/>
              <a:t>08/24/2017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3403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08/24/2017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86710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08/24/2017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0954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8545B-723B-40C4-8061-DAD5413A2978}" type="datetimeFigureOut">
              <a:rPr lang="en-US" smtClean="0"/>
              <a:t>08/24/2017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EA974-6326-421E-8ECF-6E332BD29D72}" type="slidenum">
              <a:rPr lang="en-US" smtClean="0"/>
              <a:t>‹#›</a:t>
            </a:fld>
            <a:endParaRPr lang="en-US"/>
          </a:p>
        </p:txBody>
      </p:sp>
    </p:spTree>
    <p:extLst>
      <p:ext uri="{BB962C8B-B14F-4D97-AF65-F5344CB8AC3E}">
        <p14:creationId xmlns:p14="http://schemas.microsoft.com/office/powerpoint/2010/main" val="149837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hyperlink" Target="https://nsf.gov/pubs/2017/nsf17573/nsf17573.htm?org=NSF#toc" TargetMode="Externa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4" Type="http://schemas.openxmlformats.org/officeDocument/2006/relationships/audio" Target="../media/media17.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s://www.nsf.gov/publications/pub_summ.jsp?ods_key=grantsgovguide" TargetMode="External"/><Relationship Id="rId4" Type="http://schemas.openxmlformats.org/officeDocument/2006/relationships/hyperlink" Target="https://www.nsf.gov/publications/pub_summ.jsp?ods_key=pap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hyperlink" Target="https://www.nsf.gov/cgi-bin/good-bye?http://www.informalscience.org"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microsoft.com/office/2007/relationships/media" Target="../media/media36.m4a"/><Relationship Id="rId2" Type="http://schemas.microsoft.com/office/2007/relationships/media" Target="../media/media3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8.m4a"/><Relationship Id="rId7"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5" Type="http://schemas.microsoft.com/office/2007/relationships/media" Target="../media/media39.m4a"/><Relationship Id="rId4" Type="http://schemas.openxmlformats.org/officeDocument/2006/relationships/audio" Target="../media/media38.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2.m4a"/><Relationship Id="rId1" Type="http://schemas.openxmlformats.org/officeDocument/2006/relationships/audio" Target="NULL"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audio" Target="../media/media46.m4a"/><Relationship Id="rId3" Type="http://schemas.microsoft.com/office/2007/relationships/media" Target="../media/media44.m4a"/><Relationship Id="rId7" Type="http://schemas.microsoft.com/office/2007/relationships/media" Target="../media/media46.m4a"/><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audio" Target="../media/media45.m4a"/><Relationship Id="rId5" Type="http://schemas.microsoft.com/office/2007/relationships/media" Target="../media/media45.m4a"/><Relationship Id="rId10" Type="http://schemas.openxmlformats.org/officeDocument/2006/relationships/image" Target="../media/image1.png"/><Relationship Id="rId4" Type="http://schemas.openxmlformats.org/officeDocument/2006/relationships/audio" Target="../media/media44.m4a"/><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media50.m4a"/><Relationship Id="rId3" Type="http://schemas.microsoft.com/office/2007/relationships/media" Target="../media/media48.m4a"/><Relationship Id="rId7" Type="http://schemas.microsoft.com/office/2007/relationships/media" Target="../media/media50.m4a"/><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audio" Target="../media/media49.m4a"/><Relationship Id="rId5" Type="http://schemas.microsoft.com/office/2007/relationships/media" Target="../media/media49.m4a"/><Relationship Id="rId10" Type="http://schemas.openxmlformats.org/officeDocument/2006/relationships/image" Target="../media/image1.png"/><Relationship Id="rId4" Type="http://schemas.openxmlformats.org/officeDocument/2006/relationships/audio" Target="../media/media48.m4a"/><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audio" Target="../media/media55.m4a"/><Relationship Id="rId3" Type="http://schemas.microsoft.com/office/2007/relationships/media" Target="../media/media53.m4a"/><Relationship Id="rId7" Type="http://schemas.microsoft.com/office/2007/relationships/media" Target="../media/media55.m4a"/><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audio" Target="../media/media54.m4a"/><Relationship Id="rId5" Type="http://schemas.microsoft.com/office/2007/relationships/media" Target="../media/media54.m4a"/><Relationship Id="rId10" Type="http://schemas.openxmlformats.org/officeDocument/2006/relationships/image" Target="../media/image1.png"/><Relationship Id="rId4" Type="http://schemas.openxmlformats.org/officeDocument/2006/relationships/audio" Target="../media/media53.m4a"/><Relationship Id="rId9"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microsoft.com/office/2007/relationships/media" Target="../media/media66.m4a"/><Relationship Id="rId2" Type="http://schemas.microsoft.com/office/2007/relationships/media" Target="../media/media6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66.m4a"/></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68.m4a"/><Relationship Id="rId7"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audio" Target="../media/media69.m4a"/><Relationship Id="rId5" Type="http://schemas.microsoft.com/office/2007/relationships/media" Target="../media/media69.m4a"/><Relationship Id="rId4" Type="http://schemas.openxmlformats.org/officeDocument/2006/relationships/audio" Target="../media/media68.m4a"/></Relationships>
</file>

<file path=ppt/slides/_rels/slide48.xml.rels><?xml version="1.0" encoding="UTF-8" standalone="yes"?>
<Relationships xmlns="http://schemas.openxmlformats.org/package/2006/relationships"><Relationship Id="rId8" Type="http://schemas.openxmlformats.org/officeDocument/2006/relationships/audio" Target="../media/media73.m4a"/><Relationship Id="rId3" Type="http://schemas.microsoft.com/office/2007/relationships/media" Target="../media/media71.m4a"/><Relationship Id="rId7" Type="http://schemas.microsoft.com/office/2007/relationships/media" Target="../media/media73.m4a"/><Relationship Id="rId12" Type="http://schemas.openxmlformats.org/officeDocument/2006/relationships/image" Target="../media/image1.png"/><Relationship Id="rId2" Type="http://schemas.openxmlformats.org/officeDocument/2006/relationships/audio" Target="../media/media70.m4a"/><Relationship Id="rId1" Type="http://schemas.microsoft.com/office/2007/relationships/media" Target="../media/media70.m4a"/><Relationship Id="rId6" Type="http://schemas.microsoft.com/office/2007/relationships/media" Target="../media/media72.m4a"/><Relationship Id="rId11" Type="http://schemas.openxmlformats.org/officeDocument/2006/relationships/slideLayout" Target="../slideLayouts/slideLayout2.xml"/><Relationship Id="rId5" Type="http://schemas.openxmlformats.org/officeDocument/2006/relationships/audio" Target="NULL" TargetMode="External"/><Relationship Id="rId10" Type="http://schemas.openxmlformats.org/officeDocument/2006/relationships/audio" Target="../media/media74.m4a"/><Relationship Id="rId4" Type="http://schemas.openxmlformats.org/officeDocument/2006/relationships/audio" Target="../media/media71.m4a"/><Relationship Id="rId9" Type="http://schemas.microsoft.com/office/2007/relationships/media" Target="../media/media74.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audio" Target="../media/media80.m4a"/><Relationship Id="rId3" Type="http://schemas.microsoft.com/office/2007/relationships/media" Target="../media/media78.m4a"/><Relationship Id="rId7" Type="http://schemas.microsoft.com/office/2007/relationships/media" Target="../media/media80.m4a"/><Relationship Id="rId12"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audio" Target="../media/media79.m4a"/><Relationship Id="rId11" Type="http://schemas.openxmlformats.org/officeDocument/2006/relationships/slideLayout" Target="../slideLayouts/slideLayout2.xml"/><Relationship Id="rId5" Type="http://schemas.microsoft.com/office/2007/relationships/media" Target="../media/media79.m4a"/><Relationship Id="rId10" Type="http://schemas.openxmlformats.org/officeDocument/2006/relationships/audio" Target="../media/media81.m4a"/><Relationship Id="rId4" Type="http://schemas.openxmlformats.org/officeDocument/2006/relationships/audio" Target="../media/media78.m4a"/><Relationship Id="rId9" Type="http://schemas.microsoft.com/office/2007/relationships/media" Target="../media/media81.m4a"/></Relationships>
</file>

<file path=ppt/slides/_rels/slide52.xml.rels><?xml version="1.0" encoding="UTF-8" standalone="yes"?>
<Relationships xmlns="http://schemas.openxmlformats.org/package/2006/relationships"><Relationship Id="rId3" Type="http://schemas.microsoft.com/office/2007/relationships/media" Target="../media/media83.m4a"/><Relationship Id="rId7" Type="http://schemas.openxmlformats.org/officeDocument/2006/relationships/image" Target="../media/image1.png"/><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hyperlink" Target="mailto:DRLAISL@nsf.gov" TargetMode="External"/><Relationship Id="rId5" Type="http://schemas.openxmlformats.org/officeDocument/2006/relationships/slideLayout" Target="../slideLayouts/slideLayout2.xml"/><Relationship Id="rId4" Type="http://schemas.openxmlformats.org/officeDocument/2006/relationships/audio" Target="../media/media83.m4a"/></Relationships>
</file>

<file path=ppt/slides/_rels/slide53.xml.rels><?xml version="1.0" encoding="UTF-8" standalone="yes"?>
<Relationships xmlns="http://schemas.openxmlformats.org/package/2006/relationships"><Relationship Id="rId3" Type="http://schemas.microsoft.com/office/2007/relationships/media" Target="../media/media85.m4a"/><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85.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https://www.nsf.gov/publications/pub_summ.jsp?ods_key=nsf17001"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hyperlink" Target="mailto:DRLAISL@nsf.gov" TargetMode="Externa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8" Type="http://schemas.openxmlformats.org/officeDocument/2006/relationships/audio" Target="../media/media15.m4a"/><Relationship Id="rId3" Type="http://schemas.microsoft.com/office/2007/relationships/media" Target="../media/media13.m4a"/><Relationship Id="rId7" Type="http://schemas.microsoft.com/office/2007/relationships/media" Target="../media/media15.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5" Type="http://schemas.microsoft.com/office/2007/relationships/media" Target="../media/media14.m4a"/><Relationship Id="rId10" Type="http://schemas.openxmlformats.org/officeDocument/2006/relationships/image" Target="../media/image1.png"/><Relationship Id="rId4" Type="http://schemas.openxmlformats.org/officeDocument/2006/relationships/audio" Target="../media/media13.m4a"/><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9403"/>
            <a:ext cx="9144000" cy="3078051"/>
          </a:xfrm>
        </p:spPr>
        <p:txBody>
          <a:bodyPr>
            <a:normAutofit fontScale="90000"/>
          </a:bodyPr>
          <a:lstStyle/>
          <a:p>
            <a:r>
              <a:rPr lang="en-US" b="1" dirty="0"/>
              <a:t>Advancing Informal STEM Learning (AISL)</a:t>
            </a:r>
            <a:br>
              <a:rPr lang="en-US" b="1" dirty="0"/>
            </a:br>
            <a:r>
              <a:rPr lang="en-US" b="1" dirty="0">
                <a:hlinkClick r:id="rId5"/>
              </a:rPr>
              <a:t>Program Solicitation</a:t>
            </a:r>
            <a:r>
              <a:rPr lang="en-US" b="1" dirty="0"/>
              <a:t> </a:t>
            </a:r>
            <a:br>
              <a:rPr lang="en-US" b="1" dirty="0"/>
            </a:br>
            <a:r>
              <a:rPr lang="en-US" b="1" dirty="0"/>
              <a:t>NSF 17-573</a:t>
            </a:r>
            <a:endParaRPr lang="en-US" dirty="0"/>
          </a:p>
        </p:txBody>
      </p:sp>
      <p:sp>
        <p:nvSpPr>
          <p:cNvPr id="3" name="Subtitle 2"/>
          <p:cNvSpPr>
            <a:spLocks noGrp="1"/>
          </p:cNvSpPr>
          <p:nvPr>
            <p:ph type="subTitle" idx="1"/>
          </p:nvPr>
        </p:nvSpPr>
        <p:spPr>
          <a:xfrm>
            <a:off x="1524000" y="4855335"/>
            <a:ext cx="9144000" cy="840346"/>
          </a:xfrm>
        </p:spPr>
        <p:txBody>
          <a:bodyPr/>
          <a:lstStyle/>
          <a:p>
            <a:r>
              <a:rPr lang="en-US" dirty="0"/>
              <a:t>A detailed walk through the solicitation</a:t>
            </a:r>
          </a:p>
        </p:txBody>
      </p:sp>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end="4184.1655"/>
                </p14:media>
              </p:ext>
            </p:extLst>
          </p:nvPr>
        </p:nvPicPr>
        <p:blipFill>
          <a:blip r:embed="rId6"/>
          <a:stretch>
            <a:fillRect/>
          </a:stretch>
        </p:blipFill>
        <p:spPr>
          <a:xfrm>
            <a:off x="11281893" y="4387404"/>
            <a:ext cx="609600" cy="609600"/>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3">
                  <p14:trim end="12879.8866"/>
                </p14:media>
              </p:ext>
            </p:extLst>
          </p:nvPr>
        </p:nvPicPr>
        <p:blipFill>
          <a:blip r:embed="rId6"/>
          <a:stretch>
            <a:fillRect/>
          </a:stretch>
        </p:blipFill>
        <p:spPr>
          <a:xfrm>
            <a:off x="11281893" y="5390881"/>
            <a:ext cx="609600" cy="609600"/>
          </a:xfrm>
          <a:prstGeom prst="rect">
            <a:avLst/>
          </a:prstGeom>
        </p:spPr>
      </p:pic>
      <p:sp>
        <p:nvSpPr>
          <p:cNvPr id="11" name="TextBox 10"/>
          <p:cNvSpPr txBox="1"/>
          <p:nvPr/>
        </p:nvSpPr>
        <p:spPr>
          <a:xfrm>
            <a:off x="381234" y="6209692"/>
            <a:ext cx="11709042" cy="369332"/>
          </a:xfrm>
          <a:prstGeom prst="rect">
            <a:avLst/>
          </a:prstGeom>
          <a:noFill/>
        </p:spPr>
        <p:txBody>
          <a:bodyPr wrap="square" rtlCol="0">
            <a:spAutoFit/>
          </a:bodyPr>
          <a:lstStyle/>
          <a:p>
            <a:r>
              <a:rPr lang="en-US" dirty="0"/>
              <a:t>Disclaimer: NSF 17-573 and the NSF </a:t>
            </a:r>
            <a:r>
              <a:rPr lang="en-US" dirty="0" err="1"/>
              <a:t>PAPPG</a:t>
            </a:r>
            <a:r>
              <a:rPr lang="en-US" dirty="0"/>
              <a:t> provide the only official guidance with respect to the AISL proposal competition. </a:t>
            </a:r>
          </a:p>
        </p:txBody>
      </p:sp>
    </p:spTree>
    <p:extLst>
      <p:ext uri="{BB962C8B-B14F-4D97-AF65-F5344CB8AC3E}">
        <p14:creationId xmlns:p14="http://schemas.microsoft.com/office/powerpoint/2010/main" val="23295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60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Aft>
                <a:spcPct val="0"/>
              </a:spcAft>
            </a:pPr>
            <a:br>
              <a:rPr kumimoji="0" lang="en-US" altLang="en-US" sz="800" b="1" i="0" u="none" strike="noStrike" cap="none" normalizeH="0" baseline="0" dirty="0">
                <a:ln>
                  <a:noFill/>
                </a:ln>
                <a:solidFill>
                  <a:srgbClr val="CC9900"/>
                </a:solidFill>
                <a:effectLst/>
                <a:latin typeface="Verdana" panose="020B0604030504040204" pitchFamily="34" charset="0"/>
              </a:rPr>
            </a:br>
            <a:r>
              <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Who May Submit Proposals:</a:t>
            </a:r>
            <a:br>
              <a:rPr kumimoji="0" lang="en-US" altLang="en-US" sz="6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en-US" dirty="0"/>
          </a:p>
        </p:txBody>
      </p:sp>
      <p:sp>
        <p:nvSpPr>
          <p:cNvPr id="5" name="Rectangle 2"/>
          <p:cNvSpPr>
            <a:spLocks noGrp="1" noChangeArrowheads="1"/>
          </p:cNvSpPr>
          <p:nvPr>
            <p:ph idx="1"/>
          </p:nvPr>
        </p:nvSpPr>
        <p:spPr bwMode="auto">
          <a:xfrm>
            <a:off x="735170" y="1445823"/>
            <a:ext cx="1014785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The categories of proposers eligible to submit proposals to the National Science Foundation are identified in the </a:t>
            </a:r>
            <a:r>
              <a:rPr kumimoji="0" lang="en-US" altLang="en-US" sz="2400" b="0" i="1" u="none" strike="noStrike" cap="none" normalizeH="0" baseline="0" dirty="0">
                <a:ln>
                  <a:noFill/>
                </a:ln>
                <a:solidFill>
                  <a:schemeClr val="tx1"/>
                </a:solidFill>
                <a:effectLst/>
                <a:cs typeface="Arial" panose="020B0604020202020204" pitchFamily="34" charset="0"/>
              </a:rPr>
              <a:t>NSF Proposal &amp; Award Policies &amp; Procedures Guide</a:t>
            </a:r>
            <a:r>
              <a:rPr kumimoji="0" lang="en-US" altLang="en-US" sz="2400" b="0" i="0" u="none" strike="noStrike" cap="none" normalizeH="0" baseline="0" dirty="0">
                <a:ln>
                  <a:noFill/>
                </a:ln>
                <a:solidFill>
                  <a:schemeClr val="tx1"/>
                </a:solidFill>
                <a:effectLst/>
                <a:cs typeface="Arial" panose="020B0604020202020204" pitchFamily="34" charset="0"/>
              </a:rPr>
              <a:t> (</a:t>
            </a:r>
            <a:r>
              <a:rPr kumimoji="0" lang="en-US" altLang="en-US" sz="2400" b="0" i="0" u="none" strike="noStrike" cap="none" normalizeH="0" baseline="0" dirty="0" err="1">
                <a:ln>
                  <a:noFill/>
                </a:ln>
                <a:solidFill>
                  <a:schemeClr val="tx1"/>
                </a:solidFill>
                <a:effectLst/>
                <a:cs typeface="Arial" panose="020B0604020202020204" pitchFamily="34" charset="0"/>
              </a:rPr>
              <a:t>PAPPG</a:t>
            </a:r>
            <a:r>
              <a:rPr kumimoji="0" lang="en-US" altLang="en-US" sz="2400" b="0" i="0" u="none" strike="noStrike" cap="none" normalizeH="0" baseline="0" dirty="0">
                <a:ln>
                  <a:noFill/>
                </a:ln>
                <a:solidFill>
                  <a:schemeClr val="tx1"/>
                </a:solidFill>
                <a:effectLst/>
                <a:cs typeface="Arial" panose="020B0604020202020204" pitchFamily="34" charset="0"/>
              </a:rPr>
              <a:t>), Chapter 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Who May Serve as PI:</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There are no restrictions or limits.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Limit on Number of Proposals per Organization:</a:t>
            </a:r>
            <a:r>
              <a:rPr kumimoji="0" lang="en-US" altLang="en-US" sz="2400" b="0" i="0" u="none" strike="noStrike" cap="none" normalizeH="0" baseline="0" dirty="0">
                <a:ln>
                  <a:noFill/>
                </a:ln>
                <a:solidFill>
                  <a:schemeClr val="tx1"/>
                </a:solidFill>
                <a:effectLst/>
                <a:cs typeface="Arial" panose="020B0604020202020204" pitchFamily="34" charset="0"/>
              </a:rPr>
              <a:t> 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An institution or organization may serve as lead on no more than three (3) proposals submitted to the November deadline. However, an institution or organization may partner as a </a:t>
            </a:r>
            <a:r>
              <a:rPr kumimoji="0" lang="en-US" altLang="en-US" sz="2400" b="0" i="0" u="none" strike="noStrike" cap="none" normalizeH="0" baseline="0" dirty="0" err="1">
                <a:ln>
                  <a:noFill/>
                </a:ln>
                <a:solidFill>
                  <a:schemeClr val="tx1"/>
                </a:solidFill>
                <a:effectLst/>
                <a:cs typeface="Arial" panose="020B0604020202020204" pitchFamily="34" charset="0"/>
              </a:rPr>
              <a:t>subaward</a:t>
            </a:r>
            <a:r>
              <a:rPr kumimoji="0" lang="en-US" altLang="en-US" sz="2400" b="0" i="0" u="none" strike="noStrike" cap="none" normalizeH="0" baseline="0" dirty="0">
                <a:ln>
                  <a:noFill/>
                </a:ln>
                <a:solidFill>
                  <a:schemeClr val="tx1"/>
                </a:solidFill>
                <a:effectLst/>
                <a:cs typeface="Arial" panose="020B0604020202020204" pitchFamily="34" charset="0"/>
              </a:rPr>
              <a:t> on other proposals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Limit on Number of Proposals per PI or Co-PI:</a:t>
            </a:r>
            <a:r>
              <a:rPr kumimoji="0" lang="en-US" altLang="en-US" sz="2400" b="0" i="0" u="none" strike="noStrike" cap="none" normalizeH="0" baseline="0" dirty="0">
                <a:ln>
                  <a:noFill/>
                </a:ln>
                <a:solidFill>
                  <a:schemeClr val="tx1"/>
                </a:solidFill>
                <a:effectLst/>
                <a:cs typeface="Arial" panose="020B0604020202020204" pitchFamily="34" charset="0"/>
              </a:rPr>
              <a:t> 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An individual may be included as a Principal Investigator (PI) /Co-PI on no more than three (3) proposals submitted to the November deadline.</a:t>
            </a:r>
            <a:endParaRPr kumimoji="0" lang="en-US" altLang="en-US" sz="2400" b="0" i="0" u="none" strike="noStrike" cap="none" normalizeH="0" baseline="0" dirty="0">
              <a:ln>
                <a:noFill/>
              </a:ln>
              <a:solidFill>
                <a:schemeClr val="tx1"/>
              </a:solidFill>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86400" y="2771386"/>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44200" y="3942033"/>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744200" y="5713526"/>
            <a:ext cx="609600" cy="609600"/>
          </a:xfrm>
          <a:prstGeom prst="rect">
            <a:avLst/>
          </a:prstGeom>
        </p:spPr>
      </p:pic>
    </p:spTree>
    <p:extLst>
      <p:ext uri="{BB962C8B-B14F-4D97-AF65-F5344CB8AC3E}">
        <p14:creationId xmlns:p14="http://schemas.microsoft.com/office/powerpoint/2010/main" val="2159020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50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00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9" y="365125"/>
            <a:ext cx="11075830" cy="1325563"/>
          </a:xfrm>
        </p:spPr>
        <p:txBody>
          <a:bodyPr>
            <a:normAutofit/>
          </a:bodyPr>
          <a:lstStyle/>
          <a:p>
            <a:r>
              <a:rPr lang="en-US" b="1" dirty="0"/>
              <a:t>Proposal Preparation and Submission Instructions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A. Proposal Preparation Instructions</a:t>
            </a:r>
            <a:endParaRPr lang="en-US" dirty="0"/>
          </a:p>
          <a:p>
            <a:r>
              <a:rPr lang="en-US" b="1" dirty="0"/>
              <a:t>Letters of Intent:</a:t>
            </a:r>
            <a:r>
              <a:rPr lang="en-US" dirty="0"/>
              <a:t> Not required</a:t>
            </a:r>
          </a:p>
          <a:p>
            <a:r>
              <a:rPr lang="en-US" b="1" dirty="0"/>
              <a:t>Preliminary Proposal Submission:</a:t>
            </a:r>
            <a:r>
              <a:rPr lang="en-US" dirty="0"/>
              <a:t> Not required</a:t>
            </a:r>
          </a:p>
          <a:p>
            <a:r>
              <a:rPr lang="en-US" b="1" dirty="0"/>
              <a:t>Full Proposals:</a:t>
            </a:r>
            <a:endParaRPr lang="en-US" dirty="0"/>
          </a:p>
          <a:p>
            <a:pPr lvl="1"/>
            <a:r>
              <a:rPr lang="en-US" dirty="0"/>
              <a:t>Full Proposals submitted via </a:t>
            </a:r>
            <a:r>
              <a:rPr lang="en-US" dirty="0" err="1"/>
              <a:t>FastLane</a:t>
            </a:r>
            <a:r>
              <a:rPr lang="en-US" dirty="0"/>
              <a:t>: </a:t>
            </a:r>
            <a:r>
              <a:rPr lang="en-US" i="1" dirty="0"/>
              <a:t>NSF Proposal and Award Policies and Procedures Guide</a:t>
            </a:r>
            <a:r>
              <a:rPr lang="en-US" dirty="0"/>
              <a:t> (</a:t>
            </a:r>
            <a:r>
              <a:rPr lang="en-US" dirty="0" err="1"/>
              <a:t>PAPPG</a:t>
            </a:r>
            <a:r>
              <a:rPr lang="en-US" dirty="0"/>
              <a:t>) guidelines apply. The complete text of the </a:t>
            </a:r>
            <a:r>
              <a:rPr lang="en-US" dirty="0" err="1"/>
              <a:t>PAPPG</a:t>
            </a:r>
            <a:r>
              <a:rPr lang="en-US" dirty="0"/>
              <a:t> is available electronically on the NSF website at: </a:t>
            </a:r>
            <a:r>
              <a:rPr lang="en-US" dirty="0">
                <a:hlinkClick r:id="rId4"/>
              </a:rPr>
              <a:t>https://www.nsf.gov/publications/pub_summ.jsp?ods_key=pappg</a:t>
            </a:r>
            <a:r>
              <a:rPr lang="en-US" dirty="0"/>
              <a:t>.</a:t>
            </a:r>
          </a:p>
          <a:p>
            <a:pPr lvl="1"/>
            <a:r>
              <a:rPr lang="en-US" dirty="0"/>
              <a:t>Full Proposals submitted via Grants.gov: </a:t>
            </a:r>
            <a:r>
              <a:rPr lang="en-US" i="1" dirty="0"/>
              <a:t>NSF Grants.gov Application Guide: A Guide for the Preparation and Submission of NSF Applications via Grants.gov</a:t>
            </a:r>
            <a:r>
              <a:rPr lang="en-US" dirty="0"/>
              <a:t> guidelines apply (Note: The </a:t>
            </a:r>
            <a:r>
              <a:rPr lang="en-US" i="1" dirty="0"/>
              <a:t>NSF Grants.gov Application Guide</a:t>
            </a:r>
            <a:r>
              <a:rPr lang="en-US" dirty="0"/>
              <a:t> is available on the Grants.gov website and on the NSF website at: </a:t>
            </a:r>
            <a:r>
              <a:rPr lang="en-US" dirty="0">
                <a:hlinkClick r:id="rId5"/>
              </a:rPr>
              <a:t>https://www.nsf.gov/publications/pub_summ.jsp?ods_key=grantsgovguide</a:t>
            </a:r>
            <a:r>
              <a:rPr lang="en-US" dirty="0"/>
              <a: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5312" y="2081011"/>
            <a:ext cx="609600" cy="609600"/>
          </a:xfrm>
          <a:prstGeom prst="rect">
            <a:avLst/>
          </a:prstGeom>
        </p:spPr>
      </p:pic>
    </p:spTree>
    <p:extLst>
      <p:ext uri="{BB962C8B-B14F-4D97-AF65-F5344CB8AC3E}">
        <p14:creationId xmlns:p14="http://schemas.microsoft.com/office/powerpoint/2010/main" val="3040566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Budgetary Information</a:t>
            </a:r>
            <a:endParaRPr lang="en-US" dirty="0"/>
          </a:p>
        </p:txBody>
      </p:sp>
      <p:sp>
        <p:nvSpPr>
          <p:cNvPr id="3" name="Content Placeholder 2"/>
          <p:cNvSpPr>
            <a:spLocks noGrp="1"/>
          </p:cNvSpPr>
          <p:nvPr>
            <p:ph idx="1"/>
          </p:nvPr>
        </p:nvSpPr>
        <p:spPr/>
        <p:txBody>
          <a:bodyPr/>
          <a:lstStyle/>
          <a:p>
            <a:r>
              <a:rPr lang="en-US" b="1" dirty="0"/>
              <a:t>Cost Sharing Requirements:</a:t>
            </a:r>
            <a:endParaRPr lang="en-US" dirty="0"/>
          </a:p>
          <a:p>
            <a:r>
              <a:rPr lang="en-US" dirty="0"/>
              <a:t>Inclusion of voluntary committed cost sharing is prohibited.</a:t>
            </a:r>
          </a:p>
          <a:p>
            <a:r>
              <a:rPr lang="en-US" b="1" dirty="0"/>
              <a:t>Other Budgetary Limitations:</a:t>
            </a:r>
            <a:endParaRPr lang="en-US" dirty="0"/>
          </a:p>
          <a:p>
            <a:r>
              <a:rPr lang="en-US" dirty="0"/>
              <a:t>Other budgetary limitations apply. Please see the full text of this solicitation for further information.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055253"/>
            <a:ext cx="609600" cy="609600"/>
          </a:xfrm>
          <a:prstGeom prst="rect">
            <a:avLst/>
          </a:prstGeom>
        </p:spPr>
      </p:pic>
    </p:spTree>
    <p:extLst>
      <p:ext uri="{BB962C8B-B14F-4D97-AF65-F5344CB8AC3E}">
        <p14:creationId xmlns:p14="http://schemas.microsoft.com/office/powerpoint/2010/main" val="3545440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r>
              <a:rPr lang="en-US" b="1" dirty="0"/>
              <a:t>About the Advancing Informal STEM Learning Program</a:t>
            </a:r>
            <a:endParaRPr lang="en-US" dirty="0"/>
          </a:p>
        </p:txBody>
      </p:sp>
      <p:sp>
        <p:nvSpPr>
          <p:cNvPr id="3" name="Content Placeholder 2"/>
          <p:cNvSpPr>
            <a:spLocks noGrp="1"/>
          </p:cNvSpPr>
          <p:nvPr>
            <p:ph idx="1"/>
          </p:nvPr>
        </p:nvSpPr>
        <p:spPr>
          <a:xfrm>
            <a:off x="838200" y="1825624"/>
            <a:ext cx="10515600" cy="4910027"/>
          </a:xfrm>
        </p:spPr>
        <p:txBody>
          <a:bodyPr>
            <a:normAutofit fontScale="55000" lnSpcReduction="20000"/>
          </a:bodyPr>
          <a:lstStyle/>
          <a:p>
            <a:r>
              <a:rPr lang="en-US" sz="2900" dirty="0"/>
              <a:t>Over the last several decades there has been a growing understanding and acknowledgment that learning occurs across the lifespan and in places and spaces beyond schools or the school day. Developments in technology continue to influence the ways and means for learning, including 24/7 access to information, tools for learning collaboratively, personalization of learning, and authentic/deeper contributions to scientific processes and studies. The social context of science is also changing. The public's trust in the scientific enterprise means that questions of knowledge, evidence, and distinguishing among knowledge, views, and values are ever-present in media and in our daily discussions and deliberations (Dickel, 2016; NAS, 2015). Further, people expect to have a stronger voice in science. This social context has contributed to a changing role of science in people's lives, which has resulted in the shifting dynamics of learning (e.g., do-it-yourself movement, public participation in scientific research, access to low cost, high quality sensors, and other tools to conduct one's own investigations), and interest in the interconnections and interdisciplinary of science with other disciplines (e.g. science, technology, engineering, the arts, and mathematics). In addition, advances in brain research, cognition, and other domains have stimulated interest in expanding notions of how early in life the learning of science, technology, engineering, and mathematics (STEM) can occur. There is unequal distribution of and access to quality STEM learning experiences for individuals, family, and communities. Likewise, the sectors that comprise the informal STEM education field (e.g., mass media, museums/zoos/aquaria, after school, science outreach, citizen science, cyber-enabled learning, science communication, among others) have professionals of varying knowledge and capacities with respect to teaching and learning STEM.</a:t>
            </a:r>
          </a:p>
          <a:p>
            <a:r>
              <a:rPr lang="en-US" sz="2900" dirty="0"/>
              <a:t>Almost any environment can support informal science learning, such as a home, a museum, a library, a street, or a virtual or augmented reality game. Information networks, mobile media, and social networks transform educational possibilities and create opportunities for seamless learning environments. Informal learning environments are, in principle, accessible to all learners, and evidence suggests they have particular potential for supporting learners from underrepresented groups (National Research Council, 2009). These settings offer learners direct access to compelling phenomena in the natural and designed world, and powerful representations of those phenomena. Ubiquity, digital networks, and lack of formal accreditation procedures mean that anyone with appropriate expertise can facilitate STEM learning in the informal world.</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68154"/>
            <a:ext cx="609600" cy="609600"/>
          </a:xfrm>
          <a:prstGeom prst="rect">
            <a:avLst/>
          </a:prstGeom>
        </p:spPr>
      </p:pic>
    </p:spTree>
    <p:extLst>
      <p:ext uri="{BB962C8B-B14F-4D97-AF65-F5344CB8AC3E}">
        <p14:creationId xmlns:p14="http://schemas.microsoft.com/office/powerpoint/2010/main" val="1232229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Program Goals</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AISL program is situated within the Division of Research on Learning in Formal and Informal Settings (DRL). DRL's mission is to cultivate and catalyze fundamental and applied research and development (R&amp;D) to improve the learning of science, technology, engineering, and mathematics for the nation. In support of this mission, AISL seeks to (a) advance new approaches to and evidence-based understanding of the design and development of STEM learning in informal environments; (b) provide multiple pathways for broadening access to and engagement in STEM learning experiences; (c) advance innovative research on and assessment of STEM learning in informal environments; and (d) engage the public of all ages in learning STEM in informal environments.</a:t>
            </a:r>
          </a:p>
          <a:p>
            <a:r>
              <a:rPr lang="en-US" dirty="0"/>
              <a:t>The AISL program's priorities are: (1) Maximizing Strategic Impact, (2) Enhancing Knowledge-Building, (3) Promoting Innovation, (4) Advancing Collaboration, (5) Strengthening Infrastructure and Building Capacity, and (6) Broadening Participation. Through these priorities, described in more detail throughout the solicitation, the program contributes to STEM engagement and literacy, workforce development, and educational success. It may also narrow the gap between the advancements in scientific discovery and the public's understanding of science.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300729"/>
            <a:ext cx="609600" cy="609600"/>
          </a:xfrm>
          <a:prstGeom prst="rect">
            <a:avLst/>
          </a:prstGeom>
        </p:spPr>
      </p:pic>
    </p:spTree>
    <p:extLst>
      <p:ext uri="{BB962C8B-B14F-4D97-AF65-F5344CB8AC3E}">
        <p14:creationId xmlns:p14="http://schemas.microsoft.com/office/powerpoint/2010/main" val="1889318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PROGRAM DESCRIPTION</a:t>
            </a:r>
            <a:endParaRPr lang="en-US" dirty="0"/>
          </a:p>
        </p:txBody>
      </p:sp>
      <p:sp>
        <p:nvSpPr>
          <p:cNvPr id="3" name="Content Placeholder 2"/>
          <p:cNvSpPr>
            <a:spLocks noGrp="1"/>
          </p:cNvSpPr>
          <p:nvPr>
            <p:ph idx="1"/>
          </p:nvPr>
        </p:nvSpPr>
        <p:spPr>
          <a:xfrm>
            <a:off x="838200" y="1558344"/>
            <a:ext cx="10515600" cy="5190185"/>
          </a:xfrm>
        </p:spPr>
        <p:txBody>
          <a:bodyPr>
            <a:normAutofit fontScale="70000" lnSpcReduction="20000"/>
          </a:bodyPr>
          <a:lstStyle/>
          <a:p>
            <a:r>
              <a:rPr lang="en-US" b="1" dirty="0"/>
              <a:t>What is informal science, technology, engineering and mathematics (STEM) learning?</a:t>
            </a:r>
            <a:endParaRPr lang="en-US" dirty="0"/>
          </a:p>
          <a:p>
            <a:r>
              <a:rPr lang="en-US" dirty="0"/>
              <a:t>It is "lifelong learning in science, technology, engineering, and math (STEM) that takes place across a multitude of designed settings and experiences outside of the formal classroom" (Center for the Advancement of Informal Science Education website). For more information see the Center for the CAISE website, </a:t>
            </a:r>
            <a:r>
              <a:rPr lang="en-US" dirty="0">
                <a:hlinkClick r:id="rId4"/>
              </a:rPr>
              <a:t>http://www.informalscience.org</a:t>
            </a:r>
            <a:r>
              <a:rPr lang="en-US" dirty="0"/>
              <a:t>.</a:t>
            </a:r>
          </a:p>
          <a:p>
            <a:r>
              <a:rPr lang="en-US" dirty="0"/>
              <a:t>AISL program investments should be of interest and utility to public audiences, informal STEM practitioners, and decision-makers. </a:t>
            </a:r>
            <a:r>
              <a:rPr lang="en-US" b="1" dirty="0"/>
              <a:t>All proposals must articulate clear rationales describing why a project is primarily informal and how it adds value to the informal STEM learning community</a:t>
            </a:r>
            <a:r>
              <a:rPr lang="en-US" dirty="0"/>
              <a:t>.</a:t>
            </a:r>
          </a:p>
          <a:p>
            <a:r>
              <a:rPr lang="en-US" dirty="0"/>
              <a:t>The products of AISL investments may include, but are not limited to, exhibitions and programs in museums, zoos, aquaria, botanic gardens/arboreta, planetariums, nature centers, parks, libraries, and other environments; science communication; after-school and out-of-school time (</a:t>
            </a:r>
            <a:r>
              <a:rPr lang="en-US" dirty="0" err="1"/>
              <a:t>OST</a:t>
            </a:r>
            <a:r>
              <a:rPr lang="en-US" dirty="0"/>
              <a:t>) programs; radio, television, film, or media programs or series; Do-It-Yourself (DIY)/maker initiatives; opportunities for the public to engage in research including crowd-sourcing and citizen science; on-line and other digital experiences (e.g., games, simulations, social media, mobile computing, distributed networks, and massive online open courses); and research findings that articulate what works, for whom, why, and in what contexts.</a:t>
            </a:r>
          </a:p>
          <a:p>
            <a:r>
              <a:rPr lang="en-US" dirty="0"/>
              <a:t>Given that almost any environment can support informal science learning, there is an opportunity to understand how learners can be supported to make bridges between what they learn in one setting and what they learn in another setting. Thus, projects may choose to include how informal learning practices connect with STEM-related frameworks and curricula, college and career readiness standards, or other educational settings.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80279"/>
            <a:ext cx="609600" cy="609600"/>
          </a:xfrm>
          <a:prstGeom prst="rect">
            <a:avLst/>
          </a:prstGeom>
        </p:spPr>
      </p:pic>
    </p:spTree>
    <p:extLst>
      <p:ext uri="{BB962C8B-B14F-4D97-AF65-F5344CB8AC3E}">
        <p14:creationId xmlns:p14="http://schemas.microsoft.com/office/powerpoint/2010/main" val="2104351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Audiences for AISL Projects</a:t>
            </a:r>
            <a:endParaRPr lang="en-US" dirty="0"/>
          </a:p>
        </p:txBody>
      </p:sp>
      <p:sp>
        <p:nvSpPr>
          <p:cNvPr id="3" name="Content Placeholder 2"/>
          <p:cNvSpPr>
            <a:spLocks noGrp="1"/>
          </p:cNvSpPr>
          <p:nvPr>
            <p:ph idx="1"/>
          </p:nvPr>
        </p:nvSpPr>
        <p:spPr/>
        <p:txBody>
          <a:bodyPr>
            <a:normAutofit fontScale="70000" lnSpcReduction="20000"/>
          </a:bodyPr>
          <a:lstStyle/>
          <a:p>
            <a:r>
              <a:rPr lang="en-US" dirty="0"/>
              <a:t>AISL projects engage participants drawn from both public and professional audiences.</a:t>
            </a:r>
          </a:p>
          <a:p>
            <a:r>
              <a:rPr lang="en-US" b="1" dirty="0"/>
              <a:t>Public audiences</a:t>
            </a:r>
            <a:r>
              <a:rPr lang="en-US" dirty="0"/>
              <a:t> may include learners of any age, educational level, geographic, or cultural background, including those from groups underrepresented in STEM or underserved in STEM, including geographic regions and economically challenged communities. The AISL program is keenly interested in projects that support understanding issues of access to informal STEM learning opportunities for individuals/groups from populations typically underrepresented in STEM, people in rural as well as urban communities, adults across the lifespan, early childhood, and intergenerational and family groups.</a:t>
            </a:r>
          </a:p>
          <a:p>
            <a:r>
              <a:rPr lang="en-US" b="1" dirty="0"/>
              <a:t>Professional audiences</a:t>
            </a:r>
            <a:r>
              <a:rPr lang="en-US" dirty="0"/>
              <a:t> are individuals involved in any aspect of research or development of STEM learning by the public in informal environments. Target audiences could include STEM educators, evaluators, education and learning researchers, technologists, media professionals, or STEM professionals doing outreach in informal settings. Graduate students and post-docs may also be included as professional audiences.</a:t>
            </a:r>
          </a:p>
          <a:p>
            <a:r>
              <a:rPr lang="en-US" dirty="0"/>
              <a:t>Proposals may focus on public audiences, professional audiences or both. Proposals should be clear about their target audience(s) and how the project's design and STEM learning component(s) are relevant and appropriate for the proposed target audiences and age levels.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442397"/>
            <a:ext cx="609600" cy="609600"/>
          </a:xfrm>
          <a:prstGeom prst="rect">
            <a:avLst/>
          </a:prstGeom>
        </p:spPr>
      </p:pic>
    </p:spTree>
    <p:extLst>
      <p:ext uri="{BB962C8B-B14F-4D97-AF65-F5344CB8AC3E}">
        <p14:creationId xmlns:p14="http://schemas.microsoft.com/office/powerpoint/2010/main" val="2120306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STEM content areas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note about STEM-related fields and STEM-related occupations: STEM is an acronym for science, technology, engineering, and mathematics; STEM includes the social, behavioral, and economic sciences. The term "STEM-related fields" is used in this solicitation to refer to these disciplines, their many sub-disciplines, and related fields that require knowledge and skills related to one or more STEM disciplines.</a:t>
            </a:r>
          </a:p>
          <a:p>
            <a:r>
              <a:rPr lang="en-US" dirty="0"/>
              <a:t>Content may focus on any areas of STEM that NSF supports, including interdisciplinary learning and learning that positions STEM within meaningful personal, cultural or societal frameworks. The proposals should discuss the STEM content area(s) in sufficient depth to provide a clear understanding of concepts, topics, processes, and associated skills that are conveyed to the target audience. Topics should be relevant to the age levels of proposed target audience(s). Projects may integrate STEM and art or the humanities, as long as the primary goal is to enhance STEM learning.</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390882"/>
            <a:ext cx="609600" cy="609600"/>
          </a:xfrm>
          <a:prstGeom prst="rect">
            <a:avLst/>
          </a:prstGeom>
        </p:spPr>
      </p:pic>
    </p:spTree>
    <p:extLst>
      <p:ext uri="{BB962C8B-B14F-4D97-AF65-F5344CB8AC3E}">
        <p14:creationId xmlns:p14="http://schemas.microsoft.com/office/powerpoint/2010/main" val="463129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Priorities </a:t>
            </a:r>
            <a:r>
              <a:rPr lang="en-US" dirty="0"/>
              <a:t> </a:t>
            </a:r>
          </a:p>
        </p:txBody>
      </p:sp>
      <p:sp>
        <p:nvSpPr>
          <p:cNvPr id="3" name="Content Placeholder 2"/>
          <p:cNvSpPr>
            <a:spLocks noGrp="1"/>
          </p:cNvSpPr>
          <p:nvPr>
            <p:ph idx="1"/>
          </p:nvPr>
        </p:nvSpPr>
        <p:spPr>
          <a:xfrm>
            <a:off x="838200" y="1533234"/>
            <a:ext cx="10515600" cy="4351338"/>
          </a:xfrm>
        </p:spPr>
        <p:txBody>
          <a:bodyPr>
            <a:normAutofit fontScale="92500" lnSpcReduction="20000"/>
          </a:bodyPr>
          <a:lstStyle/>
          <a:p>
            <a:r>
              <a:rPr lang="en-US" dirty="0"/>
              <a:t>This section describes six priorities that the AISL program believes are essential for achieving its goals. These priorities are also strategies to incorporate as approaches to the work. Every project does not need to address every priority. Thus, proposals should be clear about how the priorities are being addressed. These priorities should be addressed at the level appropriate to the proposal type and amount of funding requested.</a:t>
            </a:r>
          </a:p>
          <a:p>
            <a:r>
              <a:rPr lang="en-US" b="1" dirty="0"/>
              <a:t>1. Maximizing Strategic Impact.</a:t>
            </a:r>
            <a:r>
              <a:rPr lang="en-US" dirty="0"/>
              <a:t> </a:t>
            </a:r>
          </a:p>
          <a:p>
            <a:r>
              <a:rPr lang="en-US" b="1" dirty="0"/>
              <a:t>2. Enhancing Knowledge-building</a:t>
            </a:r>
          </a:p>
          <a:p>
            <a:r>
              <a:rPr lang="en-US" b="1" dirty="0"/>
              <a:t>3. Promoting Innovation</a:t>
            </a:r>
          </a:p>
          <a:p>
            <a:r>
              <a:rPr lang="en-US" b="1" dirty="0"/>
              <a:t>4. Advancing Collaboration</a:t>
            </a:r>
          </a:p>
          <a:p>
            <a:r>
              <a:rPr lang="en-US" b="1" dirty="0"/>
              <a:t>5. Strengthening Infrastructure and Building Capacity</a:t>
            </a:r>
          </a:p>
          <a:p>
            <a:r>
              <a:rPr lang="en-US" b="1" dirty="0"/>
              <a:t>6. Broadening Participation</a:t>
            </a:r>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274972"/>
            <a:ext cx="609600" cy="609600"/>
          </a:xfrm>
          <a:prstGeom prst="rect">
            <a:avLst/>
          </a:prstGeom>
        </p:spPr>
      </p:pic>
    </p:spTree>
    <p:extLst>
      <p:ext uri="{BB962C8B-B14F-4D97-AF65-F5344CB8AC3E}">
        <p14:creationId xmlns:p14="http://schemas.microsoft.com/office/powerpoint/2010/main" val="4092294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AISL Project Types</a:t>
            </a:r>
          </a:p>
        </p:txBody>
      </p:sp>
      <p:sp>
        <p:nvSpPr>
          <p:cNvPr id="3" name="Content Placeholder 2"/>
          <p:cNvSpPr>
            <a:spLocks noGrp="1"/>
          </p:cNvSpPr>
          <p:nvPr>
            <p:ph idx="1"/>
          </p:nvPr>
        </p:nvSpPr>
        <p:spPr>
          <a:xfrm>
            <a:off x="838200" y="1506828"/>
            <a:ext cx="10515600" cy="5108017"/>
          </a:xfrm>
        </p:spPr>
        <p:txBody>
          <a:bodyPr>
            <a:normAutofit fontScale="85000" lnSpcReduction="20000"/>
          </a:bodyPr>
          <a:lstStyle/>
          <a:p>
            <a:r>
              <a:rPr lang="en-US" dirty="0"/>
              <a:t>The AISL program supports six types of projects: (1) Pilots and Feasibility Studies, (2) Research in Service to Practice, (3) Innovations in Development, (4) Broad Implementation, (5) Literature Reviews, Syntheses, or Meta-analyses, and (6) Conferences.</a:t>
            </a:r>
          </a:p>
          <a:p>
            <a:r>
              <a:rPr lang="en-US" dirty="0"/>
              <a:t>The range of project types available serve different functions and support varied strategies for guiding proposed work. The first project type, </a:t>
            </a:r>
            <a:r>
              <a:rPr lang="en-US" i="1" dirty="0"/>
              <a:t>Pilots and Feasibility Studies</a:t>
            </a:r>
            <a:r>
              <a:rPr lang="en-US" dirty="0"/>
              <a:t>, is for investigating approaches to STEM learning and design of learning environments or problems that establish the basis for future research, design, and development of models or approaches. </a:t>
            </a:r>
          </a:p>
          <a:p>
            <a:r>
              <a:rPr lang="en-US" dirty="0"/>
              <a:t>The next three project types, </a:t>
            </a:r>
            <a:r>
              <a:rPr lang="en-US" i="1" dirty="0"/>
              <a:t>Research in Service to Practice, Innovations in Development</a:t>
            </a:r>
            <a:r>
              <a:rPr lang="en-US" dirty="0"/>
              <a:t>, and </a:t>
            </a:r>
            <a:r>
              <a:rPr lang="en-US" i="1" dirty="0"/>
              <a:t>Broad Implementation</a:t>
            </a:r>
            <a:r>
              <a:rPr lang="en-US" dirty="0"/>
              <a:t>, provide opportunities to more fully explore questions and issues for which there are preliminary findings, significant literature, or a practice base. Proposers are cautioned against trying to do too much within a single project. Consider whether the proposed work is in the theory-building, theory-refining, or ready-to-scale stage. </a:t>
            </a:r>
          </a:p>
          <a:p>
            <a:r>
              <a:rPr lang="en-US" dirty="0"/>
              <a:t>The last two project types, </a:t>
            </a:r>
            <a:r>
              <a:rPr lang="en-US" i="1" dirty="0"/>
              <a:t>Conferences</a:t>
            </a:r>
            <a:r>
              <a:rPr lang="en-US" dirty="0"/>
              <a:t> and </a:t>
            </a:r>
            <a:r>
              <a:rPr lang="en-US" i="1" dirty="0"/>
              <a:t>Literature Reviews, Syntheses, or Meta-analyses</a:t>
            </a:r>
            <a:r>
              <a:rPr lang="en-US" dirty="0"/>
              <a:t>, offer additional mechanisms for building capacity, advancing informal STEM learning, and synthesizing knowledge. </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8811" y="5635579"/>
            <a:ext cx="609600" cy="609600"/>
          </a:xfrm>
          <a:prstGeom prst="rect">
            <a:avLst/>
          </a:prstGeom>
        </p:spPr>
      </p:pic>
    </p:spTree>
    <p:extLst>
      <p:ext uri="{BB962C8B-B14F-4D97-AF65-F5344CB8AC3E}">
        <p14:creationId xmlns:p14="http://schemas.microsoft.com/office/powerpoint/2010/main" val="1303300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52786" cy="1325563"/>
          </a:xfrm>
        </p:spPr>
        <p:txBody>
          <a:bodyPr/>
          <a:lstStyle/>
          <a:p>
            <a:r>
              <a:rPr lang="en-US" b="1" dirty="0"/>
              <a:t>What’s this webinar about? How is it different?</a:t>
            </a:r>
          </a:p>
        </p:txBody>
      </p:sp>
      <p:sp>
        <p:nvSpPr>
          <p:cNvPr id="3" name="Content Placeholder 2"/>
          <p:cNvSpPr>
            <a:spLocks noGrp="1"/>
          </p:cNvSpPr>
          <p:nvPr>
            <p:ph idx="1"/>
          </p:nvPr>
        </p:nvSpPr>
        <p:spPr/>
        <p:txBody>
          <a:bodyPr/>
          <a:lstStyle/>
          <a:p>
            <a:r>
              <a:rPr lang="en-US" dirty="0"/>
              <a:t>This webinar is not concerned with being concise. </a:t>
            </a:r>
          </a:p>
          <a:p>
            <a:r>
              <a:rPr lang="en-US" dirty="0"/>
              <a:t>It focuses on helping readers of the NSF AISL solicitation understand </a:t>
            </a:r>
            <a:r>
              <a:rPr lang="en-US" i="1" dirty="0"/>
              <a:t>all</a:t>
            </a:r>
            <a:r>
              <a:rPr lang="en-US" dirty="0"/>
              <a:t> the many parts of the solicitation.</a:t>
            </a:r>
          </a:p>
          <a:p>
            <a:r>
              <a:rPr lang="en-US" dirty="0"/>
              <a:t>It provides suggestions on how to read the entire solicitation and use its various parts.</a:t>
            </a:r>
          </a:p>
          <a:p>
            <a:r>
              <a:rPr lang="en-US" dirty="0"/>
              <a:t>It is not likely something one wants to go through all in one sitting.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8714705" y="5146183"/>
            <a:ext cx="609600" cy="609600"/>
          </a:xfrm>
          <a:prstGeom prst="rect">
            <a:avLst/>
          </a:prstGeom>
        </p:spPr>
      </p:pic>
    </p:spTree>
    <p:extLst>
      <p:ext uri="{BB962C8B-B14F-4D97-AF65-F5344CB8AC3E}">
        <p14:creationId xmlns:p14="http://schemas.microsoft.com/office/powerpoint/2010/main" val="3349930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41703"/>
          </a:xfrm>
        </p:spPr>
        <p:txBody>
          <a:bodyPr>
            <a:normAutofit/>
          </a:bodyPr>
          <a:lstStyle/>
          <a:p>
            <a:r>
              <a:rPr lang="en-US" b="1" dirty="0"/>
              <a:t>About EHR and DRL</a:t>
            </a:r>
            <a:endParaRPr lang="en-US" dirty="0"/>
          </a:p>
        </p:txBody>
      </p:sp>
      <p:sp>
        <p:nvSpPr>
          <p:cNvPr id="3" name="Content Placeholder 2"/>
          <p:cNvSpPr>
            <a:spLocks noGrp="1"/>
          </p:cNvSpPr>
          <p:nvPr>
            <p:ph idx="1"/>
          </p:nvPr>
        </p:nvSpPr>
        <p:spPr>
          <a:xfrm>
            <a:off x="838200" y="978794"/>
            <a:ext cx="10515600" cy="5879206"/>
          </a:xfrm>
        </p:spPr>
        <p:txBody>
          <a:bodyPr>
            <a:normAutofit fontScale="47500" lnSpcReduction="20000"/>
          </a:bodyPr>
          <a:lstStyle/>
          <a:p>
            <a:r>
              <a:rPr lang="en-US" sz="2900" dirty="0"/>
              <a:t>The Advancing Informal STEM Learning (AISL) is one of six programs in the Division of Research on Learning in Formal and Informal Settings (DRL) in the Directorate for Education and Human Resources (EHR). The other five programs in EHR/DRL are:</a:t>
            </a:r>
          </a:p>
          <a:p>
            <a:r>
              <a:rPr lang="en-US" sz="2900" dirty="0"/>
              <a:t>Advanced Technological Education (ATE)</a:t>
            </a:r>
          </a:p>
          <a:p>
            <a:r>
              <a:rPr lang="en-US" sz="2900" dirty="0"/>
              <a:t>Discovery Research Pre-K-12 (</a:t>
            </a:r>
            <a:r>
              <a:rPr lang="en-US" sz="2900" dirty="0" err="1"/>
              <a:t>DRK</a:t>
            </a:r>
            <a:r>
              <a:rPr lang="en-US" sz="2900" dirty="0"/>
              <a:t>-12)</a:t>
            </a:r>
          </a:p>
          <a:p>
            <a:r>
              <a:rPr lang="en-US" sz="2900" dirty="0"/>
              <a:t>Innovative Technology Experiences for Students and Teachers (ITEST)</a:t>
            </a:r>
          </a:p>
          <a:p>
            <a:r>
              <a:rPr lang="en-US" sz="2900" dirty="0"/>
              <a:t>EHR Core Research (</a:t>
            </a:r>
            <a:r>
              <a:rPr lang="en-US" sz="2900" dirty="0" err="1"/>
              <a:t>ECR</a:t>
            </a:r>
            <a:r>
              <a:rPr lang="en-US" sz="2900" dirty="0"/>
              <a:t>)</a:t>
            </a:r>
          </a:p>
          <a:p>
            <a:r>
              <a:rPr lang="en-US" sz="2900" dirty="0"/>
              <a:t>STEM + Computing Partnerships (</a:t>
            </a:r>
            <a:r>
              <a:rPr lang="en-US" sz="2900" dirty="0" err="1"/>
              <a:t>STEM+C</a:t>
            </a:r>
            <a:r>
              <a:rPr lang="en-US" sz="2900" dirty="0"/>
              <a:t>)</a:t>
            </a:r>
          </a:p>
          <a:p>
            <a:r>
              <a:rPr lang="en-US" sz="2900" dirty="0"/>
              <a:t>The contributions of AISL projects to advancing knowledge and the evidence base in STEM education differ from the EHR Core Research program (</a:t>
            </a:r>
            <a:r>
              <a:rPr lang="en-US" sz="2900" dirty="0" err="1"/>
              <a:t>ECR</a:t>
            </a:r>
            <a:r>
              <a:rPr lang="en-US" sz="2900" dirty="0"/>
              <a:t>). </a:t>
            </a:r>
            <a:r>
              <a:rPr lang="en-US" sz="2900" dirty="0" err="1"/>
              <a:t>AISL's</a:t>
            </a:r>
            <a:r>
              <a:rPr lang="en-US" sz="2900" dirty="0"/>
              <a:t> research and development investments focus on the </a:t>
            </a:r>
            <a:r>
              <a:rPr lang="en-US" sz="2900" i="1" dirty="0"/>
              <a:t>translation </a:t>
            </a:r>
            <a:r>
              <a:rPr lang="en-US" sz="2900" dirty="0"/>
              <a:t>of foundational and early stage research to research, design, development, and implementation of STEM learning in informal environments. As such, AISL contributes to the knowledge base that advances our understandings of or has ultimate use in informal settings.</a:t>
            </a:r>
          </a:p>
          <a:p>
            <a:r>
              <a:rPr lang="en-US" sz="2900" dirty="0"/>
              <a:t>Each program can be accessed from DRL Web Page.</a:t>
            </a:r>
          </a:p>
          <a:p>
            <a:r>
              <a:rPr lang="en-US" sz="2900" dirty="0"/>
              <a:t>Investments by EHR/DRL contribute to the three categories that together form the foundation for EHR's strategic framework toward the fulfillment of the EHR mission. Within each of these categories, EHR/DRL will continue to build and emphasize its research and development activities.</a:t>
            </a:r>
          </a:p>
          <a:p>
            <a:r>
              <a:rPr lang="en-US" sz="2900" dirty="0"/>
              <a:t>Learning and learning environments: Investments in this category seek to develop understanding of the cognitive, affective, and non-cognitive foundations of STEM learning; to study emerging contexts and tools for learning STEM concepts and skills; and to build environments that promote new, high-impact learning opportunities for tomorrow's scientists and engineers, as well as the public and students living in an increasingly technology-oriented society.</a:t>
            </a:r>
          </a:p>
          <a:p>
            <a:r>
              <a:rPr lang="en-US" sz="2900" dirty="0"/>
              <a:t>Broadening participation and institutional capacity in STEM: Programs in this category capitalize on the Nation's diversity in order to increase the scientific workforce by engaging and building capacity in all people in STEM learning and professional training, particularly those from groups that have been traditionally underrepresented in STEM fields.</a:t>
            </a:r>
          </a:p>
          <a:p>
            <a:r>
              <a:rPr lang="en-US" sz="2900" dirty="0"/>
              <a:t>STEM workforce: Workforce investments are intended to improve the education and preparation of a STEM workforce that will be ready to capitalize on unprecedented advances in technology and science, and to address future global, social, and economic challenges. This framework positions the directorate to respond more readily to emerging opportunities created by new technologies, improvements in the STEM education evidence base, administration priorities, and other national or societal needs.</a:t>
            </a:r>
          </a:p>
          <a:p>
            <a:r>
              <a:rPr lang="en-US" sz="2900" dirty="0"/>
              <a:t>For more information on the EHR Web Page.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918916"/>
            <a:ext cx="609600" cy="609600"/>
          </a:xfrm>
          <a:prstGeom prst="rect">
            <a:avLst/>
          </a:prstGeom>
        </p:spPr>
      </p:pic>
    </p:spTree>
    <p:extLst>
      <p:ext uri="{BB962C8B-B14F-4D97-AF65-F5344CB8AC3E}">
        <p14:creationId xmlns:p14="http://schemas.microsoft.com/office/powerpoint/2010/main" val="2143859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5033"/>
          </a:xfrm>
        </p:spPr>
        <p:txBody>
          <a:bodyPr>
            <a:normAutofit fontScale="90000"/>
          </a:bodyPr>
          <a:lstStyle/>
          <a:p>
            <a:r>
              <a:rPr lang="en-US" b="1" dirty="0"/>
              <a:t>Other Funding Opportunities</a:t>
            </a:r>
            <a:endParaRPr lang="en-US" dirty="0"/>
          </a:p>
        </p:txBody>
      </p:sp>
      <p:sp>
        <p:nvSpPr>
          <p:cNvPr id="3" name="Content Placeholder 2"/>
          <p:cNvSpPr>
            <a:spLocks noGrp="1"/>
          </p:cNvSpPr>
          <p:nvPr>
            <p:ph idx="1"/>
          </p:nvPr>
        </p:nvSpPr>
        <p:spPr>
          <a:xfrm>
            <a:off x="838200" y="1056068"/>
            <a:ext cx="10515600" cy="5666704"/>
          </a:xfrm>
        </p:spPr>
        <p:txBody>
          <a:bodyPr>
            <a:normAutofit fontScale="40000" lnSpcReduction="20000"/>
          </a:bodyPr>
          <a:lstStyle/>
          <a:p>
            <a:r>
              <a:rPr lang="en-US" sz="5000" dirty="0"/>
              <a:t>The NSF programs listed below may also be of interest; see individual solicitations for descriptions and due dates:</a:t>
            </a:r>
          </a:p>
          <a:p>
            <a:r>
              <a:rPr lang="en-US" sz="5000" dirty="0"/>
              <a:t>Faculty Early Career Development (CAREER) https://www.nsf.gov/funding/pgm_summ.jsp?pims_id=503214.</a:t>
            </a:r>
          </a:p>
          <a:p>
            <a:r>
              <a:rPr lang="en-US" sz="5000" dirty="0"/>
              <a:t>Inclusion across the Nation of Communities of Learners of Underrepresented Discoverers in Engineering and Science (NSF INCLUDES) https://www.nsf.gov/funding/pgm_summ.jsp?pims_id=505289.</a:t>
            </a:r>
          </a:p>
          <a:p>
            <a:r>
              <a:rPr lang="en-US" sz="5000" dirty="0"/>
              <a:t>Research Experiences for Undergraduates (</a:t>
            </a:r>
            <a:r>
              <a:rPr lang="en-US" sz="5000" dirty="0" err="1"/>
              <a:t>REU</a:t>
            </a:r>
            <a:r>
              <a:rPr lang="en-US" sz="5000" dirty="0"/>
              <a:t>) https://www.nsf.gov/funding/pgm_summ.jsp?pims_id=5517.</a:t>
            </a:r>
          </a:p>
          <a:p>
            <a:r>
              <a:rPr lang="en-US" sz="5000" dirty="0"/>
              <a:t>STEM + Computing Partnership (</a:t>
            </a:r>
            <a:r>
              <a:rPr lang="en-US" sz="5000" dirty="0" err="1"/>
              <a:t>STEM+C</a:t>
            </a:r>
            <a:r>
              <a:rPr lang="en-US" sz="5000" dirty="0"/>
              <a:t>) https://www.nsf.gov/funding/pgm_summ.jsp?pims_id=505006.</a:t>
            </a:r>
          </a:p>
          <a:p>
            <a:r>
              <a:rPr lang="en-US" sz="5000" dirty="0"/>
              <a:t>Research Coordination Networks (RCN) https://www.nsf.gov/funding/pgm_summ.jsp?pims_id=11691</a:t>
            </a:r>
            <a:r>
              <a:rPr lang="en-US" sz="4500" dirty="0"/>
              <a:t>.</a:t>
            </a:r>
          </a:p>
          <a:p>
            <a:pPr lvl="1"/>
            <a:r>
              <a:rPr lang="en-US" sz="4100" dirty="0"/>
              <a:t>The goal of the RCN program is to advance or create new directions in research and practice by funding investigators with diverse expertise and who share a common interest in an important question, issue, or topic.</a:t>
            </a:r>
          </a:p>
          <a:p>
            <a:pPr lvl="1"/>
            <a:r>
              <a:rPr lang="en-US" sz="4100" b="1" dirty="0"/>
              <a:t>RCN awards do not directly support research or development activities</a:t>
            </a:r>
            <a:r>
              <a:rPr lang="en-US" sz="4100" dirty="0"/>
              <a:t>. RCNs fund the development of networks and relationships, such that researchers and practitioners discuss and advance their research and practice activities across theoretical frameworks, methodological approaches and/or disciplinary, organizational, geographic, and international boundaries. The question, issue, or topic provides relevance and coherence to the network.</a:t>
            </a:r>
          </a:p>
          <a:p>
            <a:pPr lvl="1"/>
            <a:r>
              <a:rPr lang="en-US" sz="4100" dirty="0"/>
              <a:t>The AISL program welcomes submissions of RCN proposals that advance AISL goals through the sharing of ideas, knowledge, and practices. RCNs are an additional avenue for considering strategic impact, advancing effective collaborations, and broadening participation. See the RCN solicitation for further details. Speak to an AISL program officer if considering this proposal mechanism.	</a:t>
            </a:r>
          </a:p>
          <a:p>
            <a:pPr marL="457200" lvl="1" indent="0">
              <a:buNone/>
            </a:pPr>
            <a:endParaRPr lang="en-US" sz="4100"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99975"/>
            <a:ext cx="609600" cy="609600"/>
          </a:xfrm>
          <a:prstGeom prst="rect">
            <a:avLst/>
          </a:prstGeom>
        </p:spPr>
      </p:pic>
    </p:spTree>
    <p:extLst>
      <p:ext uri="{BB962C8B-B14F-4D97-AF65-F5344CB8AC3E}">
        <p14:creationId xmlns:p14="http://schemas.microsoft.com/office/powerpoint/2010/main" val="278861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6"/>
            <a:ext cx="10515600" cy="935640"/>
          </a:xfrm>
        </p:spPr>
        <p:txBody>
          <a:bodyPr/>
          <a:lstStyle/>
          <a:p>
            <a:r>
              <a:rPr lang="en-US" b="1" dirty="0"/>
              <a:t>Resources</a:t>
            </a:r>
            <a:endParaRPr lang="en-US" dirty="0"/>
          </a:p>
        </p:txBody>
      </p:sp>
      <p:sp>
        <p:nvSpPr>
          <p:cNvPr id="3" name="Content Placeholder 2"/>
          <p:cNvSpPr>
            <a:spLocks noGrp="1"/>
          </p:cNvSpPr>
          <p:nvPr>
            <p:ph idx="1"/>
          </p:nvPr>
        </p:nvSpPr>
        <p:spPr>
          <a:xfrm>
            <a:off x="838200" y="1081826"/>
            <a:ext cx="10515600" cy="5095137"/>
          </a:xfrm>
        </p:spPr>
        <p:txBody>
          <a:bodyPr>
            <a:normAutofit fontScale="92500" lnSpcReduction="20000"/>
          </a:bodyPr>
          <a:lstStyle/>
          <a:p>
            <a:pPr marL="0" indent="0">
              <a:buNone/>
            </a:pPr>
            <a:r>
              <a:rPr lang="en-US" dirty="0"/>
              <a:t>The following sites are potential resources for prospective PIs.</a:t>
            </a:r>
          </a:p>
          <a:p>
            <a:r>
              <a:rPr lang="en-US" dirty="0"/>
              <a:t>The Center for Advancement of Informal Science Education (</a:t>
            </a:r>
            <a:r>
              <a:rPr lang="en-US" dirty="0" err="1"/>
              <a:t>CAISE</a:t>
            </a:r>
            <a:r>
              <a:rPr lang="en-US" dirty="0"/>
              <a:t>) provides resources for NSF principal investigators, ISE professionals, and STEM researchers. See http://informalscience.org/nsf-aisl for more information.</a:t>
            </a:r>
          </a:p>
          <a:p>
            <a:r>
              <a:rPr lang="en-US" dirty="0"/>
              <a:t>The Center for Innovative Research in Cyber Learning (</a:t>
            </a:r>
            <a:r>
              <a:rPr lang="en-US" dirty="0" err="1"/>
              <a:t>CIRCL</a:t>
            </a:r>
            <a:r>
              <a:rPr lang="en-US" dirty="0"/>
              <a:t>) supports the </a:t>
            </a:r>
            <a:r>
              <a:rPr lang="en-US" dirty="0" err="1"/>
              <a:t>cyberlearning</a:t>
            </a:r>
            <a:r>
              <a:rPr lang="en-US" dirty="0"/>
              <a:t> research community across all relevant programs at NSF. See http://circlcenter.org for more information.</a:t>
            </a:r>
          </a:p>
          <a:p>
            <a:r>
              <a:rPr lang="en-US" dirty="0"/>
              <a:t>The Community for Advancing Discovery Research in Education (CADRE) is the resource network for the </a:t>
            </a:r>
            <a:r>
              <a:rPr lang="en-US" dirty="0" err="1"/>
              <a:t>DRK</a:t>
            </a:r>
            <a:r>
              <a:rPr lang="en-US" dirty="0"/>
              <a:t>-12 program. To explore the resources of CADRE see http://cadrek12.org/.</a:t>
            </a:r>
          </a:p>
          <a:p>
            <a:r>
              <a:rPr lang="en-US" dirty="0"/>
              <a:t>The STEM Learning and Research Center (</a:t>
            </a:r>
            <a:r>
              <a:rPr lang="en-US" dirty="0" err="1"/>
              <a:t>STELAR</a:t>
            </a:r>
            <a:r>
              <a:rPr lang="en-US" dirty="0"/>
              <a:t>) is supported by the ITEST program. For more information seehttp://stelar.edc.org/.</a:t>
            </a:r>
          </a:p>
          <a:p>
            <a:pPr marL="0" indent="0">
              <a:buNone/>
            </a:pPr>
            <a:r>
              <a:rPr lang="en-US" dirty="0"/>
              <a: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42397"/>
            <a:ext cx="609600" cy="609600"/>
          </a:xfrm>
          <a:prstGeom prst="rect">
            <a:avLst/>
          </a:prstGeom>
        </p:spPr>
      </p:pic>
    </p:spTree>
    <p:extLst>
      <p:ext uri="{BB962C8B-B14F-4D97-AF65-F5344CB8AC3E}">
        <p14:creationId xmlns:p14="http://schemas.microsoft.com/office/powerpoint/2010/main" val="497900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2"/>
          </a:xfrm>
        </p:spPr>
        <p:txBody>
          <a:bodyPr>
            <a:normAutofit/>
          </a:bodyPr>
          <a:lstStyle/>
          <a:p>
            <a:r>
              <a:rPr lang="en-US" b="1" dirty="0"/>
              <a:t>References</a:t>
            </a:r>
            <a:endParaRPr lang="en-US" dirty="0"/>
          </a:p>
        </p:txBody>
      </p:sp>
      <p:sp>
        <p:nvSpPr>
          <p:cNvPr id="3" name="Content Placeholder 2"/>
          <p:cNvSpPr>
            <a:spLocks noGrp="1"/>
          </p:cNvSpPr>
          <p:nvPr>
            <p:ph idx="1"/>
          </p:nvPr>
        </p:nvSpPr>
        <p:spPr>
          <a:xfrm>
            <a:off x="838200" y="1171978"/>
            <a:ext cx="10515600" cy="5537915"/>
          </a:xfrm>
        </p:spPr>
        <p:txBody>
          <a:bodyPr>
            <a:normAutofit fontScale="55000" lnSpcReduction="20000"/>
          </a:bodyPr>
          <a:lstStyle/>
          <a:p>
            <a:r>
              <a:rPr lang="en-US" dirty="0"/>
              <a:t>Center for Advancement of informal Science Education. (2011). Principal investigator's Guide: Managing Evaluation in informal STEM Education Projects. Washington, DC: Author. Retrieved from http://informalscience.org/evaluation/evaluation-resources/pi-guide.</a:t>
            </a:r>
          </a:p>
          <a:p>
            <a:r>
              <a:rPr lang="en-US" dirty="0"/>
              <a:t>Dickel, S. (2016). Trust in technologies? Science after de-professionalization. </a:t>
            </a:r>
            <a:r>
              <a:rPr lang="en-US" i="1" dirty="0"/>
              <a:t>Journal of Science Communication. </a:t>
            </a:r>
            <a:r>
              <a:rPr lang="en-US" dirty="0"/>
              <a:t>15(05), </a:t>
            </a:r>
            <a:r>
              <a:rPr lang="en-US" dirty="0" err="1"/>
              <a:t>C03</a:t>
            </a:r>
            <a:r>
              <a:rPr lang="en-US" dirty="0"/>
              <a:t>. Retrieved from https://jcom.sissa.it/sites/default/files/documents/JCOM_1505_2016_C03.pdf.</a:t>
            </a:r>
          </a:p>
          <a:p>
            <a:r>
              <a:rPr lang="en-US" dirty="0"/>
              <a:t>Friedman, A. (Ed.). (2008). Framework for evaluating informal science education projects. Retrieved March 27, 2009, fromhttp://informalscience.org/documents/Eval_Framework.pdf.</a:t>
            </a:r>
          </a:p>
          <a:p>
            <a:r>
              <a:rPr lang="en-US" dirty="0"/>
              <a:t>Institute of Education Sciences, U.S. Department of Education, and the National Science Foundation (August, 2013). Common Guidelines for Education Research and Development: A Report from the Institute of Education Sciences, U.S. Department of Education, and the National Science Foundation.</a:t>
            </a:r>
          </a:p>
          <a:p>
            <a:r>
              <a:rPr lang="en-US" dirty="0"/>
              <a:t>NSF 13-126</a:t>
            </a:r>
          </a:p>
          <a:p>
            <a:r>
              <a:rPr lang="en-US" dirty="0"/>
              <a:t>FAQs: NSF 13-127</a:t>
            </a:r>
          </a:p>
          <a:p>
            <a:r>
              <a:rPr lang="en-US" dirty="0"/>
              <a:t>National Academies of Sciences, Engineering, and Medicine. (2015). </a:t>
            </a:r>
            <a:r>
              <a:rPr lang="en-US" i="1" dirty="0"/>
              <a:t>Trust and Confidence at the Interfaces of the Life Sciences and Society: Does the Public Trust Science? A Workshop Summary</a:t>
            </a:r>
            <a:r>
              <a:rPr lang="en-US" dirty="0"/>
              <a:t>. Washington, DC: The National Academies Press. http://nap.edu/21798.</a:t>
            </a:r>
          </a:p>
          <a:p>
            <a:r>
              <a:rPr lang="en-US" dirty="0"/>
              <a:t>National Academies of Sciences, Engineering, and Medicine. (2017). </a:t>
            </a:r>
            <a:r>
              <a:rPr lang="en-US" i="1" dirty="0"/>
              <a:t>Communicating Science Effectively: A Research Agenda</a:t>
            </a:r>
            <a:r>
              <a:rPr lang="en-US" dirty="0"/>
              <a:t>. Washington, DC: The National Academies Press. http://nap.edu/23674</a:t>
            </a:r>
          </a:p>
          <a:p>
            <a:r>
              <a:rPr lang="en-US" dirty="0"/>
              <a:t>National Research Council (2009). </a:t>
            </a:r>
            <a:r>
              <a:rPr lang="en-US" i="1" dirty="0"/>
              <a:t>Learning Science in Informal Environments: People, Places, and Pursuits </a:t>
            </a:r>
            <a:r>
              <a:rPr lang="en-US" dirty="0"/>
              <a:t>Washington, D. C.: The National Academies Press http://www.nap.edu/openbook.php?record_id=12190.</a:t>
            </a:r>
          </a:p>
          <a:p>
            <a:r>
              <a:rPr lang="en-US" dirty="0"/>
              <a:t>National Research Council (2012). </a:t>
            </a:r>
            <a:r>
              <a:rPr lang="en-US" i="1" dirty="0"/>
              <a:t>Education for Life and Work: Developing transferable knowledge and skills in the 21st century</a:t>
            </a:r>
            <a:r>
              <a:rPr lang="en-US" dirty="0"/>
              <a:t>. Washington, D.C.: The National Academies Press. http://www.nap.edu/openbook.php?record_id=13398.</a:t>
            </a:r>
          </a:p>
          <a:p>
            <a:r>
              <a:rPr lang="en-US" dirty="0"/>
              <a:t>National Research Council (2015). </a:t>
            </a:r>
            <a:r>
              <a:rPr lang="en-US" i="1" dirty="0"/>
              <a:t>Identifying and Supporting Productive STEM Programs in Out-of-School Settings</a:t>
            </a:r>
            <a:r>
              <a:rPr lang="en-US" dirty="0"/>
              <a:t>. Washington, D.C.: The National Academies Press. http://www.nap.edu/openbook.php?record_id=21740.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35581"/>
            <a:ext cx="609600" cy="609600"/>
          </a:xfrm>
          <a:prstGeom prst="rect">
            <a:avLst/>
          </a:prstGeom>
        </p:spPr>
      </p:pic>
    </p:spTree>
    <p:extLst>
      <p:ext uri="{BB962C8B-B14F-4D97-AF65-F5344CB8AC3E}">
        <p14:creationId xmlns:p14="http://schemas.microsoft.com/office/powerpoint/2010/main" val="2840922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III. AWARD INFORMATION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a:t>Pending availability of funds, it is anticipated that about 15-20 Pilots and Feasibility Studies awards, 8-10 Research in Service To Practice awards, 10-15 Innovations in Development awards, 4-6 Broad Implementation awards, 8-10 Literature Reviews, Syntheses, and/or Meta-analyses awards, and 12-18 Conference awards will be made. AISL will also fund 8-10 awards made through the </a:t>
            </a:r>
            <a:r>
              <a:rPr lang="en-US" dirty="0" err="1"/>
              <a:t>EAGER,RAPID</a:t>
            </a:r>
            <a:r>
              <a:rPr lang="en-US" dirty="0"/>
              <a:t>, Research Coordination Networks (RCN) mechanisms and 2-4 each CAREER awards and </a:t>
            </a:r>
            <a:r>
              <a:rPr lang="en-US" dirty="0" err="1"/>
              <a:t>REU</a:t>
            </a:r>
            <a:r>
              <a:rPr lang="en-US" dirty="0"/>
              <a:t> supplements.</a:t>
            </a:r>
          </a:p>
          <a:p>
            <a:r>
              <a:rPr lang="en-US" dirty="0"/>
              <a:t>Pending availability of funds $33 - $</a:t>
            </a:r>
            <a:r>
              <a:rPr lang="en-US" dirty="0" err="1"/>
              <a:t>44M</a:t>
            </a:r>
            <a:r>
              <a:rPr lang="en-US" dirty="0"/>
              <a:t> in FY 2018 is anticipated for new awards made under this solicitation. (1) Pilots and Feasibility projects: up to $300,000 with durations up to two years; (2) Research in Service to Practice projects: from $300,000 to $2,000,000 with durations from two to five years; (3) Innovations in Development projects: $500,000 to $3,000,000 with durations from two to five years;(4) Broad Implementation projects from $1,000,000 to $3,000,000 with durations from three to five years; (5) Literature Reviews,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519067"/>
            <a:ext cx="609600" cy="609600"/>
          </a:xfrm>
          <a:prstGeom prst="rect">
            <a:avLst/>
          </a:prstGeom>
        </p:spPr>
      </p:pic>
    </p:spTree>
    <p:extLst>
      <p:ext uri="{BB962C8B-B14F-4D97-AF65-F5344CB8AC3E}">
        <p14:creationId xmlns:p14="http://schemas.microsoft.com/office/powerpoint/2010/main" val="1380525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IV. ELIGIBILITY INFORMATION</a:t>
            </a:r>
            <a:endParaRPr lang="en-US" dirty="0"/>
          </a:p>
        </p:txBody>
      </p:sp>
      <p:sp>
        <p:nvSpPr>
          <p:cNvPr id="3" name="Content Placeholder 2"/>
          <p:cNvSpPr>
            <a:spLocks noGrp="1"/>
          </p:cNvSpPr>
          <p:nvPr>
            <p:ph idx="1"/>
          </p:nvPr>
        </p:nvSpPr>
        <p:spPr/>
        <p:txBody>
          <a:bodyPr>
            <a:normAutofit fontScale="92500"/>
          </a:bodyPr>
          <a:lstStyle/>
          <a:p>
            <a:r>
              <a:rPr lang="en-US" b="1" dirty="0"/>
              <a:t>Who May Submit </a:t>
            </a:r>
            <a:r>
              <a:rPr lang="en-US" b="1" dirty="0" err="1"/>
              <a:t>Proposals:</a:t>
            </a:r>
            <a:r>
              <a:rPr lang="en-US" dirty="0" err="1"/>
              <a:t>The</a:t>
            </a:r>
            <a:r>
              <a:rPr lang="en-US" dirty="0"/>
              <a:t> categories of proposers eligible to submit proposals to the National Science Foundation are identified in the </a:t>
            </a:r>
            <a:r>
              <a:rPr lang="en-US" i="1" dirty="0" err="1"/>
              <a:t>NSFProposal</a:t>
            </a:r>
            <a:r>
              <a:rPr lang="en-US" i="1" dirty="0"/>
              <a:t> &amp; Award Policies &amp; Procedures Guide </a:t>
            </a:r>
            <a:r>
              <a:rPr lang="en-US" dirty="0"/>
              <a:t>(</a:t>
            </a:r>
            <a:r>
              <a:rPr lang="en-US" dirty="0" err="1"/>
              <a:t>PAPPG</a:t>
            </a:r>
            <a:r>
              <a:rPr lang="en-US" dirty="0"/>
              <a:t>), Chapter I.E.</a:t>
            </a:r>
          </a:p>
          <a:p>
            <a:r>
              <a:rPr lang="en-US" b="1" dirty="0"/>
              <a:t>Who May Serve as </a:t>
            </a:r>
            <a:r>
              <a:rPr lang="en-US" b="1" dirty="0" err="1"/>
              <a:t>PI:</a:t>
            </a:r>
            <a:r>
              <a:rPr lang="en-US" dirty="0" err="1"/>
              <a:t>There</a:t>
            </a:r>
            <a:r>
              <a:rPr lang="en-US" dirty="0"/>
              <a:t> are no restrictions or limits.</a:t>
            </a:r>
          </a:p>
          <a:p>
            <a:r>
              <a:rPr lang="en-US" b="1" dirty="0"/>
              <a:t>Limit on Number of Proposals per Organization: </a:t>
            </a:r>
            <a:r>
              <a:rPr lang="en-US" dirty="0" err="1"/>
              <a:t>3An</a:t>
            </a:r>
            <a:r>
              <a:rPr lang="en-US" dirty="0"/>
              <a:t> institution or organization may serve as lead on no more than three (3) proposals submitted to the </a:t>
            </a:r>
            <a:r>
              <a:rPr lang="en-US" dirty="0" err="1"/>
              <a:t>Novemberdeadline</a:t>
            </a:r>
            <a:r>
              <a:rPr lang="en-US" dirty="0"/>
              <a:t>. However, an institution or organization may partner as a </a:t>
            </a:r>
            <a:r>
              <a:rPr lang="en-US" dirty="0" err="1"/>
              <a:t>subaward</a:t>
            </a:r>
            <a:r>
              <a:rPr lang="en-US" dirty="0"/>
              <a:t> on other proposals submitted.</a:t>
            </a:r>
          </a:p>
          <a:p>
            <a:r>
              <a:rPr lang="en-US" b="1" dirty="0"/>
              <a:t>Limit on Number of Proposals per PI or Co-PI: </a:t>
            </a:r>
            <a:r>
              <a:rPr lang="en-US" dirty="0" err="1"/>
              <a:t>3An</a:t>
            </a:r>
            <a:r>
              <a:rPr lang="en-US" dirty="0"/>
              <a:t> individual may be included 	</a:t>
            </a:r>
          </a:p>
          <a:p>
            <a:endParaRPr lang="en-US" dirty="0"/>
          </a:p>
        </p:txBody>
      </p:sp>
    </p:spTree>
    <p:extLst>
      <p:ext uri="{BB962C8B-B14F-4D97-AF65-F5344CB8AC3E}">
        <p14:creationId xmlns:p14="http://schemas.microsoft.com/office/powerpoint/2010/main" val="1721501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 PROPOSAL PREPARATION AND SUBMISSION INSTRUCTIONS</a:t>
            </a:r>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2141" y="5339366"/>
            <a:ext cx="609600" cy="609600"/>
          </a:xfrm>
          <a:prstGeom prst="rect">
            <a:avLst/>
          </a:prstGeom>
        </p:spPr>
      </p:pic>
    </p:spTree>
    <p:extLst>
      <p:ext uri="{BB962C8B-B14F-4D97-AF65-F5344CB8AC3E}">
        <p14:creationId xmlns:p14="http://schemas.microsoft.com/office/powerpoint/2010/main" val="146466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33341"/>
          </a:xfrm>
        </p:spPr>
        <p:txBody>
          <a:bodyPr/>
          <a:lstStyle/>
          <a:p>
            <a:r>
              <a:rPr lang="en-US" b="1" dirty="0"/>
              <a:t>A. Proposal Preparation Instructions (1)</a:t>
            </a:r>
          </a:p>
        </p:txBody>
      </p:sp>
      <p:sp>
        <p:nvSpPr>
          <p:cNvPr id="3" name="Content Placeholder 2"/>
          <p:cNvSpPr>
            <a:spLocks noGrp="1"/>
          </p:cNvSpPr>
          <p:nvPr>
            <p:ph idx="1"/>
          </p:nvPr>
        </p:nvSpPr>
        <p:spPr>
          <a:xfrm>
            <a:off x="838200" y="991672"/>
            <a:ext cx="10515600" cy="5866327"/>
          </a:xfrm>
        </p:spPr>
        <p:txBody>
          <a:bodyPr>
            <a:normAutofit fontScale="70000" lnSpcReduction="20000"/>
          </a:bodyPr>
          <a:lstStyle/>
          <a:p>
            <a:r>
              <a:rPr lang="en-US" b="1" dirty="0"/>
              <a:t>Full Proposal Preparation Instructions</a:t>
            </a:r>
            <a:r>
              <a:rPr lang="en-US" dirty="0"/>
              <a:t>: Proposers may opt to submit proposals in response to this Program Solicitation via Grants.gov or via the NSF </a:t>
            </a:r>
            <a:r>
              <a:rPr lang="en-US" dirty="0" err="1"/>
              <a:t>FastLane</a:t>
            </a:r>
            <a:r>
              <a:rPr lang="en-US" dirty="0"/>
              <a:t> system.</a:t>
            </a:r>
          </a:p>
          <a:p>
            <a:r>
              <a:rPr lang="en-US" dirty="0"/>
              <a:t>Full proposals submitted via </a:t>
            </a:r>
            <a:r>
              <a:rPr lang="en-US" dirty="0" err="1"/>
              <a:t>FastLane</a:t>
            </a:r>
            <a:r>
              <a:rPr lang="en-US" dirty="0"/>
              <a:t>: Proposals submitted in response to this program solicitation should be prepared and submitted in accordance with the general guidelines contained in the </a:t>
            </a:r>
            <a:r>
              <a:rPr lang="en-US" i="1" dirty="0"/>
              <a:t>NSF Proposal &amp; Award Policies &amp; Procedures Guide </a:t>
            </a:r>
            <a:r>
              <a:rPr lang="en-US" dirty="0"/>
              <a:t>(</a:t>
            </a:r>
            <a:r>
              <a:rPr lang="en-US" dirty="0" err="1"/>
              <a:t>PAPPG</a:t>
            </a:r>
            <a:r>
              <a:rPr lang="en-US" dirty="0"/>
              <a:t>). The complete text of the </a:t>
            </a:r>
            <a:r>
              <a:rPr lang="en-US" dirty="0" err="1"/>
              <a:t>PAPPG</a:t>
            </a:r>
            <a:r>
              <a:rPr lang="en-US" dirty="0"/>
              <a:t> is available electronically on the NSF website at: https://www.nsf.gov/publications/pub_summ.jsp?ods_key=pappg. Paper copies of the </a:t>
            </a:r>
            <a:r>
              <a:rPr lang="en-US" dirty="0" err="1"/>
              <a:t>PAPPG</a:t>
            </a:r>
            <a:r>
              <a:rPr lang="en-US" dirty="0"/>
              <a:t> may be obtained from the NSF Publications Clearinghouse, telephone (703) 292-7827 or by e-mail from nsfpubs@nsf.gov. Proposers are reminded to identify this program solicitation number in the program solicitation block on the NSF Cover Sheet For Proposal to the National Science Foundation. Compliance with this requirement is critical to determining the relevant proposal processing guidelines. Failure to submit this information may delay processing.</a:t>
            </a:r>
          </a:p>
          <a:p>
            <a:r>
              <a:rPr lang="en-US" dirty="0"/>
              <a:t>Full proposals submitted via Grants.gov: Proposals submitted in response to this program solicitation via Grants.gov should be prepared and submitted in accordance with the </a:t>
            </a:r>
            <a:r>
              <a:rPr lang="en-US" i="1" dirty="0"/>
              <a:t>NSF Grants.gov Application Guide: A Guide for the Preparation and Submission of NSF Applications via Grants.gov</a:t>
            </a:r>
            <a:r>
              <a:rPr lang="en-US" dirty="0"/>
              <a:t>. The complete text of the </a:t>
            </a:r>
            <a:r>
              <a:rPr lang="en-US" i="1" dirty="0"/>
              <a:t>NSF Grants.gov Application Guide </a:t>
            </a:r>
            <a:r>
              <a:rPr lang="en-US" dirty="0"/>
              <a:t>is available on the Grants.gov website and on the NSF website at: (https://www.nsf.gov/publications/pub_summ.jsp?ods_key=grantsgovguide). To obtain copies of the Application Guide and Application Forms Package, click on the Apply tab on the Grants.gov site, then click on the Apply Step 1: Download a Grant Application Package and Application Instructions </a:t>
            </a:r>
            <a:r>
              <a:rPr lang="en-US" dirty="0" err="1"/>
              <a:t>linkand</a:t>
            </a:r>
            <a:r>
              <a:rPr lang="en-US" dirty="0"/>
              <a:t> enter the funding opportunity number, (the program solicitation number without the NSF prefix) and press the Download Package button. Paper copies of the Grants.gov Application Guide also may be obtained from the NSF Publications Clearinghouse, telephone (703) 292-7827 or by e-mail from nsfpubs@nsf.gov.</a:t>
            </a:r>
          </a:p>
          <a:p>
            <a:r>
              <a:rPr lang="en-US" b="1" dirty="0"/>
              <a:t>NOTE that additional information on Grants.gov and NSF Fastlane starts on slide 39.</a:t>
            </a:r>
          </a:p>
          <a:p>
            <a:pPr marL="0" indent="0">
              <a:buNone/>
            </a:pPr>
            <a:endParaRPr lang="en-US"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803006"/>
            <a:ext cx="609600" cy="609600"/>
          </a:xfrm>
          <a:prstGeom prst="rect">
            <a:avLst/>
          </a:prstGeom>
        </p:spPr>
      </p:pic>
    </p:spTree>
    <p:extLst>
      <p:ext uri="{BB962C8B-B14F-4D97-AF65-F5344CB8AC3E}">
        <p14:creationId xmlns:p14="http://schemas.microsoft.com/office/powerpoint/2010/main" val="520527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r>
              <a:rPr lang="en-US" b="1" dirty="0"/>
              <a:t>A. Proposal Preparation Instructions (2)</a:t>
            </a:r>
            <a:endParaRPr lang="en-US" dirty="0"/>
          </a:p>
        </p:txBody>
      </p:sp>
      <p:sp>
        <p:nvSpPr>
          <p:cNvPr id="3" name="Content Placeholder 2"/>
          <p:cNvSpPr>
            <a:spLocks noGrp="1"/>
          </p:cNvSpPr>
          <p:nvPr>
            <p:ph idx="1"/>
          </p:nvPr>
        </p:nvSpPr>
        <p:spPr>
          <a:xfrm>
            <a:off x="838200" y="1378039"/>
            <a:ext cx="10515600" cy="4798924"/>
          </a:xfrm>
        </p:spPr>
        <p:txBody>
          <a:bodyPr>
            <a:normAutofit fontScale="77500" lnSpcReduction="20000"/>
          </a:bodyPr>
          <a:lstStyle/>
          <a:p>
            <a:r>
              <a:rPr lang="en-US" dirty="0"/>
              <a:t>In determining which method to utilize in the electronic preparation and submission of the proposal, please note the following:</a:t>
            </a:r>
          </a:p>
          <a:p>
            <a:r>
              <a:rPr lang="en-US" dirty="0"/>
              <a:t>Collaborative Proposals. All collaborative proposals submitted as separate submissions from multiple organizations must be submitted via the NSF </a:t>
            </a:r>
            <a:r>
              <a:rPr lang="en-US" dirty="0" err="1"/>
              <a:t>FastLane</a:t>
            </a:r>
            <a:r>
              <a:rPr lang="en-US" dirty="0"/>
              <a:t> system. </a:t>
            </a:r>
            <a:r>
              <a:rPr lang="en-US" dirty="0" err="1"/>
              <a:t>PAPPG</a:t>
            </a:r>
            <a:r>
              <a:rPr lang="en-US" dirty="0"/>
              <a:t> Chapter </a:t>
            </a:r>
            <a:r>
              <a:rPr lang="en-US" dirty="0" err="1"/>
              <a:t>II.D.3</a:t>
            </a:r>
            <a:r>
              <a:rPr lang="en-US" dirty="0"/>
              <a:t> provides additional information on collaborative proposals.</a:t>
            </a:r>
          </a:p>
          <a:p>
            <a:r>
              <a:rPr lang="en-US" dirty="0"/>
              <a:t>See </a:t>
            </a:r>
            <a:r>
              <a:rPr lang="en-US" dirty="0" err="1"/>
              <a:t>PAPPG</a:t>
            </a:r>
            <a:r>
              <a:rPr lang="en-US" dirty="0"/>
              <a:t> Chapter </a:t>
            </a:r>
            <a:r>
              <a:rPr lang="en-US" dirty="0" err="1"/>
              <a:t>II.C.2</a:t>
            </a:r>
            <a:r>
              <a:rPr lang="en-US" dirty="0"/>
              <a:t> for guidance on the required sections of a full research proposal submitted to NSF. Please note that the proposal preparation instructions provided in this program solicitation may deviate from the </a:t>
            </a:r>
            <a:r>
              <a:rPr lang="en-US" dirty="0" err="1"/>
              <a:t>PAPPG</a:t>
            </a:r>
            <a:r>
              <a:rPr lang="en-US" dirty="0"/>
              <a:t> instructions.</a:t>
            </a:r>
          </a:p>
          <a:p>
            <a:r>
              <a:rPr lang="en-US" b="1" dirty="0"/>
              <a:t>REMINDERS:</a:t>
            </a:r>
            <a:endParaRPr lang="en-US" dirty="0"/>
          </a:p>
          <a:p>
            <a:r>
              <a:rPr lang="en-US" dirty="0"/>
              <a:t>Use both this solicitation and the NSF </a:t>
            </a:r>
            <a:r>
              <a:rPr lang="en-US" dirty="0" err="1"/>
              <a:t>PAPPG</a:t>
            </a:r>
            <a:r>
              <a:rPr lang="en-US" dirty="0"/>
              <a:t> in preparing the proposal for submission.</a:t>
            </a:r>
          </a:p>
          <a:p>
            <a:r>
              <a:rPr lang="en-US" dirty="0"/>
              <a:t>PIs may also benefit from the http://www.informalscience.org tabs of "Develop Projects," "Discovery Research," and "Design Evaluation" when preparing proposals.</a:t>
            </a:r>
          </a:p>
          <a:p>
            <a:r>
              <a:rPr lang="en-US" dirty="0"/>
              <a:t>Collaborative Proposals. For the AISL program, the minimum annual budget amount is $75,000 for each organization in collaborative proposals submitted as separate submissions from multiple organizations.</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11978.9455"/>
                </p14:media>
              </p:ext>
            </p:extLst>
          </p:nvPr>
        </p:nvPicPr>
        <p:blipFill>
          <a:blip r:embed="rId6"/>
          <a:stretch>
            <a:fillRect/>
          </a:stretch>
        </p:blipFill>
        <p:spPr>
          <a:xfrm>
            <a:off x="11049000" y="419314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49000" y="5185054"/>
            <a:ext cx="609600" cy="609600"/>
          </a:xfrm>
          <a:prstGeom prst="rect">
            <a:avLst/>
          </a:prstGeom>
        </p:spPr>
      </p:pic>
    </p:spTree>
    <p:extLst>
      <p:ext uri="{BB962C8B-B14F-4D97-AF65-F5344CB8AC3E}">
        <p14:creationId xmlns:p14="http://schemas.microsoft.com/office/powerpoint/2010/main" val="3715418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79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t>1. Cover Sheet</a:t>
            </a:r>
          </a:p>
        </p:txBody>
      </p:sp>
      <p:sp>
        <p:nvSpPr>
          <p:cNvPr id="3" name="Content Placeholder 2"/>
          <p:cNvSpPr>
            <a:spLocks noGrp="1"/>
          </p:cNvSpPr>
          <p:nvPr>
            <p:ph idx="1"/>
          </p:nvPr>
        </p:nvSpPr>
        <p:spPr>
          <a:xfrm>
            <a:off x="838200" y="1325562"/>
            <a:ext cx="10515600" cy="5435845"/>
          </a:xfrm>
        </p:spPr>
        <p:txBody>
          <a:bodyPr>
            <a:normAutofit fontScale="77500" lnSpcReduction="20000"/>
          </a:bodyPr>
          <a:lstStyle/>
          <a:p>
            <a:r>
              <a:rPr lang="en-US" dirty="0"/>
              <a:t>The following instructions supplement guidelines in the </a:t>
            </a:r>
            <a:r>
              <a:rPr lang="en-US" dirty="0" err="1"/>
              <a:t>PAPPG</a:t>
            </a:r>
            <a:r>
              <a:rPr lang="en-US" dirty="0"/>
              <a:t> and NSF Grants.gov Application Guide.</a:t>
            </a:r>
          </a:p>
          <a:p>
            <a:r>
              <a:rPr lang="en-US" b="1" dirty="0"/>
              <a:t>1. Cover Sheet </a:t>
            </a:r>
            <a:r>
              <a:rPr lang="en-US" dirty="0"/>
              <a:t>	</a:t>
            </a:r>
          </a:p>
          <a:p>
            <a:r>
              <a:rPr lang="en-US" dirty="0"/>
              <a:t>Proposers are reminded to include the number of this solicitation on the Cover Sheet. Failure to do so will delay processing of the proposal. (Grants.gov Users: The program solicitation number will be pre-populated by Grants.gov on the NSF Grant Application Cover Page).</a:t>
            </a:r>
          </a:p>
          <a:p>
            <a:r>
              <a:rPr lang="en-US" dirty="0"/>
              <a:t>It is assumed that proposals submitted to AISL have the potential for conducting research on human subjects. Thus, a box should be checked on the Cover Page with respect to the status of the project's IRB application. Proposers should refer to the NSF Proposal and Award Policies and Procedures Guide for further information related to Human Subjects' research.</a:t>
            </a:r>
          </a:p>
          <a:p>
            <a:r>
              <a:rPr lang="en-US" dirty="0"/>
              <a:t>When completing the Cover Sheet, applicants are now asked to identify the nature and type of proposal being developed. </a:t>
            </a:r>
            <a:r>
              <a:rPr lang="en-US" b="1" i="1" dirty="0"/>
              <a:t>This reference to proposal type is different from the AISL proposal types described above. </a:t>
            </a:r>
            <a:r>
              <a:rPr lang="en-US" dirty="0"/>
              <a:t>Selection options include Research, RAPID, EAGER, RAISE, </a:t>
            </a:r>
            <a:r>
              <a:rPr lang="en-US" dirty="0" err="1"/>
              <a:t>GOALI</a:t>
            </a:r>
            <a:r>
              <a:rPr lang="en-US" dirty="0"/>
              <a:t>, Conference, etc. (</a:t>
            </a:r>
            <a:r>
              <a:rPr lang="en-US" dirty="0" err="1"/>
              <a:t>PAPPG</a:t>
            </a:r>
            <a:r>
              <a:rPr lang="en-US" dirty="0"/>
              <a:t>, Chap. </a:t>
            </a:r>
            <a:r>
              <a:rPr lang="en-US" dirty="0" err="1"/>
              <a:t>II.B</a:t>
            </a:r>
            <a:r>
              <a:rPr lang="en-US" dirty="0"/>
              <a:t>.). For AISL project types P</a:t>
            </a:r>
            <a:r>
              <a:rPr lang="en-US" i="1" dirty="0"/>
              <a:t>ilots and Feasibility Studies</a:t>
            </a:r>
            <a:r>
              <a:rPr lang="en-US" dirty="0"/>
              <a:t>, </a:t>
            </a:r>
            <a:r>
              <a:rPr lang="en-US" i="1" dirty="0"/>
              <a:t>Research in Service to Practice</a:t>
            </a:r>
            <a:r>
              <a:rPr lang="en-US" dirty="0"/>
              <a:t>, </a:t>
            </a:r>
            <a:r>
              <a:rPr lang="en-US" i="1" dirty="0"/>
              <a:t>Innovations in Development</a:t>
            </a:r>
            <a:r>
              <a:rPr lang="en-US" dirty="0"/>
              <a:t>, </a:t>
            </a:r>
            <a:r>
              <a:rPr lang="en-US" i="1" dirty="0"/>
              <a:t>Broad Implementation</a:t>
            </a:r>
            <a:r>
              <a:rPr lang="en-US" dirty="0"/>
              <a:t>, or </a:t>
            </a:r>
            <a:r>
              <a:rPr lang="en-US" i="1" dirty="0"/>
              <a:t>Literature Reviews, Syntheses, or Meta-analyses</a:t>
            </a:r>
            <a:r>
              <a:rPr lang="en-US" dirty="0"/>
              <a:t>, select RESEARCH as the NSF proposal type. For the AISL project type </a:t>
            </a:r>
            <a:r>
              <a:rPr lang="en-US" i="1" dirty="0"/>
              <a:t>Conferences, </a:t>
            </a:r>
            <a:r>
              <a:rPr lang="en-US" dirty="0"/>
              <a:t>select CONFERENCE as the NSF proposal type.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1842" y="2312831"/>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2821" y="3604899"/>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251842" y="5339366"/>
            <a:ext cx="609600" cy="609600"/>
          </a:xfrm>
          <a:prstGeom prst="rect">
            <a:avLst/>
          </a:prstGeom>
        </p:spPr>
      </p:pic>
    </p:spTree>
    <p:extLst>
      <p:ext uri="{BB962C8B-B14F-4D97-AF65-F5344CB8AC3E}">
        <p14:creationId xmlns:p14="http://schemas.microsoft.com/office/powerpoint/2010/main" val="3635072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7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626"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 Overview of the Solicitation Structure</a:t>
            </a:r>
          </a:p>
        </p:txBody>
      </p:sp>
      <p:sp>
        <p:nvSpPr>
          <p:cNvPr id="3" name="Content Placeholder 2"/>
          <p:cNvSpPr>
            <a:spLocks noGrp="1"/>
          </p:cNvSpPr>
          <p:nvPr>
            <p:ph idx="1"/>
          </p:nvPr>
        </p:nvSpPr>
        <p:spPr>
          <a:xfrm>
            <a:off x="696533" y="1584101"/>
            <a:ext cx="4880020" cy="4984124"/>
          </a:xfrm>
        </p:spPr>
        <p:txBody>
          <a:bodyPr>
            <a:normAutofit fontScale="85000" lnSpcReduction="10000"/>
          </a:bodyPr>
          <a:lstStyle/>
          <a:p>
            <a:pPr marL="0" indent="0">
              <a:buNone/>
            </a:pPr>
            <a:r>
              <a:rPr lang="en-US" b="1" dirty="0"/>
              <a:t>TABLE OF CONTENTS</a:t>
            </a:r>
          </a:p>
          <a:p>
            <a:r>
              <a:rPr lang="en-US" b="1" dirty="0"/>
              <a:t>Summary of Program Requirements</a:t>
            </a:r>
            <a:endParaRPr lang="en-US" dirty="0"/>
          </a:p>
          <a:p>
            <a:r>
              <a:rPr lang="en-US" dirty="0"/>
              <a:t>I. </a:t>
            </a:r>
            <a:r>
              <a:rPr lang="en-US" b="1" dirty="0"/>
              <a:t>Introduction</a:t>
            </a:r>
            <a:endParaRPr lang="en-US" dirty="0"/>
          </a:p>
          <a:p>
            <a:r>
              <a:rPr lang="en-US" dirty="0"/>
              <a:t>II. </a:t>
            </a:r>
            <a:r>
              <a:rPr lang="en-US" b="1" dirty="0"/>
              <a:t>Program Description</a:t>
            </a:r>
            <a:endParaRPr lang="en-US" dirty="0"/>
          </a:p>
          <a:p>
            <a:r>
              <a:rPr lang="en-US" dirty="0"/>
              <a:t>III. </a:t>
            </a:r>
            <a:r>
              <a:rPr lang="en-US" b="1" dirty="0"/>
              <a:t>Award Information</a:t>
            </a:r>
            <a:endParaRPr lang="en-US" dirty="0"/>
          </a:p>
          <a:p>
            <a:r>
              <a:rPr lang="en-US" dirty="0"/>
              <a:t>IV. </a:t>
            </a:r>
            <a:r>
              <a:rPr lang="en-US" b="1" dirty="0"/>
              <a:t>Eligibility Information</a:t>
            </a:r>
            <a:endParaRPr lang="en-US" dirty="0"/>
          </a:p>
          <a:p>
            <a:r>
              <a:rPr lang="en-US" dirty="0"/>
              <a:t>V. </a:t>
            </a:r>
            <a:r>
              <a:rPr lang="en-US" b="1" dirty="0"/>
              <a:t>Proposal Preparation and Submission Instructions</a:t>
            </a:r>
          </a:p>
          <a:p>
            <a:pPr lvl="1"/>
            <a:r>
              <a:rPr lang="en-US" b="1" dirty="0"/>
              <a:t> </a:t>
            </a:r>
            <a:r>
              <a:rPr lang="en-US" dirty="0"/>
              <a:t>A. Proposal Preparation Instructions</a:t>
            </a:r>
          </a:p>
          <a:p>
            <a:pPr lvl="1"/>
            <a:r>
              <a:rPr lang="en-US" dirty="0"/>
              <a:t>B. Budgetary Information</a:t>
            </a:r>
          </a:p>
          <a:p>
            <a:pPr lvl="1"/>
            <a:r>
              <a:rPr lang="en-US" dirty="0"/>
              <a:t>C. Due Dates</a:t>
            </a:r>
          </a:p>
          <a:p>
            <a:pPr lvl="1"/>
            <a:r>
              <a:rPr lang="en-US" dirty="0"/>
              <a:t>D. FastLane/Grants.gov Requirements</a:t>
            </a:r>
          </a:p>
          <a:p>
            <a:endParaRPr lang="en-US" dirty="0"/>
          </a:p>
        </p:txBody>
      </p:sp>
      <p:sp>
        <p:nvSpPr>
          <p:cNvPr id="4" name="TextBox 3"/>
          <p:cNvSpPr txBox="1"/>
          <p:nvPr/>
        </p:nvSpPr>
        <p:spPr>
          <a:xfrm>
            <a:off x="6284890" y="1584101"/>
            <a:ext cx="4965879" cy="4801314"/>
          </a:xfrm>
          <a:prstGeom prst="rect">
            <a:avLst/>
          </a:prstGeom>
          <a:noFill/>
        </p:spPr>
        <p:txBody>
          <a:bodyPr wrap="square" rtlCol="0">
            <a:spAutoFit/>
          </a:bodyPr>
          <a:lstStyle/>
          <a:p>
            <a:r>
              <a:rPr lang="en-US" sz="2400" dirty="0"/>
              <a:t>VI. </a:t>
            </a:r>
            <a:r>
              <a:rPr lang="en-US" sz="2400" b="1" dirty="0"/>
              <a:t>NSF Proposal Processing and Review Procedures </a:t>
            </a:r>
          </a:p>
          <a:p>
            <a:pPr lvl="1"/>
            <a:r>
              <a:rPr lang="en-US" sz="2400" dirty="0"/>
              <a:t>A. Merit Review Principles and Criteria</a:t>
            </a:r>
          </a:p>
          <a:p>
            <a:pPr lvl="1"/>
            <a:r>
              <a:rPr lang="en-US" sz="2400" dirty="0"/>
              <a:t>B. Review and Selection Process</a:t>
            </a:r>
          </a:p>
          <a:p>
            <a:r>
              <a:rPr lang="en-US" sz="2400" dirty="0"/>
              <a:t>VII. </a:t>
            </a:r>
            <a:r>
              <a:rPr lang="en-US" sz="2400" b="1" dirty="0"/>
              <a:t>Award Administration Information </a:t>
            </a:r>
          </a:p>
          <a:p>
            <a:pPr lvl="1"/>
            <a:r>
              <a:rPr lang="en-US" sz="2400" dirty="0"/>
              <a:t>A. Notification of the Award</a:t>
            </a:r>
          </a:p>
          <a:p>
            <a:pPr lvl="1"/>
            <a:r>
              <a:rPr lang="en-US" sz="2400" dirty="0"/>
              <a:t>B. Award Conditions</a:t>
            </a:r>
          </a:p>
          <a:p>
            <a:pPr lvl="1"/>
            <a:r>
              <a:rPr lang="en-US" sz="2400" dirty="0"/>
              <a:t>C. Reporting Requirements</a:t>
            </a:r>
          </a:p>
          <a:p>
            <a:r>
              <a:rPr lang="en-US" sz="2400" dirty="0"/>
              <a:t>VIII. </a:t>
            </a:r>
            <a:r>
              <a:rPr lang="en-US" sz="2400" b="1" dirty="0"/>
              <a:t>Agency Contacts</a:t>
            </a:r>
            <a:endParaRPr lang="en-US" sz="2400" dirty="0"/>
          </a:p>
          <a:p>
            <a:r>
              <a:rPr lang="en-US" sz="2400" dirty="0"/>
              <a:t>IX. </a:t>
            </a:r>
            <a:r>
              <a:rPr lang="en-US" sz="2400" b="1" dirty="0"/>
              <a:t>Other Information</a:t>
            </a:r>
            <a:endParaRPr lang="en-US" sz="2400" dirty="0"/>
          </a:p>
          <a:p>
            <a:endParaRPr lang="en-US" dirty="0"/>
          </a:p>
        </p:txBody>
      </p:sp>
      <p:cxnSp>
        <p:nvCxnSpPr>
          <p:cNvPr id="6" name="Straight Connector 5"/>
          <p:cNvCxnSpPr/>
          <p:nvPr/>
        </p:nvCxnSpPr>
        <p:spPr>
          <a:xfrm>
            <a:off x="5718220" y="1584101"/>
            <a:ext cx="0" cy="4649274"/>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2">
                  <p14:trim end="4537.9977"/>
                </p14:media>
              </p:ext>
            </p:extLst>
          </p:nvPr>
        </p:nvPicPr>
        <p:blipFill>
          <a:blip r:embed="rId6"/>
          <a:stretch>
            <a:fillRect/>
          </a:stretch>
        </p:blipFill>
        <p:spPr>
          <a:xfrm>
            <a:off x="10997485" y="4558685"/>
            <a:ext cx="609600" cy="609600"/>
          </a:xfrm>
          <a:prstGeom prst="rect">
            <a:avLst/>
          </a:prstGeom>
        </p:spPr>
      </p:pic>
      <p:pic>
        <p:nvPicPr>
          <p:cNvPr id="2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97485" y="5472050"/>
            <a:ext cx="609600" cy="609600"/>
          </a:xfrm>
          <a:prstGeom prst="rect">
            <a:avLst/>
          </a:prstGeom>
        </p:spPr>
      </p:pic>
    </p:spTree>
    <p:extLst>
      <p:ext uri="{BB962C8B-B14F-4D97-AF65-F5344CB8AC3E}">
        <p14:creationId xmlns:p14="http://schemas.microsoft.com/office/powerpoint/2010/main" val="210878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95"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5"/>
            <a:ext cx="10515600" cy="961399"/>
          </a:xfrm>
        </p:spPr>
        <p:txBody>
          <a:bodyPr/>
          <a:lstStyle/>
          <a:p>
            <a:r>
              <a:rPr lang="en-US" b="1" dirty="0"/>
              <a:t>2. Project Summary</a:t>
            </a:r>
            <a:endParaRPr lang="en-US" dirty="0"/>
          </a:p>
        </p:txBody>
      </p:sp>
      <p:sp>
        <p:nvSpPr>
          <p:cNvPr id="3" name="Content Placeholder 2"/>
          <p:cNvSpPr>
            <a:spLocks noGrp="1"/>
          </p:cNvSpPr>
          <p:nvPr>
            <p:ph idx="1"/>
          </p:nvPr>
        </p:nvSpPr>
        <p:spPr>
          <a:xfrm>
            <a:off x="838200" y="1094705"/>
            <a:ext cx="10515600" cy="5763296"/>
          </a:xfrm>
        </p:spPr>
        <p:txBody>
          <a:bodyPr>
            <a:normAutofit fontScale="55000" lnSpcReduction="20000"/>
          </a:bodyPr>
          <a:lstStyle/>
          <a:p>
            <a:r>
              <a:rPr lang="en-US" dirty="0"/>
              <a:t>Each proposal must have a summary of the proposed project not more than one page in length. The Project Summary should be written in the third person, informative to other persons working in the same or related fields, and, insofar as possible, understandable to a scientifically or technically literate lay reader. It should not be an abstract of the proposal.</a:t>
            </a:r>
          </a:p>
          <a:p>
            <a:r>
              <a:rPr lang="en-US" dirty="0"/>
              <a:t>The Project Summary consists of three sections:</a:t>
            </a:r>
          </a:p>
          <a:p>
            <a:r>
              <a:rPr lang="en-US" dirty="0"/>
              <a:t>(1) Overview</a:t>
            </a:r>
          </a:p>
          <a:p>
            <a:r>
              <a:rPr lang="en-US" dirty="0"/>
              <a:t>The first sentence must identify the AISL project type: Pilots and Feasibility Studies, Research in Service to Practice, Innovations in Development, Broad Implementation, or Conferences, Literature Reviews, Syntheses, or Meta-analyses, or Conferences. For Literature Reviews, Syntheses, or Meta-analyses, indicate which kind is being proposed.</a:t>
            </a:r>
          </a:p>
          <a:p>
            <a:r>
              <a:rPr lang="en-US" dirty="0"/>
              <a:t>The Overview includes a description of the activity that will result if the proposal is funded and a statement of objectives and methods to be employed.</a:t>
            </a:r>
          </a:p>
          <a:p>
            <a:r>
              <a:rPr lang="en-US" dirty="0"/>
              <a:t>(2) Intellectual Merit: a statement on the intellectual merit of the proposed activity</a:t>
            </a:r>
          </a:p>
          <a:p>
            <a:r>
              <a:rPr lang="en-US" dirty="0"/>
              <a:t>The statement on intellectual merit should describe the potential of the proposed activity to advance knowledge-building.</a:t>
            </a:r>
          </a:p>
          <a:p>
            <a:r>
              <a:rPr lang="en-US" dirty="0"/>
              <a:t>(3) Broader Impacts: a statement on the broader impacts of the proposed activity.</a:t>
            </a:r>
          </a:p>
          <a:p>
            <a:r>
              <a:rPr lang="en-US" dirty="0"/>
              <a:t>The statement on broader impacts should describe the potential of the proposed activity to benefit society and contribute to the achievement of specific, desired societal outcomes.</a:t>
            </a:r>
          </a:p>
          <a:p>
            <a:r>
              <a:rPr lang="en-US" dirty="0"/>
              <a:t>The AISL priorities (e.g., strategic impact, knowledge-building, innovation, collaboration, infrastructure and capacity building, and broadening participation) may be a part of either Intellectual Merit, Broader Impacts, or both.</a:t>
            </a:r>
          </a:p>
          <a:p>
            <a:r>
              <a:rPr lang="en-US" dirty="0"/>
              <a:t>Please note that as part of NSF's effort to implement automated compliance checking in </a:t>
            </a:r>
            <a:r>
              <a:rPr lang="en-US" dirty="0" err="1"/>
              <a:t>FastLane</a:t>
            </a:r>
            <a:r>
              <a:rPr lang="en-US" dirty="0"/>
              <a:t>, the project summary section now includes three text boxes (Overview, Intellectual Merit, and Broader Impacts) and information must be entered into all three text boxes or the proposal will not be accepted by </a:t>
            </a:r>
            <a:r>
              <a:rPr lang="en-US" dirty="0" err="1"/>
              <a:t>FastLane</a:t>
            </a:r>
            <a:r>
              <a:rPr lang="en-US" dirty="0"/>
              <a: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674217"/>
            <a:ext cx="609600" cy="609600"/>
          </a:xfrm>
          <a:prstGeom prst="rect">
            <a:avLst/>
          </a:prstGeom>
        </p:spPr>
      </p:pic>
    </p:spTree>
    <p:extLst>
      <p:ext uri="{BB962C8B-B14F-4D97-AF65-F5344CB8AC3E}">
        <p14:creationId xmlns:p14="http://schemas.microsoft.com/office/powerpoint/2010/main" val="3763251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368"/>
          </a:xfrm>
        </p:spPr>
        <p:txBody>
          <a:bodyPr/>
          <a:lstStyle/>
          <a:p>
            <a:r>
              <a:rPr lang="en-US" b="1" dirty="0">
                <a:solidFill>
                  <a:srgbClr val="000000"/>
                </a:solidFill>
                <a:latin typeface="Arial" panose="020B0604020202020204" pitchFamily="34" charset="0"/>
              </a:rPr>
              <a:t>3. Project Description (Narrative)</a:t>
            </a:r>
            <a:endParaRPr lang="en-US" dirty="0"/>
          </a:p>
        </p:txBody>
      </p:sp>
      <p:sp>
        <p:nvSpPr>
          <p:cNvPr id="3" name="Content Placeholder 2"/>
          <p:cNvSpPr>
            <a:spLocks noGrp="1"/>
          </p:cNvSpPr>
          <p:nvPr>
            <p:ph idx="1"/>
          </p:nvPr>
        </p:nvSpPr>
        <p:spPr>
          <a:xfrm>
            <a:off x="838200" y="1416676"/>
            <a:ext cx="10515600" cy="5215944"/>
          </a:xfrm>
        </p:spPr>
        <p:txBody>
          <a:bodyPr>
            <a:normAutofit fontScale="77500" lnSpcReduction="20000"/>
          </a:bodyPr>
          <a:lstStyle/>
          <a:p>
            <a:r>
              <a:rPr lang="en-US" dirty="0">
                <a:solidFill>
                  <a:srgbClr val="000000"/>
                </a:solidFill>
                <a:latin typeface="Arial" panose="020B0604020202020204" pitchFamily="34" charset="0"/>
              </a:rPr>
              <a:t>In addition to the requirements outlined in the NSF </a:t>
            </a:r>
            <a:r>
              <a:rPr lang="en-US" dirty="0" err="1">
                <a:solidFill>
                  <a:srgbClr val="000000"/>
                </a:solidFill>
                <a:latin typeface="Arial" panose="020B0604020202020204" pitchFamily="34" charset="0"/>
              </a:rPr>
              <a:t>PAPPG</a:t>
            </a:r>
            <a:r>
              <a:rPr lang="en-US" dirty="0">
                <a:solidFill>
                  <a:srgbClr val="000000"/>
                </a:solidFill>
                <a:latin typeface="Arial" panose="020B0604020202020204" pitchFamily="34" charset="0"/>
              </a:rPr>
              <a:t> and this solicitation, the first sentence of the Project Description, like the Project Summary, must identify the AISL project type.</a:t>
            </a:r>
          </a:p>
          <a:p>
            <a:r>
              <a:rPr lang="en-US" dirty="0">
                <a:solidFill>
                  <a:srgbClr val="000000"/>
                </a:solidFill>
                <a:latin typeface="Arial" panose="020B0604020202020204" pitchFamily="34" charset="0"/>
              </a:rPr>
              <a:t>The narrative is limited to 18 single-spaced pages, except for Conferences, which is limited to 15 pages. It must include the following information, preferably using the section headings labeled below.</a:t>
            </a:r>
          </a:p>
          <a:p>
            <a:r>
              <a:rPr lang="en-US" dirty="0">
                <a:solidFill>
                  <a:srgbClr val="000000"/>
                </a:solidFill>
                <a:latin typeface="Arial" panose="020B0604020202020204" pitchFamily="34" charset="0"/>
              </a:rPr>
              <a:t>Please note that per guidance in the NSF </a:t>
            </a:r>
            <a:r>
              <a:rPr lang="en-US" dirty="0" err="1">
                <a:solidFill>
                  <a:srgbClr val="000000"/>
                </a:solidFill>
                <a:latin typeface="Arial" panose="020B0604020202020204" pitchFamily="34" charset="0"/>
              </a:rPr>
              <a:t>PAPPG</a:t>
            </a:r>
            <a:r>
              <a:rPr lang="en-US" dirty="0">
                <a:solidFill>
                  <a:srgbClr val="000000"/>
                </a:solidFill>
                <a:latin typeface="Arial" panose="020B0604020202020204" pitchFamily="34" charset="0"/>
              </a:rPr>
              <a:t>, the Project Description must contain a separate section within the narrative labeled "Broader Impacts." This section should provide a discussion of the Broader Impacts of the proposed activities. Proposers may decide where to include this section within the Project Description (</a:t>
            </a:r>
            <a:r>
              <a:rPr lang="en-US" dirty="0" err="1">
                <a:solidFill>
                  <a:srgbClr val="3A74CF"/>
                </a:solidFill>
                <a:latin typeface="Arial" panose="020B0604020202020204" pitchFamily="34" charset="0"/>
              </a:rPr>
              <a:t>PAPPG</a:t>
            </a:r>
            <a:r>
              <a:rPr lang="en-US" dirty="0">
                <a:solidFill>
                  <a:srgbClr val="000000"/>
                </a:solidFill>
                <a:latin typeface="Arial" panose="020B0604020202020204" pitchFamily="34" charset="0"/>
              </a:rPr>
              <a:t>, II C 2 d (i)).</a:t>
            </a:r>
          </a:p>
          <a:p>
            <a:r>
              <a:rPr lang="en-US" dirty="0">
                <a:solidFill>
                  <a:srgbClr val="000000"/>
                </a:solidFill>
                <a:latin typeface="Arial" panose="020B0604020202020204" pitchFamily="34" charset="0"/>
              </a:rPr>
              <a:t>Solicitation-Specific Review Criteria: Proposers should state clearly whether their proposal has a primary focus on broadening participation. For AISL projects with a primary focus on broadening participation, proposer can decide where to include the information that addresses the following questions:</a:t>
            </a:r>
          </a:p>
          <a:p>
            <a:pPr lvl="1"/>
            <a:r>
              <a:rPr lang="en-US" dirty="0">
                <a:solidFill>
                  <a:srgbClr val="000000"/>
                </a:solidFill>
                <a:latin typeface="Arial" panose="020B0604020202020204" pitchFamily="34" charset="0"/>
              </a:rPr>
              <a:t>Does the proposal identify the characteristics and needs of the targeted underrepresented groups (public or professional) to be served?</a:t>
            </a:r>
          </a:p>
          <a:p>
            <a:pPr lvl="1"/>
            <a:r>
              <a:rPr lang="en-US" dirty="0">
                <a:solidFill>
                  <a:srgbClr val="000000"/>
                </a:solidFill>
                <a:latin typeface="Arial" panose="020B0604020202020204" pitchFamily="34" charset="0"/>
              </a:rPr>
              <a:t>Does it include explicit plans or strategies for addressing or accommodating the specific interests, community or cultural perspectives, and educational needs of participants of the identified underrepresented groups?</a:t>
            </a:r>
          </a:p>
          <a:p>
            <a:endParaRPr lang="en-US" dirty="0"/>
          </a:p>
        </p:txBody>
      </p:sp>
      <p:sp>
        <p:nvSpPr>
          <p:cNvPr id="4" name="Rectangle 3"/>
          <p:cNvSpPr/>
          <p:nvPr/>
        </p:nvSpPr>
        <p:spPr>
          <a:xfrm>
            <a:off x="3048000" y="2397949"/>
            <a:ext cx="6096000" cy="215444"/>
          </a:xfrm>
          <a:prstGeom prst="rect">
            <a:avLst/>
          </a:prstGeom>
        </p:spPr>
        <p:txBody>
          <a:bodyPr>
            <a:spAutoFit/>
          </a:bodyPr>
          <a:lstStyle/>
          <a:p>
            <a:r>
              <a:rPr lang="en-US" sz="800" dirty="0">
                <a:solidFill>
                  <a:srgbClr val="000000"/>
                </a:solidFill>
                <a:latin typeface="Arial" panose="020B0604020202020204" pitchFamily="34" charset="0"/>
              </a:rPr>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584065"/>
            <a:ext cx="609600" cy="609600"/>
          </a:xfrm>
          <a:prstGeom prst="rect">
            <a:avLst/>
          </a:prstGeom>
        </p:spPr>
      </p:pic>
    </p:spTree>
    <p:extLst>
      <p:ext uri="{BB962C8B-B14F-4D97-AF65-F5344CB8AC3E}">
        <p14:creationId xmlns:p14="http://schemas.microsoft.com/office/powerpoint/2010/main" val="3745379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4126"/>
          </a:xfrm>
        </p:spPr>
        <p:txBody>
          <a:bodyPr>
            <a:normAutofit/>
          </a:bodyPr>
          <a:lstStyle/>
          <a:p>
            <a:r>
              <a:rPr lang="en-US" b="1" i="1" dirty="0"/>
              <a:t>Sections of the Project Description</a:t>
            </a:r>
            <a:endParaRPr lang="en-US" dirty="0"/>
          </a:p>
        </p:txBody>
      </p:sp>
      <p:sp>
        <p:nvSpPr>
          <p:cNvPr id="3" name="Content Placeholder 2"/>
          <p:cNvSpPr>
            <a:spLocks noGrp="1"/>
          </p:cNvSpPr>
          <p:nvPr>
            <p:ph idx="1"/>
          </p:nvPr>
        </p:nvSpPr>
        <p:spPr>
          <a:xfrm>
            <a:off x="838200" y="1374865"/>
            <a:ext cx="10515600" cy="4351338"/>
          </a:xfrm>
        </p:spPr>
        <p:txBody>
          <a:bodyPr/>
          <a:lstStyle/>
          <a:p>
            <a:r>
              <a:rPr lang="en-US" b="1" i="1" dirty="0"/>
              <a:t>A. Project Rationale</a:t>
            </a:r>
          </a:p>
          <a:p>
            <a:pPr lvl="1"/>
            <a:r>
              <a:rPr lang="en-US" b="1" i="1" dirty="0"/>
              <a:t>Identify project type in first sentence</a:t>
            </a:r>
          </a:p>
          <a:p>
            <a:pPr lvl="1"/>
            <a:r>
              <a:rPr lang="en-US" b="1" i="1" dirty="0"/>
              <a:t>Results from prior NSF support</a:t>
            </a:r>
          </a:p>
          <a:p>
            <a:pPr lvl="1"/>
            <a:r>
              <a:rPr lang="en-US" b="1" i="1" dirty="0"/>
              <a:t>Broader Impacts </a:t>
            </a:r>
          </a:p>
          <a:p>
            <a:r>
              <a:rPr lang="en-US" b="1" i="1" dirty="0"/>
              <a:t>B. Project Design</a:t>
            </a:r>
          </a:p>
          <a:p>
            <a:r>
              <a:rPr lang="en-US" b="1" i="1" dirty="0"/>
              <a:t>C. Communication Plan</a:t>
            </a:r>
          </a:p>
          <a:p>
            <a:r>
              <a:rPr lang="en-US" b="1" i="1" dirty="0"/>
              <a:t>D. Evaluation</a:t>
            </a:r>
          </a:p>
          <a:p>
            <a:r>
              <a:rPr lang="en-US" b="1" i="1" dirty="0"/>
              <a:t>E. Project Management</a:t>
            </a:r>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5686.4217"/>
                </p14:media>
              </p:ext>
            </p:extLst>
          </p:nvPr>
        </p:nvPicPr>
        <p:blipFill>
          <a:blip r:embed="rId4"/>
          <a:stretch>
            <a:fillRect/>
          </a:stretch>
        </p:blipFill>
        <p:spPr>
          <a:xfrm>
            <a:off x="9860924" y="4862848"/>
            <a:ext cx="609600" cy="609600"/>
          </a:xfrm>
          <a:prstGeom prst="rect">
            <a:avLst/>
          </a:prstGeom>
        </p:spPr>
      </p:pic>
    </p:spTree>
    <p:extLst>
      <p:ext uri="{BB962C8B-B14F-4D97-AF65-F5344CB8AC3E}">
        <p14:creationId xmlns:p14="http://schemas.microsoft.com/office/powerpoint/2010/main" val="528607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157"/>
          </a:xfrm>
        </p:spPr>
        <p:txBody>
          <a:bodyPr/>
          <a:lstStyle/>
          <a:p>
            <a:r>
              <a:rPr lang="en-US" b="1" dirty="0"/>
              <a:t>4. Budgets</a:t>
            </a:r>
            <a:endParaRPr lang="en-US" dirty="0"/>
          </a:p>
        </p:txBody>
      </p:sp>
      <p:sp>
        <p:nvSpPr>
          <p:cNvPr id="3" name="Content Placeholder 2"/>
          <p:cNvSpPr>
            <a:spLocks noGrp="1"/>
          </p:cNvSpPr>
          <p:nvPr>
            <p:ph idx="1"/>
          </p:nvPr>
        </p:nvSpPr>
        <p:spPr>
          <a:xfrm>
            <a:off x="838200" y="1558344"/>
            <a:ext cx="10515600" cy="4618619"/>
          </a:xfrm>
        </p:spPr>
        <p:txBody>
          <a:bodyPr>
            <a:normAutofit fontScale="85000" lnSpcReduction="20000"/>
          </a:bodyPr>
          <a:lstStyle/>
          <a:p>
            <a:r>
              <a:rPr lang="en-US" dirty="0"/>
              <a:t>All budget requests must be consistent with the project scope and duration and cannot exceed the maximum for each project type. All budgets, both grantee and </a:t>
            </a:r>
            <a:r>
              <a:rPr lang="en-US" dirty="0" err="1"/>
              <a:t>subaward</a:t>
            </a:r>
            <a:r>
              <a:rPr lang="en-US" dirty="0"/>
              <a:t> budgets, must be accompanied by budget justifications that include itemizations corresponding to each </a:t>
            </a:r>
            <a:r>
              <a:rPr lang="en-US" dirty="0" err="1"/>
              <a:t>FastLane</a:t>
            </a:r>
            <a:r>
              <a:rPr lang="en-US" dirty="0"/>
              <a:t> or Grants.gov budget line items and provide sufficient detail as to justify the expense and it relevance to achieving the project goals. Requested equipment must be essential components of project deliverables. </a:t>
            </a:r>
            <a:r>
              <a:rPr lang="en-US" b="1" dirty="0"/>
              <a:t>If personnel expenses are entered for postdoctoral scholars (section B of the budget), a one-page postdoctoral mentoring plan is required in the supplementary documents or the proposal will not be accepted.</a:t>
            </a:r>
            <a:endParaRPr lang="en-US" dirty="0"/>
          </a:p>
          <a:p>
            <a:r>
              <a:rPr lang="en-US" dirty="0"/>
              <a:t>Include under Travel (Line E on the </a:t>
            </a:r>
            <a:r>
              <a:rPr lang="en-US" dirty="0" err="1"/>
              <a:t>FastLane</a:t>
            </a:r>
            <a:r>
              <a:rPr lang="en-US" dirty="0"/>
              <a:t> budget and Field D on the Grants.gov budget) the cost for the PI to attend a two-day meeting every other year at, or near, NSF.</a:t>
            </a:r>
          </a:p>
          <a:p>
            <a:r>
              <a:rPr lang="en-US" dirty="0"/>
              <a:t>Each </a:t>
            </a:r>
            <a:r>
              <a:rPr lang="en-US" dirty="0" err="1"/>
              <a:t>subaward</a:t>
            </a:r>
            <a:r>
              <a:rPr lang="en-US" dirty="0"/>
              <a:t> on Line </a:t>
            </a:r>
            <a:r>
              <a:rPr lang="en-US" dirty="0" err="1"/>
              <a:t>G.5</a:t>
            </a:r>
            <a:r>
              <a:rPr lang="en-US" dirty="0"/>
              <a:t> (</a:t>
            </a:r>
            <a:r>
              <a:rPr lang="en-US" dirty="0" err="1"/>
              <a:t>FastLane</a:t>
            </a:r>
            <a:r>
              <a:rPr lang="en-US" dirty="0"/>
              <a:t>) or Field </a:t>
            </a:r>
            <a:r>
              <a:rPr lang="en-US" dirty="0" err="1"/>
              <a:t>F.5</a:t>
            </a:r>
            <a:r>
              <a:rPr lang="en-US" dirty="0"/>
              <a:t> (Grants.gov) requires a complete set of proposal budget forms accompanied by a budget justification that includes the basis for selecting the </a:t>
            </a:r>
            <a:r>
              <a:rPr lang="en-US" dirty="0" err="1"/>
              <a:t>subawardee</a:t>
            </a:r>
            <a:r>
              <a:rPr lang="en-US" dirty="0"/>
              <a:t>, as well as itemization of expenses and explanations.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797676"/>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3377719"/>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53800" y="3990539"/>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53800" y="4957762"/>
            <a:ext cx="609600" cy="609600"/>
          </a:xfrm>
          <a:prstGeom prst="rect">
            <a:avLst/>
          </a:prstGeom>
        </p:spPr>
      </p:pic>
    </p:spTree>
    <p:extLst>
      <p:ext uri="{BB962C8B-B14F-4D97-AF65-F5344CB8AC3E}">
        <p14:creationId xmlns:p14="http://schemas.microsoft.com/office/powerpoint/2010/main" val="486354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38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67"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447"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5489"/>
          </a:xfrm>
        </p:spPr>
        <p:txBody>
          <a:bodyPr/>
          <a:lstStyle/>
          <a:p>
            <a:r>
              <a:rPr lang="en-US" b="1" dirty="0"/>
              <a:t>5. Other Forms</a:t>
            </a:r>
            <a:endParaRPr lang="en-US" dirty="0"/>
          </a:p>
        </p:txBody>
      </p:sp>
      <p:sp>
        <p:nvSpPr>
          <p:cNvPr id="3" name="Content Placeholder 2"/>
          <p:cNvSpPr>
            <a:spLocks noGrp="1"/>
          </p:cNvSpPr>
          <p:nvPr>
            <p:ph idx="1"/>
          </p:nvPr>
        </p:nvSpPr>
        <p:spPr>
          <a:xfrm>
            <a:off x="838200" y="1403797"/>
            <a:ext cx="10515600" cy="4773166"/>
          </a:xfrm>
        </p:spPr>
        <p:txBody>
          <a:bodyPr>
            <a:normAutofit fontScale="77500" lnSpcReduction="20000"/>
          </a:bodyPr>
          <a:lstStyle/>
          <a:p>
            <a:r>
              <a:rPr lang="en-US" dirty="0"/>
              <a:t>References Cited: Any literature cited should be specifically related to the proposed project, and the Project Description should make clear how each reference has played a role in the motivation for, or design of, the project. The References section is distinct from, and in addition to, the Project Description section.</a:t>
            </a:r>
          </a:p>
          <a:p>
            <a:r>
              <a:rPr lang="en-US" dirty="0"/>
              <a:t>Biographical Sketches: Biographical information (no more than two pages each) must be provided for each senior person listed on the budget forms, and other personnel with key qualifications important to the project. Biographical sketches should adhere to the format outlined in the </a:t>
            </a:r>
            <a:r>
              <a:rPr lang="en-US" dirty="0" err="1"/>
              <a:t>PAPPG</a:t>
            </a:r>
            <a:r>
              <a:rPr lang="en-US" dirty="0"/>
              <a:t>, Chapter II, Section </a:t>
            </a:r>
            <a:r>
              <a:rPr lang="en-US" dirty="0" err="1"/>
              <a:t>C.2.f</a:t>
            </a:r>
            <a:r>
              <a:rPr lang="en-US" dirty="0"/>
              <a:t>.</a:t>
            </a:r>
          </a:p>
          <a:p>
            <a:r>
              <a:rPr lang="en-US" dirty="0"/>
              <a:t>Current and Pending Support: Required for the PI, Co-PIs, and senior project personnel. The proposal being submitted should be listed first and identified as pending.</a:t>
            </a:r>
          </a:p>
          <a:p>
            <a:r>
              <a:rPr lang="en-US" dirty="0"/>
              <a:t>Facilities, Equipment &amp; Other Resources: In order to assess the scope of the project, all organizational resources necessary for the project must be described in the Facilities, Equipment and Other Resources section (See the </a:t>
            </a:r>
            <a:r>
              <a:rPr lang="en-US" dirty="0" err="1"/>
              <a:t>PAPPG</a:t>
            </a:r>
            <a:r>
              <a:rPr lang="en-US" dirty="0"/>
              <a:t> Chapter </a:t>
            </a:r>
            <a:r>
              <a:rPr lang="en-US" dirty="0" err="1"/>
              <a:t>II.C.2.i</a:t>
            </a:r>
            <a:r>
              <a:rPr lang="en-US" dirty="0"/>
              <a:t>). The description should be narrative in nature and </a:t>
            </a:r>
            <a:r>
              <a:rPr lang="en-US" b="1" dirty="0"/>
              <a:t>must not include any quantifiable financial information</a:t>
            </a:r>
            <a:r>
              <a:rPr lang="en-US" dirty="0"/>
              <a:t>.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527219"/>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2621086"/>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53800" y="3423869"/>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19456" y="4399208"/>
            <a:ext cx="609600" cy="609600"/>
          </a:xfrm>
          <a:prstGeom prst="rect">
            <a:avLst/>
          </a:prstGeom>
        </p:spPr>
      </p:pic>
    </p:spTree>
    <p:extLst>
      <p:ext uri="{BB962C8B-B14F-4D97-AF65-F5344CB8AC3E}">
        <p14:creationId xmlns:p14="http://schemas.microsoft.com/office/powerpoint/2010/main" val="1180640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64" fill="hold"/>
                                        <p:tgtEl>
                                          <p:spTgt spid="5"/>
                                        </p:tgtEl>
                                      </p:cBhvr>
                                    </p:cmd>
                                  </p:childTnLst>
                                </p:cTn>
                              </p:par>
                            </p:childTnLst>
                          </p:cTn>
                        </p:par>
                      </p:childTnLst>
                    </p:cTn>
                  </p:par>
                </p:childTnLst>
              </p:cTn>
              <p:nextCondLst>
                <p:cond evt="onClick" delay="0">
                  <p:tgtEl>
                    <p:spTgt spid="5"/>
                  </p:tgtEl>
                </p:cond>
              </p:nextCondLst>
            </p:seq>
            <p:audio>
              <p:cMediaNode vol="10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2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05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lstStyle/>
          <a:p>
            <a:r>
              <a:rPr lang="en-US" b="1" dirty="0"/>
              <a:t>6. Supplementary Documents</a:t>
            </a:r>
            <a:endParaRPr lang="en-US" dirty="0"/>
          </a:p>
        </p:txBody>
      </p:sp>
      <p:sp>
        <p:nvSpPr>
          <p:cNvPr id="3" name="Content Placeholder 2"/>
          <p:cNvSpPr>
            <a:spLocks noGrp="1"/>
          </p:cNvSpPr>
          <p:nvPr>
            <p:ph idx="1"/>
          </p:nvPr>
        </p:nvSpPr>
        <p:spPr>
          <a:xfrm>
            <a:off x="838200" y="1262130"/>
            <a:ext cx="10515600" cy="4914833"/>
          </a:xfrm>
        </p:spPr>
        <p:txBody>
          <a:bodyPr>
            <a:normAutofit/>
          </a:bodyPr>
          <a:lstStyle/>
          <a:p>
            <a:r>
              <a:rPr lang="en-US" b="1" dirty="0"/>
              <a:t>Note: Supplementary Documents are distinct from Appendices, </a:t>
            </a:r>
            <a:r>
              <a:rPr lang="en-US" dirty="0"/>
              <a:t>as stipulated in the </a:t>
            </a:r>
            <a:r>
              <a:rPr lang="en-US" dirty="0" err="1"/>
              <a:t>PAPPG</a:t>
            </a:r>
            <a:r>
              <a:rPr lang="en-US" dirty="0"/>
              <a:t>: </a:t>
            </a:r>
            <a:r>
              <a:rPr lang="en-US" i="1" dirty="0"/>
              <a:t>Appendices may not be included </a:t>
            </a:r>
            <a:r>
              <a:rPr lang="en-US" dirty="0"/>
              <a:t>unless a formal deviation has been authorized. See </a:t>
            </a:r>
            <a:r>
              <a:rPr lang="en-US" dirty="0" err="1"/>
              <a:t>PAPPG</a:t>
            </a:r>
            <a:r>
              <a:rPr lang="en-US" dirty="0"/>
              <a:t> Chapter </a:t>
            </a:r>
            <a:r>
              <a:rPr lang="en-US" dirty="0" err="1"/>
              <a:t>II.A</a:t>
            </a:r>
            <a:r>
              <a:rPr lang="en-US" dirty="0"/>
              <a:t> for more information about deviations.</a:t>
            </a:r>
          </a:p>
          <a:p>
            <a:r>
              <a:rPr lang="en-US" b="1" dirty="0"/>
              <a:t>Required Supplementary documents:</a:t>
            </a:r>
            <a:endParaRPr lang="en-US" dirty="0"/>
          </a:p>
          <a:p>
            <a:r>
              <a:rPr lang="en-US" dirty="0"/>
              <a:t>Data Management Plan</a:t>
            </a:r>
          </a:p>
          <a:p>
            <a:r>
              <a:rPr lang="en-US" dirty="0"/>
              <a:t>Postdoctoral Researcher Mentoring Plan (if applicable)</a:t>
            </a:r>
          </a:p>
          <a:p>
            <a:r>
              <a:rPr lang="en-US" dirty="0"/>
              <a:t>See the </a:t>
            </a:r>
            <a:r>
              <a:rPr lang="en-US" dirty="0" err="1"/>
              <a:t>PAPPG</a:t>
            </a:r>
            <a:r>
              <a:rPr lang="en-US" dirty="0"/>
              <a:t>, Chapter </a:t>
            </a:r>
            <a:r>
              <a:rPr lang="en-US" dirty="0" err="1"/>
              <a:t>II.C.2.j</a:t>
            </a:r>
            <a:r>
              <a:rPr lang="en-US" dirty="0"/>
              <a:t>., for instructions for the preparation of these items. For more information and the instructions for proposals submitted to the Directorate for Education and Human Resources (EHR) see: https://www.nsf.gov/bfa/dias/policy/dmp.jsp.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4569" y="5751490"/>
            <a:ext cx="609600" cy="609600"/>
          </a:xfrm>
          <a:prstGeom prst="rect">
            <a:avLst/>
          </a:prstGeom>
        </p:spPr>
      </p:pic>
    </p:spTree>
    <p:extLst>
      <p:ext uri="{BB962C8B-B14F-4D97-AF65-F5344CB8AC3E}">
        <p14:creationId xmlns:p14="http://schemas.microsoft.com/office/powerpoint/2010/main" val="552143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74758" cy="1051551"/>
          </a:xfrm>
        </p:spPr>
        <p:txBody>
          <a:bodyPr>
            <a:normAutofit/>
          </a:bodyPr>
          <a:lstStyle/>
          <a:p>
            <a:r>
              <a:rPr lang="en-US" b="1" dirty="0"/>
              <a:t>Allowable Additional Supplementary Documents</a:t>
            </a:r>
            <a:endParaRPr lang="en-US" dirty="0"/>
          </a:p>
        </p:txBody>
      </p:sp>
      <p:sp>
        <p:nvSpPr>
          <p:cNvPr id="3" name="Content Placeholder 2"/>
          <p:cNvSpPr>
            <a:spLocks noGrp="1"/>
          </p:cNvSpPr>
          <p:nvPr>
            <p:ph idx="1"/>
          </p:nvPr>
        </p:nvSpPr>
        <p:spPr>
          <a:xfrm>
            <a:off x="838200" y="1326524"/>
            <a:ext cx="10515600" cy="5383369"/>
          </a:xfrm>
        </p:spPr>
        <p:txBody>
          <a:bodyPr>
            <a:normAutofit fontScale="70000" lnSpcReduction="20000"/>
          </a:bodyPr>
          <a:lstStyle/>
          <a:p>
            <a:r>
              <a:rPr lang="en-US" dirty="0"/>
              <a:t>1. Letters of Collaboration from consultants, advisors, distributors, and organizational partners indicating their specific roles and duties in the project and their assurance to participate, if funded. These should document the collaborative arrangements that are of significance to the proposal. Letters of Support or Endorsement from persons merely endorsing, but not involved with or making a substantial commitment to the project, are not allowed. </a:t>
            </a:r>
            <a:r>
              <a:rPr lang="en-US" b="1" dirty="0"/>
              <a:t>Proposals with Letters of Support or Endorsement will be returned without review</a:t>
            </a:r>
            <a:r>
              <a:rPr lang="en-US" dirty="0"/>
              <a:t>.</a:t>
            </a:r>
          </a:p>
          <a:p>
            <a:r>
              <a:rPr lang="en-US" dirty="0"/>
              <a:t>2. For projects with TV, film, radio, and exhibition products only, PIs may submit up to an additional 20 pages maximum of materials difficult to convey in textual language such as scripts or treatments of media productions, exhibit sketches, or floorplans. This additional documentation cannot be used to increase the 18-page Project Description limit.</a:t>
            </a:r>
          </a:p>
          <a:p>
            <a:r>
              <a:rPr lang="en-US" dirty="0"/>
              <a:t>3. For deliverables that involve media or technology that cannot solely be represented on the printed page, only media that cannot be submitted in Supplementary Documents may be provided as DVD or CD. Twelve (12) copies labeled with the official NSF proposal number, title, and PI, must be sent to: Advancing Informal STEM Learning, EHR/DRL, National Science Foundation, 2415 Eisenhower Avenue, Alexandria, VA 22314. These materials, which will not be returned, must be received within 5 business days following electronic submission of the proposal; clearly mark the package "</a:t>
            </a:r>
            <a:r>
              <a:rPr lang="en-US" i="1" dirty="0"/>
              <a:t>Supplementary Documents“ </a:t>
            </a:r>
            <a:r>
              <a:rPr lang="en-US" dirty="0"/>
              <a:t>and indicate the official NSF proposal number.</a:t>
            </a:r>
          </a:p>
          <a:p>
            <a:r>
              <a:rPr lang="en-US" b="1" dirty="0"/>
              <a:t>Note: </a:t>
            </a:r>
            <a:r>
              <a:rPr lang="en-US" dirty="0"/>
              <a:t>The Project Description must provide sufficient information for reviewers to make reasoned judgments about the proposed work. Reviewers may opt to read these additional documents, but are not required to do so.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63025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3042097"/>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28579" y="4405648"/>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53800" y="5671847"/>
            <a:ext cx="609600" cy="609600"/>
          </a:xfrm>
          <a:prstGeom prst="rect">
            <a:avLst/>
          </a:prstGeom>
        </p:spPr>
      </p:pic>
    </p:spTree>
    <p:extLst>
      <p:ext uri="{BB962C8B-B14F-4D97-AF65-F5344CB8AC3E}">
        <p14:creationId xmlns:p14="http://schemas.microsoft.com/office/powerpoint/2010/main" val="3477579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60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85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722"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lstStyle/>
          <a:p>
            <a:r>
              <a:rPr lang="en-US" b="1" dirty="0"/>
              <a:t>B. Budgetary Information</a:t>
            </a:r>
            <a:endParaRPr lang="en-US" dirty="0"/>
          </a:p>
        </p:txBody>
      </p:sp>
      <p:sp>
        <p:nvSpPr>
          <p:cNvPr id="3" name="Content Placeholder 2"/>
          <p:cNvSpPr>
            <a:spLocks noGrp="1"/>
          </p:cNvSpPr>
          <p:nvPr>
            <p:ph idx="1"/>
          </p:nvPr>
        </p:nvSpPr>
        <p:spPr/>
        <p:txBody>
          <a:bodyPr>
            <a:normAutofit lnSpcReduction="10000"/>
          </a:bodyPr>
          <a:lstStyle/>
          <a:p>
            <a:r>
              <a:rPr lang="en-US" b="1" dirty="0"/>
              <a:t>Cost Sharing:</a:t>
            </a:r>
            <a:endParaRPr lang="en-US" dirty="0"/>
          </a:p>
          <a:p>
            <a:r>
              <a:rPr lang="en-US" dirty="0"/>
              <a:t>Inclusion of voluntary committed cost sharing is prohibited.</a:t>
            </a:r>
          </a:p>
          <a:p>
            <a:r>
              <a:rPr lang="en-US" b="1" dirty="0"/>
              <a:t>Other Budgetary Limitations:</a:t>
            </a:r>
            <a:endParaRPr lang="en-US" dirty="0"/>
          </a:p>
          <a:p>
            <a:r>
              <a:rPr lang="en-US" dirty="0"/>
              <a:t>Funding for the following are not supported by this program: capital or general operating expenses; purchase of major or office equipment; vehicles; undergraduate tuition; paid advertising; admissions or similar fees; expenses for school field trips, camps, science festivals, science fairs or competitions that are not integral to the conduct of the research and development efforts of the project; projects whose primary focus is health or medicine; or projects that are only about publishing books.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1843" y="5455276"/>
            <a:ext cx="609600" cy="609600"/>
          </a:xfrm>
          <a:prstGeom prst="rect">
            <a:avLst/>
          </a:prstGeom>
        </p:spPr>
      </p:pic>
    </p:spTree>
    <p:extLst>
      <p:ext uri="{BB962C8B-B14F-4D97-AF65-F5344CB8AC3E}">
        <p14:creationId xmlns:p14="http://schemas.microsoft.com/office/powerpoint/2010/main" val="2522782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 Due Dates</a:t>
            </a:r>
            <a:endParaRPr lang="en-US" dirty="0"/>
          </a:p>
        </p:txBody>
      </p:sp>
      <p:sp>
        <p:nvSpPr>
          <p:cNvPr id="3" name="Content Placeholder 2"/>
          <p:cNvSpPr>
            <a:spLocks noGrp="1"/>
          </p:cNvSpPr>
          <p:nvPr>
            <p:ph idx="1"/>
          </p:nvPr>
        </p:nvSpPr>
        <p:spPr/>
        <p:txBody>
          <a:bodyPr/>
          <a:lstStyle/>
          <a:p>
            <a:r>
              <a:rPr lang="en-US" b="1" dirty="0"/>
              <a:t>Full Proposal Deadline(s) </a:t>
            </a:r>
            <a:r>
              <a:rPr lang="en-US" dirty="0"/>
              <a:t>(due by 5 p.m. submitter's local time):</a:t>
            </a:r>
          </a:p>
          <a:p>
            <a:pPr lvl="1"/>
            <a:r>
              <a:rPr lang="en-US" dirty="0"/>
              <a:t>November 06, 2017 </a:t>
            </a:r>
          </a:p>
          <a:p>
            <a:pPr lvl="1"/>
            <a:r>
              <a:rPr lang="en-US" dirty="0"/>
              <a:t>November 07, 2018 </a:t>
            </a:r>
          </a:p>
          <a:p>
            <a:pPr lvl="1"/>
            <a:r>
              <a:rPr lang="en-US" dirty="0"/>
              <a:t>November 06, 2019</a:t>
            </a:r>
          </a:p>
          <a:p>
            <a:pPr marL="0" indent="0">
              <a:buNone/>
            </a:pPr>
            <a:r>
              <a:rPr lang="en-US" dirty="0"/>
              <a:t>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274972"/>
            <a:ext cx="609600" cy="609600"/>
          </a:xfrm>
          <a:prstGeom prst="rect">
            <a:avLst/>
          </a:prstGeom>
        </p:spPr>
      </p:pic>
    </p:spTree>
    <p:extLst>
      <p:ext uri="{BB962C8B-B14F-4D97-AF65-F5344CB8AC3E}">
        <p14:creationId xmlns:p14="http://schemas.microsoft.com/office/powerpoint/2010/main" val="3455769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3067"/>
          </a:xfrm>
        </p:spPr>
        <p:txBody>
          <a:bodyPr/>
          <a:lstStyle/>
          <a:p>
            <a:r>
              <a:rPr lang="en-US" b="1" dirty="0"/>
              <a:t>D. FastLane/Grants.gov Requirements</a:t>
            </a:r>
            <a:endParaRPr lang="en-US" dirty="0"/>
          </a:p>
        </p:txBody>
      </p:sp>
      <p:sp>
        <p:nvSpPr>
          <p:cNvPr id="3" name="Content Placeholder 2"/>
          <p:cNvSpPr>
            <a:spLocks noGrp="1"/>
          </p:cNvSpPr>
          <p:nvPr>
            <p:ph idx="1"/>
          </p:nvPr>
        </p:nvSpPr>
        <p:spPr/>
        <p:txBody>
          <a:bodyPr/>
          <a:lstStyle/>
          <a:p>
            <a:r>
              <a:rPr lang="en-US" b="1" dirty="0"/>
              <a:t>For Proposals Submitted Via </a:t>
            </a:r>
            <a:r>
              <a:rPr lang="en-US" b="1" dirty="0" err="1"/>
              <a:t>FastLane</a:t>
            </a:r>
            <a:r>
              <a:rPr lang="en-US" b="1" dirty="0"/>
              <a:t>: </a:t>
            </a:r>
            <a:r>
              <a:rPr lang="en-US" dirty="0"/>
              <a:t>To prepare and submit a proposal via </a:t>
            </a:r>
            <a:r>
              <a:rPr lang="en-US" dirty="0" err="1"/>
              <a:t>FastLane</a:t>
            </a:r>
            <a:r>
              <a:rPr lang="en-US" dirty="0"/>
              <a:t>, see detailed technical instructions available at: https://www.fastlane.nsf.gov/a1/newstan.htm. For </a:t>
            </a:r>
            <a:r>
              <a:rPr lang="en-US" dirty="0" err="1"/>
              <a:t>FastLane</a:t>
            </a:r>
            <a:r>
              <a:rPr lang="en-US" dirty="0"/>
              <a:t> user support, call the </a:t>
            </a:r>
            <a:r>
              <a:rPr lang="en-US" dirty="0" err="1"/>
              <a:t>FastLane</a:t>
            </a:r>
            <a:r>
              <a:rPr lang="en-US" dirty="0"/>
              <a:t> Help Desk at 1-800-673-6188 or e-mail fastlane@nsf.gov. The </a:t>
            </a:r>
            <a:r>
              <a:rPr lang="en-US" dirty="0" err="1"/>
              <a:t>FastLane</a:t>
            </a:r>
            <a:r>
              <a:rPr lang="en-US" dirty="0"/>
              <a:t> Help Desk answers general technical questions related to the use of the </a:t>
            </a:r>
            <a:r>
              <a:rPr lang="en-US" dirty="0" err="1"/>
              <a:t>FastLane</a:t>
            </a:r>
            <a:r>
              <a:rPr lang="en-US" dirty="0"/>
              <a:t> system. Specific questions related to this program solicitation should be referred to the NSF program staff contact(s) listed in Section VIII of this funding opportunity.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4849969"/>
            <a:ext cx="609600" cy="609600"/>
          </a:xfrm>
          <a:prstGeom prst="rect">
            <a:avLst/>
          </a:prstGeom>
        </p:spPr>
      </p:pic>
    </p:spTree>
    <p:extLst>
      <p:ext uri="{BB962C8B-B14F-4D97-AF65-F5344CB8AC3E}">
        <p14:creationId xmlns:p14="http://schemas.microsoft.com/office/powerpoint/2010/main" val="3735056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14052"/>
          </a:xfrm>
        </p:spPr>
        <p:txBody>
          <a:bodyPr>
            <a:normAutofit fontScale="90000"/>
          </a:bodyPr>
          <a:lstStyle/>
          <a:p>
            <a:br>
              <a:rPr lang="en-US" dirty="0"/>
            </a:br>
            <a:r>
              <a:rPr lang="en-US" dirty="0"/>
              <a:t> </a:t>
            </a:r>
            <a:r>
              <a:rPr lang="en-US" b="1" dirty="0"/>
              <a:t>Advancing Informal STEM Learning (AISL)</a:t>
            </a:r>
            <a:r>
              <a:rPr lang="en-US" dirty="0"/>
              <a:t>	</a:t>
            </a:r>
            <a:br>
              <a:rPr lang="en-US" dirty="0"/>
            </a:br>
            <a:br>
              <a:rPr lang="en-US" dirty="0"/>
            </a:br>
            <a:r>
              <a:rPr lang="en-US" sz="2700" b="1" dirty="0"/>
              <a:t>PROGRAM SOLICITATION NSF 17-573</a:t>
            </a:r>
            <a:r>
              <a:rPr lang="en-US" sz="2700" dirty="0"/>
              <a:t>	</a:t>
            </a:r>
            <a:br>
              <a:rPr lang="en-US" sz="2700" dirty="0"/>
            </a:br>
            <a:r>
              <a:rPr lang="en-US" sz="2700" dirty="0"/>
              <a:t> </a:t>
            </a:r>
            <a:r>
              <a:rPr lang="en-US" sz="2700" b="1" dirty="0"/>
              <a:t>REPLACES DOCUMENT(S): NSF 15-593</a:t>
            </a:r>
            <a:r>
              <a:rPr lang="en-US" dirty="0"/>
              <a:t>	</a:t>
            </a:r>
            <a:br>
              <a:rPr lang="en-US" dirty="0"/>
            </a:br>
            <a:br>
              <a:rPr lang="en-US" dirty="0"/>
            </a:br>
            <a:r>
              <a:rPr lang="en-US" dirty="0"/>
              <a:t> </a:t>
            </a:r>
            <a:br>
              <a:rPr lang="en-US" dirty="0"/>
            </a:br>
            <a:r>
              <a:rPr lang="en-US" dirty="0"/>
              <a:t>  </a:t>
            </a:r>
            <a:br>
              <a:rPr lang="en-US" dirty="0"/>
            </a:br>
            <a:r>
              <a:rPr lang="en-US" dirty="0"/>
              <a:t> </a:t>
            </a:r>
            <a:br>
              <a:rPr lang="en-US" dirty="0"/>
            </a:br>
            <a:r>
              <a:rPr lang="en-US" dirty="0"/>
              <a:t>  </a:t>
            </a:r>
            <a:br>
              <a:rPr lang="en-US" dirty="0"/>
            </a:b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2274194"/>
            <a:ext cx="609600" cy="609600"/>
          </a:xfrm>
          <a:prstGeom prst="rect">
            <a:avLst/>
          </a:prstGeom>
        </p:spPr>
      </p:pic>
    </p:spTree>
    <p:extLst>
      <p:ext uri="{BB962C8B-B14F-4D97-AF65-F5344CB8AC3E}">
        <p14:creationId xmlns:p14="http://schemas.microsoft.com/office/powerpoint/2010/main" val="2879726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 Proposals Submitted Via Grants.gov</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Before using Grants.gov for the first time, each organization must register to create an institutional profile. Once registered, the applicant's organization can then apply for any federal grant on the Grants.gov website. Comprehensive information about using Grants.gov is available on the Grants.gov Applicant Resources webpage: http://www.grants.gov/web/grants/applicants.html. In addition, the NSF Grants.gov Application Guide (see link in Section </a:t>
            </a:r>
            <a:r>
              <a:rPr lang="en-US" dirty="0" err="1"/>
              <a:t>V.A</a:t>
            </a:r>
            <a:r>
              <a:rPr lang="en-US" dirty="0"/>
              <a:t>) provides instructions regarding the technical preparation of proposals via Grants.gov. For Grants.gov user support, contact the Grants.gov Contact Center at 1-800-518-4726 or by email: support@grants.gov. The Grants.gov Contact Center answers general technical questions related to the use of Grants.gov. Specific questions related to this program solicitation should be referred to the NSF program staff contact(s) listed in Section VIII of this solicitation.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567363"/>
            <a:ext cx="609600" cy="609600"/>
          </a:xfrm>
          <a:prstGeom prst="rect">
            <a:avLst/>
          </a:prstGeom>
        </p:spPr>
      </p:pic>
    </p:spTree>
    <p:extLst>
      <p:ext uri="{BB962C8B-B14F-4D97-AF65-F5344CB8AC3E}">
        <p14:creationId xmlns:p14="http://schemas.microsoft.com/office/powerpoint/2010/main" val="385808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064"/>
          </a:xfrm>
        </p:spPr>
        <p:txBody>
          <a:bodyPr>
            <a:normAutofit fontScale="90000"/>
          </a:bodyPr>
          <a:lstStyle/>
          <a:p>
            <a:r>
              <a:rPr lang="en-US" b="1" i="1" dirty="0"/>
              <a:t>Submitting the Proposal</a:t>
            </a:r>
            <a:endParaRPr lang="en-US" dirty="0"/>
          </a:p>
        </p:txBody>
      </p:sp>
      <p:sp>
        <p:nvSpPr>
          <p:cNvPr id="3" name="Content Placeholder 2"/>
          <p:cNvSpPr>
            <a:spLocks noGrp="1"/>
          </p:cNvSpPr>
          <p:nvPr>
            <p:ph idx="1"/>
          </p:nvPr>
        </p:nvSpPr>
        <p:spPr>
          <a:xfrm>
            <a:off x="838200" y="1271832"/>
            <a:ext cx="10515600" cy="5038815"/>
          </a:xfrm>
        </p:spPr>
        <p:txBody>
          <a:bodyPr>
            <a:normAutofit lnSpcReduction="10000"/>
          </a:bodyPr>
          <a:lstStyle/>
          <a:p>
            <a:r>
              <a:rPr lang="en-US" dirty="0"/>
              <a:t>Once all documents have been completed, the Authorized Organizational Representative (</a:t>
            </a:r>
            <a:r>
              <a:rPr lang="en-US" dirty="0" err="1"/>
              <a:t>AOR</a:t>
            </a:r>
            <a:r>
              <a:rPr lang="en-US" dirty="0"/>
              <a:t>) must submit the application to Grants.gov and verify the desired funding opportunity and agency to which the application is submitted. The </a:t>
            </a:r>
            <a:r>
              <a:rPr lang="en-US" dirty="0" err="1"/>
              <a:t>AOR</a:t>
            </a:r>
            <a:r>
              <a:rPr lang="en-US" dirty="0"/>
              <a:t> must then sign and submit the application to Grants.gov. The completed application will be transferred to the NSF </a:t>
            </a:r>
            <a:r>
              <a:rPr lang="en-US" dirty="0" err="1"/>
              <a:t>FastLane</a:t>
            </a:r>
            <a:r>
              <a:rPr lang="en-US" dirty="0"/>
              <a:t> system for further processing.</a:t>
            </a:r>
          </a:p>
          <a:p>
            <a:r>
              <a:rPr lang="en-US" dirty="0"/>
              <a:t>Proposers that submitted via </a:t>
            </a:r>
            <a:r>
              <a:rPr lang="en-US" dirty="0" err="1"/>
              <a:t>FastLane</a:t>
            </a:r>
            <a:r>
              <a:rPr lang="en-US" dirty="0"/>
              <a:t> are strongly encouraged to use </a:t>
            </a:r>
            <a:r>
              <a:rPr lang="en-US" dirty="0" err="1"/>
              <a:t>FastLane</a:t>
            </a:r>
            <a:r>
              <a:rPr lang="en-US" dirty="0"/>
              <a:t> to verify the status of their submission to NSF. For proposers that submitted via Grants.gov, until an application has been received and validated by NSF, the Authorized Organizational Representative may check the status of an application on Grants.gov. After proposers have received an e-mail notification from NSF, Research.gov should be used to check the status of an application.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8964" y="5701047"/>
            <a:ext cx="609600" cy="609600"/>
          </a:xfrm>
          <a:prstGeom prst="rect">
            <a:avLst/>
          </a:prstGeom>
        </p:spPr>
      </p:pic>
    </p:spTree>
    <p:extLst>
      <p:ext uri="{BB962C8B-B14F-4D97-AF65-F5344CB8AC3E}">
        <p14:creationId xmlns:p14="http://schemas.microsoft.com/office/powerpoint/2010/main" val="3042973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942"/>
            <a:ext cx="12827358" cy="1325563"/>
          </a:xfrm>
        </p:spPr>
        <p:txBody>
          <a:bodyPr>
            <a:normAutofit/>
          </a:bodyPr>
          <a:lstStyle/>
          <a:p>
            <a:r>
              <a:rPr lang="en-US" sz="4000" b="1" dirty="0"/>
              <a:t>VI. NSF PROPOSAL PROCESSING AND REVIEW PROCEDURES</a:t>
            </a:r>
            <a:endParaRPr lang="en-US" sz="4000" dirty="0"/>
          </a:p>
        </p:txBody>
      </p:sp>
      <p:sp>
        <p:nvSpPr>
          <p:cNvPr id="3" name="Content Placeholder 2"/>
          <p:cNvSpPr>
            <a:spLocks noGrp="1"/>
          </p:cNvSpPr>
          <p:nvPr>
            <p:ph idx="1"/>
          </p:nvPr>
        </p:nvSpPr>
        <p:spPr>
          <a:xfrm>
            <a:off x="579549" y="1171977"/>
            <a:ext cx="10774251" cy="5686023"/>
          </a:xfrm>
        </p:spPr>
        <p:txBody>
          <a:bodyPr>
            <a:normAutofit fontScale="55000" lnSpcReduction="20000"/>
          </a:bodyPr>
          <a:lstStyle/>
          <a:p>
            <a:r>
              <a:rPr lang="en-US" sz="2900" dirty="0"/>
              <a:t>Proposals received by NSF are assigned to the appropriate NSF program for acknowledgment and, if they meet NSF requirements, for review. All proposals are carefully reviewed by a scientist, engineer, or educator serving as an NSF Program Officer, and usually by three to ten other persons outside NSF either as </a:t>
            </a:r>
            <a:r>
              <a:rPr lang="en-US" sz="2900" i="1" dirty="0"/>
              <a:t>ad hoc </a:t>
            </a:r>
            <a:r>
              <a:rPr lang="en-US" sz="2900" dirty="0"/>
              <a:t>reviewers, panelists, or both, who are experts in the particular fields represented by the proposal. These reviewers are selected by Program Officers charged with oversight of the review process. Proposers are invited to suggest names of persons they believe are especially well qualified to review the proposal and/or persons they would prefer not review the proposal. These suggestions may serve as one source in the reviewer selection process at the Program Officer's discretion. Submission of such names, however, is optional. Care is taken to ensure that reviewers have no conflicts of interest with the proposal. In addition, Program Officers may obtain comments from site visits before recommending final action on proposals. Senior NSF staff further review recommendations for awards. A flowchart that depicts the entire NSF proposal and award process (and associated timeline) is included in </a:t>
            </a:r>
            <a:r>
              <a:rPr lang="en-US" sz="2900" dirty="0" err="1"/>
              <a:t>PAPPG</a:t>
            </a:r>
            <a:r>
              <a:rPr lang="en-US" sz="2900" dirty="0"/>
              <a:t> Exhibit III-1.</a:t>
            </a:r>
          </a:p>
          <a:p>
            <a:r>
              <a:rPr lang="en-US" sz="2900" dirty="0"/>
              <a:t>A comprehensive description of the Foundation's merit review process is available on the NSF website at: https://www.nsf.gov/bfa/dias/policy/merit_review/.</a:t>
            </a:r>
          </a:p>
          <a:p>
            <a:r>
              <a:rPr lang="en-US" sz="2900" dirty="0"/>
              <a:t>Proposers should also be aware of core strategies that are essential to the fulfillment of NSF's mission, as articulated in </a:t>
            </a:r>
            <a:r>
              <a:rPr lang="en-US" sz="2900" i="1" dirty="0"/>
              <a:t>Investing in Science, Engineering, and Education for the Nation's Future: NSF Strategic Plan for 2014-2018</a:t>
            </a:r>
            <a:r>
              <a:rPr lang="en-US" sz="2900" dirty="0"/>
              <a:t>. These strategies are integrated in the program planning and implementation process, of which proposal review is one part. NSF's mission is particularly well-implemented through the integration of research and education and broadening participation in NSF programs, projects, and activities.</a:t>
            </a:r>
          </a:p>
          <a:p>
            <a:r>
              <a:rPr lang="en-US" sz="2900" dirty="0"/>
              <a:t>One of the strategic objectives in support of NSF's mission is to foster integration of research and education through the programs, projects, and activities it supports at academic and research institutions. These institutions must recruit, train, and prepare a diverse STEM workforce to advance the frontiers of science and participate in the U.S. technology-based economy. NSF's contribution to the national innovation ecosystem is to provide cutting-edge research under the guidance of the Nation's most creative scientists and engineers. NSF also supports development of a strong science, technology, engineering, and mathematics (STEM) workforce by investing in building the knowledge that informs improvements in STEM teaching and learning.</a:t>
            </a:r>
          </a:p>
          <a:p>
            <a:r>
              <a:rPr lang="en-US" sz="2900" dirty="0"/>
              <a:t>NSF's mission calls for the broadening of opportunities and expanding participation of groups, institutions, and geographic regions that are underrepresented in STEM disciplines, which is essential to the health and vitality of science and engineering. NSF is committed to this principle of diversity and deems it central to the programs, projects, and activities it considers and supports.</a:t>
            </a:r>
            <a:r>
              <a:rPr lang="en-US" dirty="0"/>
              <a:t>	</a:t>
            </a:r>
          </a:p>
          <a:p>
            <a:pPr marL="0" indent="0">
              <a:buNone/>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93913"/>
            <a:ext cx="609600" cy="609600"/>
          </a:xfrm>
          <a:prstGeom prst="rect">
            <a:avLst/>
          </a:prstGeom>
        </p:spPr>
      </p:pic>
    </p:spTree>
    <p:extLst>
      <p:ext uri="{BB962C8B-B14F-4D97-AF65-F5344CB8AC3E}">
        <p14:creationId xmlns:p14="http://schemas.microsoft.com/office/powerpoint/2010/main" val="2017645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598"/>
            <a:ext cx="10515600" cy="1325563"/>
          </a:xfrm>
        </p:spPr>
        <p:txBody>
          <a:bodyPr/>
          <a:lstStyle/>
          <a:p>
            <a:r>
              <a:rPr lang="en-US" b="1" dirty="0"/>
              <a:t>A. Merit Review Principles and Criteria</a:t>
            </a:r>
            <a:endParaRPr lang="en-US" dirty="0"/>
          </a:p>
        </p:txBody>
      </p:sp>
      <p:sp>
        <p:nvSpPr>
          <p:cNvPr id="3" name="Content Placeholder 2"/>
          <p:cNvSpPr>
            <a:spLocks noGrp="1"/>
          </p:cNvSpPr>
          <p:nvPr>
            <p:ph idx="1"/>
          </p:nvPr>
        </p:nvSpPr>
        <p:spPr>
          <a:xfrm>
            <a:off x="838200" y="1365161"/>
            <a:ext cx="10515600" cy="4811802"/>
          </a:xfrm>
        </p:spPr>
        <p:txBody>
          <a:bodyPr>
            <a:normAutofit/>
          </a:bodyPr>
          <a:lstStyle/>
          <a:p>
            <a:r>
              <a:rPr lang="en-US" dirty="0"/>
              <a:t>The National Science Foundation strives to invest in a robust and diverse portfolio of projects that creates new knowledge and enables breakthroughs in understanding across all areas of science and engineering research and education. To identify which projects to support, NSF relies on a merit review process that incorporates consideration of both the technical aspects of a proposed project and its potential to contribute more broadly to advancing NSF's mission "to promote the progress of science; to advance the national health, prosperity, and welfare; to secure the national defense; and for other purposes." NSF makes every effort to conduct a fair, competitive, transparent merit review process for the selection of projects.	</a:t>
            </a:r>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184820"/>
            <a:ext cx="609600" cy="609600"/>
          </a:xfrm>
          <a:prstGeom prst="rect">
            <a:avLst/>
          </a:prstGeom>
        </p:spPr>
      </p:pic>
    </p:spTree>
    <p:extLst>
      <p:ext uri="{BB962C8B-B14F-4D97-AF65-F5344CB8AC3E}">
        <p14:creationId xmlns:p14="http://schemas.microsoft.com/office/powerpoint/2010/main" val="868705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69"/>
            <a:ext cx="10515600" cy="884126"/>
          </a:xfrm>
        </p:spPr>
        <p:txBody>
          <a:bodyPr/>
          <a:lstStyle/>
          <a:p>
            <a:r>
              <a:rPr lang="en-US" b="1" dirty="0"/>
              <a:t>1. Merit Review Principles</a:t>
            </a:r>
            <a:endParaRPr lang="en-US" dirty="0"/>
          </a:p>
        </p:txBody>
      </p:sp>
      <p:sp>
        <p:nvSpPr>
          <p:cNvPr id="3" name="Content Placeholder 2"/>
          <p:cNvSpPr>
            <a:spLocks noGrp="1"/>
          </p:cNvSpPr>
          <p:nvPr>
            <p:ph idx="1"/>
          </p:nvPr>
        </p:nvSpPr>
        <p:spPr>
          <a:xfrm>
            <a:off x="838200" y="978795"/>
            <a:ext cx="10515600" cy="5879205"/>
          </a:xfrm>
        </p:spPr>
        <p:txBody>
          <a:bodyPr>
            <a:normAutofit fontScale="70000" lnSpcReduction="20000"/>
          </a:bodyPr>
          <a:lstStyle/>
          <a:p>
            <a:pPr>
              <a:spcAft>
                <a:spcPts val="600"/>
              </a:spcAft>
            </a:pPr>
            <a:r>
              <a:rPr lang="en-US" dirty="0"/>
              <a:t>These principles are to be given due diligence by PIs and organizations when preparing proposals and managing projects, by reviewers when reading and evaluating proposals, and by NSF program staff when determining whether or not to recommend proposals for funding and while overseeing awards. Given that NSF is the primary federal agency charged with nurturing and supporting excellence in basic research and education, the following three principles apply:</a:t>
            </a:r>
            <a:endParaRPr lang="en-US" sz="1400" dirty="0"/>
          </a:p>
          <a:p>
            <a:pPr marL="914400" lvl="1" indent="-457200">
              <a:buFont typeface="+mj-lt"/>
              <a:buAutoNum type="arabicPeriod"/>
            </a:pPr>
            <a:r>
              <a:rPr lang="en-US" dirty="0"/>
              <a:t>All NSF projects should be of the highest quality and have the potential to advance, if not transform, the frontiers of knowledge.</a:t>
            </a:r>
          </a:p>
          <a:p>
            <a:pPr marL="914400" lvl="1" indent="-457200">
              <a:buFont typeface="+mj-lt"/>
              <a:buAutoNum type="arabicPeriod"/>
            </a:pPr>
            <a:r>
              <a:rPr lang="en-US" dirty="0"/>
              <a:t>NSF projects, in the aggregate, should contribute more broadly to achieving societal goals. These "Broader Impacts" may be accomplished through the research itself, through activities that are directly related to specific research projects, or through activities that are supported by, but are complementary to, the project. The project activities may be based on previously established and/or innovative methods and approaches, but in either case must be well justified.</a:t>
            </a:r>
          </a:p>
          <a:p>
            <a:pPr marL="914400" lvl="1" indent="-457200">
              <a:buFont typeface="+mj-lt"/>
              <a:buAutoNum type="arabicPeriod"/>
            </a:pPr>
            <a:r>
              <a:rPr lang="en-US" dirty="0"/>
              <a:t>Meaningful assessment and evaluation of NSF funded projects should be based on appropriate metrics, keeping in mind the likely correlation between the effect of broader impacts and the resources provided to implement projects. If the size of the activity is limited, evaluation of that activity in isolation is not likely to be meaningful. Thus, assessing the effectiveness of these activities may best be done at a higher, more aggregated, level than the individual project.</a:t>
            </a:r>
          </a:p>
          <a:p>
            <a:r>
              <a:rPr lang="en-US" dirty="0"/>
              <a:t>With respect to the third principle, even if assessment of Broader Impacts outcomes for particular projects is done at an aggregated level, PIs are expected to be accountable for carrying out the activities described in the funded project. Thus, individual projects should include clearly stated goals, specific descriptions of the activities that the PI intends to do, and a plan in place to document the outputs of those activities.</a:t>
            </a:r>
          </a:p>
          <a:p>
            <a:r>
              <a:rPr lang="en-US" dirty="0"/>
              <a:t>These three merit review principles provide the basis for the merit review criteria, as well as a context within which the users of the criteria can better understand their intent.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99975"/>
            <a:ext cx="609600" cy="609600"/>
          </a:xfrm>
          <a:prstGeom prst="rect">
            <a:avLst/>
          </a:prstGeom>
        </p:spPr>
      </p:pic>
    </p:spTree>
    <p:extLst>
      <p:ext uri="{BB962C8B-B14F-4D97-AF65-F5344CB8AC3E}">
        <p14:creationId xmlns:p14="http://schemas.microsoft.com/office/powerpoint/2010/main" val="1832342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3"/>
            <a:ext cx="10515600" cy="897005"/>
          </a:xfrm>
        </p:spPr>
        <p:txBody>
          <a:bodyPr/>
          <a:lstStyle/>
          <a:p>
            <a:r>
              <a:rPr lang="en-US" b="1" dirty="0"/>
              <a:t>2. Merit Review Criteria (1)</a:t>
            </a:r>
            <a:endParaRPr lang="en-US" dirty="0"/>
          </a:p>
        </p:txBody>
      </p:sp>
      <p:sp>
        <p:nvSpPr>
          <p:cNvPr id="3" name="Content Placeholder 2"/>
          <p:cNvSpPr>
            <a:spLocks noGrp="1"/>
          </p:cNvSpPr>
          <p:nvPr>
            <p:ph idx="1"/>
          </p:nvPr>
        </p:nvSpPr>
        <p:spPr>
          <a:xfrm>
            <a:off x="838200" y="1056068"/>
            <a:ext cx="10353541" cy="5801932"/>
          </a:xfrm>
        </p:spPr>
        <p:txBody>
          <a:bodyPr>
            <a:normAutofit fontScale="92500" lnSpcReduction="20000"/>
          </a:bodyPr>
          <a:lstStyle/>
          <a:p>
            <a:r>
              <a:rPr lang="en-US" dirty="0"/>
              <a:t>All NSF proposals are evaluated through use of the two National Science Board approved merit review criteria. In some instances, however, NSF will employ additional criteria as required to highlight the specific objectives of certain programs and activities.</a:t>
            </a:r>
          </a:p>
          <a:p>
            <a:r>
              <a:rPr lang="en-US" dirty="0"/>
              <a:t>The two merit review criteria are listed below. </a:t>
            </a:r>
            <a:r>
              <a:rPr lang="en-US" b="1" dirty="0"/>
              <a:t>Both </a:t>
            </a:r>
            <a:r>
              <a:rPr lang="en-US" dirty="0"/>
              <a:t>criteria are to be given </a:t>
            </a:r>
            <a:r>
              <a:rPr lang="en-US" b="1" dirty="0"/>
              <a:t>full consideration </a:t>
            </a:r>
            <a:r>
              <a:rPr lang="en-US" dirty="0"/>
              <a:t>during the review and decision-making processes; each criterion is necessary but neither, by itself, is sufficient. Therefore, proposers must fully address both criteria. (</a:t>
            </a:r>
            <a:r>
              <a:rPr lang="en-US" dirty="0" err="1"/>
              <a:t>PAPPG</a:t>
            </a:r>
            <a:r>
              <a:rPr lang="en-US" dirty="0"/>
              <a:t> Chapter </a:t>
            </a:r>
            <a:r>
              <a:rPr lang="en-US" dirty="0" err="1"/>
              <a:t>II.C.2.d</a:t>
            </a:r>
            <a:r>
              <a:rPr lang="en-US" dirty="0"/>
              <a:t>(i). contains additional information for use by proposers in development of the Project Description section of the proposal). Reviewers are strongly encouraged to review the criteria, including </a:t>
            </a:r>
            <a:r>
              <a:rPr lang="en-US" dirty="0" err="1"/>
              <a:t>PAPPG</a:t>
            </a:r>
            <a:r>
              <a:rPr lang="en-US" dirty="0"/>
              <a:t> Chapter </a:t>
            </a:r>
            <a:r>
              <a:rPr lang="en-US" dirty="0" err="1"/>
              <a:t>II.C.2.d</a:t>
            </a:r>
            <a:r>
              <a:rPr lang="en-US" dirty="0"/>
              <a:t>(i), prior to the review of a proposal.</a:t>
            </a:r>
          </a:p>
          <a:p>
            <a:r>
              <a:rPr lang="en-US" dirty="0"/>
              <a:t>When evaluating NSF proposals, reviewers will be asked to consider what the proposers want to do, why they want to do it, how they plan to do it, how they will know if they succeed, and what benefits could accrue if the project is successful. These issues apply both to the technical aspects of the proposal and the way in which the project may make broader contributions. To that end, reviewers will be asked to evaluate all proposals against two criteria:</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725733"/>
            <a:ext cx="609600" cy="609600"/>
          </a:xfrm>
          <a:prstGeom prst="rect">
            <a:avLst/>
          </a:prstGeom>
        </p:spPr>
      </p:pic>
    </p:spTree>
    <p:extLst>
      <p:ext uri="{BB962C8B-B14F-4D97-AF65-F5344CB8AC3E}">
        <p14:creationId xmlns:p14="http://schemas.microsoft.com/office/powerpoint/2010/main" val="1284845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fontScale="90000"/>
          </a:bodyPr>
          <a:lstStyle/>
          <a:p>
            <a:r>
              <a:rPr lang="en-US" b="1" dirty="0"/>
              <a:t>Merit Review Criteria (2)</a:t>
            </a:r>
          </a:p>
        </p:txBody>
      </p:sp>
      <p:sp>
        <p:nvSpPr>
          <p:cNvPr id="3" name="Content Placeholder 2"/>
          <p:cNvSpPr>
            <a:spLocks noGrp="1"/>
          </p:cNvSpPr>
          <p:nvPr>
            <p:ph idx="1"/>
          </p:nvPr>
        </p:nvSpPr>
        <p:spPr>
          <a:xfrm>
            <a:off x="838200" y="1056068"/>
            <a:ext cx="10515600" cy="5615188"/>
          </a:xfrm>
        </p:spPr>
        <p:txBody>
          <a:bodyPr>
            <a:normAutofit fontScale="62500" lnSpcReduction="20000"/>
          </a:bodyPr>
          <a:lstStyle/>
          <a:p>
            <a:r>
              <a:rPr lang="en-US" b="1" dirty="0"/>
              <a:t>Intellectual Merit: </a:t>
            </a:r>
            <a:r>
              <a:rPr lang="en-US" dirty="0"/>
              <a:t>The Intellectual Merit criterion encompasses the potential to advance knowledge; and</a:t>
            </a:r>
          </a:p>
          <a:p>
            <a:r>
              <a:rPr lang="en-US" b="1" dirty="0"/>
              <a:t>Broader Impacts: </a:t>
            </a:r>
            <a:r>
              <a:rPr lang="en-US" dirty="0"/>
              <a:t>The Broader Impacts criterion encompasses the potential to benefit society and contribute to the achievement of specific, desired societal outcomes.</a:t>
            </a:r>
          </a:p>
          <a:p>
            <a:pPr>
              <a:spcAft>
                <a:spcPts val="600"/>
              </a:spcAft>
            </a:pPr>
            <a:r>
              <a:rPr lang="en-US" dirty="0"/>
              <a:t>The following elements should be considered in the review for both criteria:</a:t>
            </a:r>
          </a:p>
          <a:p>
            <a:pPr marL="457200" lvl="1" indent="0">
              <a:buNone/>
            </a:pPr>
            <a:r>
              <a:rPr lang="en-US" dirty="0"/>
              <a:t>1. What is the potential for the proposed activity to</a:t>
            </a:r>
          </a:p>
          <a:p>
            <a:pPr marL="914400" lvl="2" indent="0">
              <a:buNone/>
            </a:pPr>
            <a:r>
              <a:rPr lang="en-US" dirty="0"/>
              <a:t>a. Advance knowledge and understanding within its own field or across different fields (Intellectual Merit); and</a:t>
            </a:r>
          </a:p>
          <a:p>
            <a:pPr marL="914400" lvl="2" indent="0">
              <a:buNone/>
            </a:pPr>
            <a:r>
              <a:rPr lang="en-US" dirty="0"/>
              <a:t>b. Benefit society or advance desired societal outcomes (Broader Impacts)?</a:t>
            </a:r>
          </a:p>
          <a:p>
            <a:pPr marL="457200" lvl="1" indent="0">
              <a:buNone/>
            </a:pPr>
            <a:r>
              <a:rPr lang="en-US" dirty="0"/>
              <a:t>2. To what extent do the proposed activities suggest and explore creative, original, or potentially transformative concepts?</a:t>
            </a:r>
          </a:p>
          <a:p>
            <a:pPr marL="457200" lvl="1" indent="0">
              <a:buNone/>
            </a:pPr>
            <a:r>
              <a:rPr lang="en-US" dirty="0"/>
              <a:t>3. Is the plan for carrying out the proposed activities well-reasoned, well-organized, and based on a sound rationale? Does the plan incorporate a mechanism to assess success?</a:t>
            </a:r>
          </a:p>
          <a:p>
            <a:pPr marL="457200" lvl="1" indent="0">
              <a:buNone/>
            </a:pPr>
            <a:r>
              <a:rPr lang="en-US" dirty="0"/>
              <a:t>4. How well qualified is the individual, team, or organization to conduct the proposed activities?</a:t>
            </a:r>
          </a:p>
          <a:p>
            <a:pPr marL="457200" lvl="1" indent="0">
              <a:buNone/>
            </a:pPr>
            <a:r>
              <a:rPr lang="en-US" dirty="0"/>
              <a:t>5. Are there adequate resources available to the PI (either at the home organization or through collaborations) to carry out the proposed activities?</a:t>
            </a:r>
          </a:p>
          <a:p>
            <a:r>
              <a:rPr lang="en-US" dirty="0"/>
              <a:t>Broader impacts may be accomplished through the research itself, through the activities that are directly related to specific research projects, or through activities that are supported by, but are complementary to, the project. NSF values the advancement of scientific knowledge and activities that contribute to achievement of societally relevant outcomes. Such outcomes include, but are not limited to: full participation of women, persons with disabilities, and underrepresented minorities in science, technology, engineering, and mathematics (STEM); improved STEM education and educator development at any level; increased public scientific literacy and public engagement with science and technology; improved well-being of individuals in society; development of a diverse, globally competitive STEM workforce; increased partnerships between academia, industry, and others; improved national security; increased economic competitiveness of the United States; and enhanced infrastructure for research and education.</a:t>
            </a:r>
          </a:p>
          <a:p>
            <a:r>
              <a:rPr lang="en-US" dirty="0"/>
              <a:t>Proposers are reminded that reviewers will also be asked to review the Data Management Plan and the Postdoctoral Researcher Mentoring Plan, as appropriate.	</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10845.5283"/>
                </p14:media>
              </p:ext>
            </p:extLst>
          </p:nvPr>
        </p:nvPicPr>
        <p:blipFill>
          <a:blip r:embed="rId6"/>
          <a:stretch>
            <a:fillRect/>
          </a:stretch>
        </p:blipFill>
        <p:spPr>
          <a:xfrm>
            <a:off x="11353800" y="472321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3800" y="5983087"/>
            <a:ext cx="609600" cy="609600"/>
          </a:xfrm>
          <a:prstGeom prst="rect">
            <a:avLst/>
          </a:prstGeom>
        </p:spPr>
      </p:pic>
    </p:spTree>
    <p:extLst>
      <p:ext uri="{BB962C8B-B14F-4D97-AF65-F5344CB8AC3E}">
        <p14:creationId xmlns:p14="http://schemas.microsoft.com/office/powerpoint/2010/main" val="109660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lstStyle/>
          <a:p>
            <a:r>
              <a:rPr lang="en-US" b="1" dirty="0"/>
              <a:t>Additional Solicitation Specific Review Criteria</a:t>
            </a:r>
            <a:endParaRPr lang="en-US" dirty="0"/>
          </a:p>
        </p:txBody>
      </p:sp>
      <p:sp>
        <p:nvSpPr>
          <p:cNvPr id="3" name="Content Placeholder 2"/>
          <p:cNvSpPr>
            <a:spLocks noGrp="1"/>
          </p:cNvSpPr>
          <p:nvPr>
            <p:ph idx="1"/>
          </p:nvPr>
        </p:nvSpPr>
        <p:spPr>
          <a:xfrm>
            <a:off x="838200" y="1532586"/>
            <a:ext cx="10515600" cy="4644377"/>
          </a:xfrm>
        </p:spPr>
        <p:txBody>
          <a:bodyPr>
            <a:normAutofit fontScale="92500"/>
          </a:bodyPr>
          <a:lstStyle/>
          <a:p>
            <a:r>
              <a:rPr lang="en-US" dirty="0"/>
              <a:t>The AISL program is interested in broadening participation in STEM as a component of a proposal's Intellectual Merit and/or Broader Impacts. In addition to considering the two general NSF Merit Review Criteria, for those projects in which broadening participation is a primary goal, reviewers will also be asked to evaluate the details of the broadening participation plan.</a:t>
            </a:r>
          </a:p>
          <a:p>
            <a:r>
              <a:rPr lang="en-US" dirty="0"/>
              <a:t>Does the proposal identify the characteristics and needs of the targeted underrepresented groups (public or professional) to be served?</a:t>
            </a:r>
          </a:p>
          <a:p>
            <a:r>
              <a:rPr lang="en-US" dirty="0"/>
              <a:t>Does the proposal include specific plans or strategies for addressing or accommodating the specific interests, community or cultural perspectives, and/or educational needs of participants of the identified underrepresented groups?</a:t>
            </a:r>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153258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51842" y="4064358"/>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333408" y="5442397"/>
            <a:ext cx="609600" cy="609600"/>
          </a:xfrm>
          <a:prstGeom prst="rect">
            <a:avLst/>
          </a:prstGeom>
        </p:spPr>
      </p:pic>
    </p:spTree>
    <p:extLst>
      <p:ext uri="{BB962C8B-B14F-4D97-AF65-F5344CB8AC3E}">
        <p14:creationId xmlns:p14="http://schemas.microsoft.com/office/powerpoint/2010/main" val="4101338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41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34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71247"/>
          </a:xfrm>
        </p:spPr>
        <p:txBody>
          <a:bodyPr/>
          <a:lstStyle/>
          <a:p>
            <a:r>
              <a:rPr lang="en-US" b="1" dirty="0"/>
              <a:t>B. Review and Selection Process</a:t>
            </a:r>
            <a:endParaRPr lang="en-US" dirty="0"/>
          </a:p>
        </p:txBody>
      </p:sp>
      <p:sp>
        <p:nvSpPr>
          <p:cNvPr id="3" name="Content Placeholder 2"/>
          <p:cNvSpPr>
            <a:spLocks noGrp="1"/>
          </p:cNvSpPr>
          <p:nvPr>
            <p:ph idx="1"/>
          </p:nvPr>
        </p:nvSpPr>
        <p:spPr>
          <a:xfrm>
            <a:off x="669701" y="1043189"/>
            <a:ext cx="10684099" cy="5718219"/>
          </a:xfrm>
        </p:spPr>
        <p:txBody>
          <a:bodyPr>
            <a:normAutofit fontScale="55000" lnSpcReduction="20000"/>
          </a:bodyPr>
          <a:lstStyle/>
          <a:p>
            <a:r>
              <a:rPr lang="en-US" sz="3300" dirty="0"/>
              <a:t>Proposals submitted in response to this program solicitation will be reviewed by Ad hoc Review and/or Panel Review.</a:t>
            </a:r>
          </a:p>
          <a:p>
            <a:r>
              <a:rPr lang="en-US" sz="3300" dirty="0"/>
              <a:t>Reviewers will be asked to evaluate proposals using two National Science Board approved merit review criteria and, if applicable, additional program specific criteria. A summary rating and accompanying narrative will be completed and submitted by each reviewer. The Program Officer assigned to manage the proposal's review will consider the advice of reviewers and will formulate a recommendation.</a:t>
            </a:r>
          </a:p>
          <a:p>
            <a:r>
              <a:rPr lang="en-US" sz="3300" dirty="0"/>
              <a:t>After scientific, technical and programmatic review and consideration of appropriate factors, the NSF Program Officer recommends to the cognizant Division Director whether the proposal should be declined or recommended for award. NSF strives to be able to tell applicants whether their proposals have been declined or recommended for funding within six months. Large or particularly complex proposals or proposals from new awardees may require additional review and processing time. The time interval begins on the deadline or target date, or receipt date, whichever is later. The interval ends when the Division Director acts upon the Program Officer's recommendation.</a:t>
            </a:r>
          </a:p>
          <a:p>
            <a:r>
              <a:rPr lang="en-US" sz="3300" dirty="0"/>
              <a:t>After programmatic approval has been obtained, the proposals recommended for funding will be forwarded to the Division of Grants and Agreements for review of business, financial, and policy implications. After an administrative review has occurred, Grants and Agreements Officers perform the processing and issuance of a grant or other agreement. Proposers are cautioned that only a Grants and Agreements Officer may make commitments, obligations or awards on behalf of NSF or authorize the expenditure of funds. No commitment on the part of NSF should be inferred from technical or budgetary discussions with a NSF Program Officer. A Principal Investigator or organization that makes financial or personnel commitments in the absence of a grant or cooperative agreement signed by the NSF Grants and Agreements Officer does so at their own risk.</a:t>
            </a:r>
          </a:p>
          <a:p>
            <a:r>
              <a:rPr lang="en-US" sz="3300" dirty="0"/>
              <a:t>Once an award or declination decision has been made, Principal Investigators are provided feedback about their proposals. In all cases, reviews are treated as confidential documents. Verbatim copies of reviews, excluding the names of the reviewers or any reviewer-identifying information, are sent to the Principal Investigator/Project Director by the Program Officer. In addition, the proposer will receive an explanation of the decision to award or decline funding.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3800" y="871247"/>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53800" y="1643130"/>
            <a:ext cx="609600" cy="609600"/>
          </a:xfrm>
          <a:prstGeom prst="rect">
            <a:avLst/>
          </a:prstGeom>
        </p:spPr>
      </p:pic>
      <p:pic>
        <p:nvPicPr>
          <p:cNvPr id="6" name="Recorded Sound">
            <a:hlinkClick r:id="" action="ppaction://media"/>
          </p:cNvPr>
          <p:cNvPicPr>
            <a:picLocks noChangeAspect="1"/>
          </p:cNvPicPr>
          <p:nvPr>
            <a:audioFile r:link="rId5"/>
            <p:extLst>
              <p:ext uri="{DAA4B4D4-6D71-4841-9C94-3DE7FCFB9230}">
                <p14:media xmlns:p14="http://schemas.microsoft.com/office/powerpoint/2010/main" r:embed="rId6">
                  <p14:trim end="8115.9342"/>
                </p14:media>
              </p:ext>
            </p:extLst>
          </p:nvPr>
        </p:nvPicPr>
        <p:blipFill>
          <a:blip r:embed="rId12"/>
          <a:stretch>
            <a:fillRect/>
          </a:stretch>
        </p:blipFill>
        <p:spPr>
          <a:xfrm>
            <a:off x="11358093" y="3125586"/>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353800" y="4346416"/>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353800" y="5524072"/>
            <a:ext cx="609600" cy="609600"/>
          </a:xfrm>
          <a:prstGeom prst="rect">
            <a:avLst/>
          </a:prstGeom>
        </p:spPr>
      </p:pic>
    </p:spTree>
    <p:extLst>
      <p:ext uri="{BB962C8B-B14F-4D97-AF65-F5344CB8AC3E}">
        <p14:creationId xmlns:p14="http://schemas.microsoft.com/office/powerpoint/2010/main" val="936885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2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22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507"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742"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VII. AWARD ADMINISTRATION INFORMATION </a:t>
            </a:r>
            <a:endParaRPr lang="en-US" dirty="0"/>
          </a:p>
        </p:txBody>
      </p:sp>
      <p:sp>
        <p:nvSpPr>
          <p:cNvPr id="3" name="Content Placeholder 2"/>
          <p:cNvSpPr>
            <a:spLocks noGrp="1"/>
          </p:cNvSpPr>
          <p:nvPr>
            <p:ph idx="1"/>
          </p:nvPr>
        </p:nvSpPr>
        <p:spPr/>
        <p:txBody>
          <a:bodyPr/>
          <a:lstStyle/>
          <a:p>
            <a:pPr marL="0" indent="0">
              <a:buNone/>
            </a:pPr>
            <a:r>
              <a:rPr lang="en-US" dirty="0"/>
              <a:t>A</a:t>
            </a:r>
            <a:r>
              <a:rPr lang="en-US" b="1" dirty="0"/>
              <a:t>. Notification of the Award</a:t>
            </a:r>
            <a:endParaRPr lang="en-US" dirty="0"/>
          </a:p>
          <a:p>
            <a:r>
              <a:rPr lang="en-US" dirty="0"/>
              <a:t>Notification of the award is made to </a:t>
            </a:r>
            <a:r>
              <a:rPr lang="en-US" i="1" dirty="0"/>
              <a:t>the submitting organization </a:t>
            </a:r>
            <a:r>
              <a:rPr lang="en-US" dirty="0"/>
              <a:t>by a Grants Officer in the Division of Grants and Agreements. Organizations whose proposals are declined will be advised as promptly as possible by the cognizant NSF Program administering the program. Verbatim copies of reviews, not including the identity of the reviewer, will be provided automatically to the Principal Investigator. (See Section </a:t>
            </a:r>
            <a:r>
              <a:rPr lang="en-US" dirty="0" err="1"/>
              <a:t>VI.B</a:t>
            </a:r>
            <a:r>
              <a:rPr lang="en-US" dirty="0"/>
              <a:t>. for additional information on the review process.)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4231783"/>
            <a:ext cx="609600" cy="609600"/>
          </a:xfrm>
          <a:prstGeom prst="rect">
            <a:avLst/>
          </a:prstGeom>
        </p:spPr>
      </p:pic>
    </p:spTree>
    <p:extLst>
      <p:ext uri="{BB962C8B-B14F-4D97-AF65-F5344CB8AC3E}">
        <p14:creationId xmlns:p14="http://schemas.microsoft.com/office/powerpoint/2010/main" val="254011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Full Proposal Deadline(s)</a:t>
            </a:r>
            <a:r>
              <a:rPr lang="en-US" dirty="0"/>
              <a:t> </a:t>
            </a:r>
          </a:p>
        </p:txBody>
      </p:sp>
      <p:sp>
        <p:nvSpPr>
          <p:cNvPr id="3" name="Content Placeholder 2"/>
          <p:cNvSpPr>
            <a:spLocks noGrp="1"/>
          </p:cNvSpPr>
          <p:nvPr>
            <p:ph idx="1"/>
          </p:nvPr>
        </p:nvSpPr>
        <p:spPr/>
        <p:txBody>
          <a:bodyPr/>
          <a:lstStyle/>
          <a:p>
            <a:r>
              <a:rPr lang="en-US" dirty="0"/>
              <a:t>due by 5 p.m. submitter's local time:</a:t>
            </a:r>
          </a:p>
          <a:p>
            <a:pPr lvl="1"/>
            <a:r>
              <a:rPr lang="en-US" dirty="0"/>
              <a:t> November 06, 2017</a:t>
            </a:r>
          </a:p>
          <a:p>
            <a:pPr lvl="1"/>
            <a:r>
              <a:rPr lang="en-US" dirty="0"/>
              <a:t> November 07, 2018 </a:t>
            </a:r>
          </a:p>
          <a:p>
            <a:pPr lvl="1"/>
            <a:r>
              <a:rPr lang="en-US" dirty="0"/>
              <a:t>November 06, 2019	</a:t>
            </a:r>
          </a:p>
          <a:p>
            <a:endParaRPr lang="en-US"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7420" y="2364346"/>
            <a:ext cx="609600" cy="609600"/>
          </a:xfrm>
          <a:prstGeom prst="rect">
            <a:avLst/>
          </a:prstGeom>
        </p:spPr>
      </p:pic>
    </p:spTree>
    <p:extLst>
      <p:ext uri="{BB962C8B-B14F-4D97-AF65-F5344CB8AC3E}">
        <p14:creationId xmlns:p14="http://schemas.microsoft.com/office/powerpoint/2010/main" val="612497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8"/>
            <a:ext cx="10515600" cy="909883"/>
          </a:xfrm>
        </p:spPr>
        <p:txBody>
          <a:bodyPr/>
          <a:lstStyle/>
          <a:p>
            <a:r>
              <a:rPr lang="en-US" b="1" dirty="0"/>
              <a:t>B. Award Conditions</a:t>
            </a:r>
            <a:endParaRPr lang="en-US" dirty="0"/>
          </a:p>
        </p:txBody>
      </p:sp>
      <p:sp>
        <p:nvSpPr>
          <p:cNvPr id="3" name="Content Placeholder 2"/>
          <p:cNvSpPr>
            <a:spLocks noGrp="1"/>
          </p:cNvSpPr>
          <p:nvPr>
            <p:ph idx="1"/>
          </p:nvPr>
        </p:nvSpPr>
        <p:spPr>
          <a:xfrm>
            <a:off x="838200" y="1056068"/>
            <a:ext cx="10515600" cy="5801932"/>
          </a:xfrm>
        </p:spPr>
        <p:txBody>
          <a:bodyPr>
            <a:normAutofit fontScale="77500" lnSpcReduction="20000"/>
          </a:bodyPr>
          <a:lstStyle/>
          <a:p>
            <a:r>
              <a:rPr lang="en-US" dirty="0"/>
              <a:t>An NSF award consists of: </a:t>
            </a:r>
          </a:p>
          <a:p>
            <a:pPr marL="914400" lvl="1" indent="-457200">
              <a:buFont typeface="+mj-lt"/>
              <a:buAutoNum type="arabicPeriod"/>
            </a:pPr>
            <a:r>
              <a:rPr lang="en-US" dirty="0"/>
              <a:t>the award notice, which includes any special provisions applicable to the award and any numbered amendments thereto; </a:t>
            </a:r>
          </a:p>
          <a:p>
            <a:pPr marL="914400" lvl="1" indent="-457200">
              <a:buFont typeface="+mj-lt"/>
              <a:buAutoNum type="arabicPeriod"/>
            </a:pPr>
            <a:r>
              <a:rPr lang="en-US" dirty="0"/>
              <a:t>the budget, which indicates the amounts, by categories of expense, on which NSF has based its support (or otherwise communicates any specific approvals or disapprovals of proposed expenditures); </a:t>
            </a:r>
          </a:p>
          <a:p>
            <a:pPr marL="914400" lvl="1" indent="-457200">
              <a:buFont typeface="+mj-lt"/>
              <a:buAutoNum type="arabicPeriod"/>
            </a:pPr>
            <a:r>
              <a:rPr lang="en-US" dirty="0"/>
              <a:t>the proposal referenced in the award notice; </a:t>
            </a:r>
          </a:p>
          <a:p>
            <a:pPr marL="914400" lvl="1" indent="-457200">
              <a:buFont typeface="+mj-lt"/>
              <a:buAutoNum type="arabicPeriod"/>
            </a:pPr>
            <a:r>
              <a:rPr lang="en-US" dirty="0"/>
              <a:t>the applicable award conditions, such as Grant General Conditions (GC-1)*; or Research Terms and Conditions* and </a:t>
            </a:r>
          </a:p>
          <a:p>
            <a:pPr marL="914400" lvl="1" indent="-457200">
              <a:buFont typeface="+mj-lt"/>
              <a:buAutoNum type="arabicPeriod"/>
            </a:pPr>
            <a:r>
              <a:rPr lang="en-US" dirty="0"/>
              <a:t>any announcement or other NSF issuance that may be incorporated by reference in the award notice. Cooperative agreements also are administered in accordance with NSF Cooperative Agreement Financial and Administrative Terms and Conditions (CA-</a:t>
            </a:r>
            <a:r>
              <a:rPr lang="en-US" dirty="0" err="1"/>
              <a:t>FATC</a:t>
            </a:r>
            <a:r>
              <a:rPr lang="en-US" dirty="0"/>
              <a:t>) and the applicable Programmatic Terms and Conditions. NSF awards are electronically signed by an NSF Grants and Agreements Officer and transmitted electronically to the organization via e-mail.</a:t>
            </a:r>
          </a:p>
          <a:p>
            <a:pPr marL="457200" lvl="1" indent="0">
              <a:buNone/>
            </a:pPr>
            <a:r>
              <a:rPr lang="en-US" dirty="0"/>
              <a:t>*These documents may be accessed electronically on NSF's Website at https://www.nsf.gov/awards/managing/award_conditions.jsp?org=NSF. Paper copies may be obtained from the NSF Publications Clearinghouse, telephone (703) 292-7827 or by e-mail fromnsfpubs@nsf.gov.</a:t>
            </a:r>
          </a:p>
          <a:p>
            <a:r>
              <a:rPr lang="en-US" dirty="0"/>
              <a:t>More comprehensive information on NSF Award Conditions and other important information on the administration of NSF awards is contained in the NSF </a:t>
            </a:r>
            <a:r>
              <a:rPr lang="en-US" i="1" dirty="0"/>
              <a:t>Proposal &amp; Award Policies &amp; Procedures Guide </a:t>
            </a:r>
            <a:r>
              <a:rPr lang="en-US" dirty="0"/>
              <a:t>(</a:t>
            </a:r>
            <a:r>
              <a:rPr lang="en-US" dirty="0" err="1"/>
              <a:t>PAPPG</a:t>
            </a:r>
            <a:r>
              <a:rPr lang="en-US" dirty="0"/>
              <a:t>) Chapter VII, available electronically on the NSF Website at https://www.nsf.gov/publications/pub_summ.jsp?ods_key=pappg.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5366" y="4553755"/>
            <a:ext cx="609600" cy="609600"/>
          </a:xfrm>
          <a:prstGeom prst="rect">
            <a:avLst/>
          </a:prstGeom>
        </p:spPr>
      </p:pic>
    </p:spTree>
    <p:extLst>
      <p:ext uri="{BB962C8B-B14F-4D97-AF65-F5344CB8AC3E}">
        <p14:creationId xmlns:p14="http://schemas.microsoft.com/office/powerpoint/2010/main" val="3570878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6"/>
            <a:ext cx="10515600" cy="871247"/>
          </a:xfrm>
        </p:spPr>
        <p:txBody>
          <a:bodyPr/>
          <a:lstStyle/>
          <a:p>
            <a:r>
              <a:rPr lang="en-US" b="1" dirty="0"/>
              <a:t>C. Reporting Requirements</a:t>
            </a:r>
            <a:endParaRPr lang="en-US" dirty="0"/>
          </a:p>
        </p:txBody>
      </p:sp>
      <p:sp>
        <p:nvSpPr>
          <p:cNvPr id="3" name="Content Placeholder 2"/>
          <p:cNvSpPr>
            <a:spLocks noGrp="1"/>
          </p:cNvSpPr>
          <p:nvPr>
            <p:ph idx="1"/>
          </p:nvPr>
        </p:nvSpPr>
        <p:spPr>
          <a:xfrm>
            <a:off x="540913" y="1004554"/>
            <a:ext cx="10812887" cy="5615188"/>
          </a:xfrm>
        </p:spPr>
        <p:txBody>
          <a:bodyPr>
            <a:normAutofit fontScale="62500" lnSpcReduction="20000"/>
          </a:bodyPr>
          <a:lstStyle/>
          <a:p>
            <a:r>
              <a:rPr lang="en-US" dirty="0"/>
              <a:t>For all multi-year grants (including both standard and continuing grants), the Principal Investigator must submit an annual project report to the cognizant Program Officer no later than 90 days prior to the end of the current budget period. (Some programs or awards require submission of more frequent project reports). No later than 120 days following expiration of a grant, the PI also is required to submit a final project report, and a project outcomes report for the general public.</a:t>
            </a:r>
          </a:p>
          <a:p>
            <a:r>
              <a:rPr lang="en-US" dirty="0"/>
              <a:t>Failure to provide the required annual or final project reports, or the project outcomes report, will delay NSF review and processing of any future funding increments as well as any pending proposals for all identified PIs and co-PIs on a given award. PIs should examine the formats of the required reports in advance to assure availability of required data.</a:t>
            </a:r>
          </a:p>
          <a:p>
            <a:r>
              <a:rPr lang="en-US" dirty="0"/>
              <a:t>PIs are required to use NSF's electronic project-reporting system, available through Research.gov, for preparation and submission of annual and final project reports. Such reports provide information on accomplishments, project participants (individual and organizational), publications, and other specific products and impacts of the project. Submission of the report via Research.gov constitutes certification by the PI that the contents of the report are accurate and complete. The project outcomes report also must be prepared and submitted using Research.gov. This report serves as a brief summary, prepared specifically for the public, of the nature and outcomes of the project. This report will be posted on the NSF website exactly as it is submitted by the PI.</a:t>
            </a:r>
          </a:p>
          <a:p>
            <a:r>
              <a:rPr lang="en-US" dirty="0"/>
              <a:t>More comprehensive information on NSF Reporting Requirements and other important information on the administration of NSF awards is contained in the </a:t>
            </a:r>
            <a:r>
              <a:rPr lang="en-US" i="1" dirty="0"/>
              <a:t>NSF Proposal &amp; Award Policies &amp; Procedures Guide </a:t>
            </a:r>
            <a:r>
              <a:rPr lang="en-US" dirty="0"/>
              <a:t>(</a:t>
            </a:r>
            <a:r>
              <a:rPr lang="en-US" dirty="0" err="1"/>
              <a:t>PAPPG</a:t>
            </a:r>
            <a:r>
              <a:rPr lang="en-US" dirty="0"/>
              <a:t>) Chapter VII, available electronically on the NSF Website at https://www.nsf.gov/publications/pub_summ.jsp?ods_key=pappg.</a:t>
            </a:r>
          </a:p>
          <a:p>
            <a:r>
              <a:rPr lang="en-US" dirty="0"/>
              <a:t>PIs are required to (1) post final evaluation reports or other knowledge-building products of the project to the web sitehttp://www.informalscience.org/ (or other sites designated by AISL) as part of submission of the Final Report and (2) provide project data via the AISL Online Project Monitoring System (</a:t>
            </a:r>
            <a:r>
              <a:rPr lang="en-US" dirty="0" err="1"/>
              <a:t>OPMS</a:t>
            </a:r>
            <a:r>
              <a:rPr lang="en-US" dirty="0"/>
              <a:t>). PIs may be requested to provide additional project data for AISL program analysis and evaluation.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3800" y="111509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19456" y="1889974"/>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319456" y="2737299"/>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319456" y="3507348"/>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319456" y="5609823"/>
            <a:ext cx="609600" cy="609600"/>
          </a:xfrm>
          <a:prstGeom prst="rect">
            <a:avLst/>
          </a:prstGeom>
        </p:spPr>
      </p:pic>
    </p:spTree>
    <p:extLst>
      <p:ext uri="{BB962C8B-B14F-4D97-AF65-F5344CB8AC3E}">
        <p14:creationId xmlns:p14="http://schemas.microsoft.com/office/powerpoint/2010/main" val="2610724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8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3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26"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886"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lstStyle/>
          <a:p>
            <a:r>
              <a:rPr lang="en-US" b="1" dirty="0"/>
              <a:t>VIII. AGENCY CONTACTS</a:t>
            </a:r>
            <a:endParaRPr lang="en-US" dirty="0"/>
          </a:p>
        </p:txBody>
      </p:sp>
      <p:sp>
        <p:nvSpPr>
          <p:cNvPr id="3" name="Content Placeholder 2"/>
          <p:cNvSpPr>
            <a:spLocks noGrp="1"/>
          </p:cNvSpPr>
          <p:nvPr>
            <p:ph idx="1"/>
          </p:nvPr>
        </p:nvSpPr>
        <p:spPr>
          <a:xfrm>
            <a:off x="838200" y="1403796"/>
            <a:ext cx="10515600" cy="5344734"/>
          </a:xfrm>
        </p:spPr>
        <p:txBody>
          <a:bodyPr>
            <a:normAutofit fontScale="85000" lnSpcReduction="20000"/>
          </a:bodyPr>
          <a:lstStyle/>
          <a:p>
            <a:r>
              <a:rPr lang="en-US" i="1" dirty="0"/>
              <a:t>Please note that the program contact information is current at the time of publishing. See program website for any updates to the points of contact.</a:t>
            </a:r>
            <a:endParaRPr lang="en-US" dirty="0"/>
          </a:p>
          <a:p>
            <a:r>
              <a:rPr lang="en-US" dirty="0"/>
              <a:t>General inquiries regarding this program should be made to:</a:t>
            </a:r>
          </a:p>
          <a:p>
            <a:r>
              <a:rPr lang="en-US" dirty="0"/>
              <a:t>Address Questions to the Program, telephone: (703)292-8616, email: </a:t>
            </a:r>
            <a:r>
              <a:rPr lang="en-US" dirty="0">
                <a:hlinkClick r:id="rId6"/>
              </a:rPr>
              <a:t>DRLAISL@nsf.gov</a:t>
            </a:r>
            <a:endParaRPr lang="en-US" dirty="0"/>
          </a:p>
          <a:p>
            <a:pPr marL="0" indent="0">
              <a:buNone/>
            </a:pPr>
            <a:endParaRPr lang="en-US" dirty="0"/>
          </a:p>
          <a:p>
            <a:r>
              <a:rPr lang="en-US" dirty="0"/>
              <a:t>For questions related to the use of </a:t>
            </a:r>
            <a:r>
              <a:rPr lang="en-US" dirty="0" err="1"/>
              <a:t>FastLane</a:t>
            </a:r>
            <a:r>
              <a:rPr lang="en-US" dirty="0"/>
              <a:t>, contact:</a:t>
            </a:r>
          </a:p>
          <a:p>
            <a:pPr marL="0" indent="0">
              <a:buNone/>
            </a:pPr>
            <a:r>
              <a:rPr lang="en-US" dirty="0"/>
              <a:t>      </a:t>
            </a:r>
            <a:r>
              <a:rPr lang="en-US" dirty="0" err="1"/>
              <a:t>FastLane</a:t>
            </a:r>
            <a:r>
              <a:rPr lang="en-US" dirty="0"/>
              <a:t> Help Desk, telephone: 1-800-673-6188; e-mail: fastlane@nsf.gov.</a:t>
            </a:r>
          </a:p>
          <a:p>
            <a:pPr marL="0" indent="0">
              <a:buNone/>
            </a:pPr>
            <a:endParaRPr lang="en-US" dirty="0"/>
          </a:p>
          <a:p>
            <a:r>
              <a:rPr lang="en-US" dirty="0"/>
              <a:t>For questions relating to Grants.gov contact:</a:t>
            </a:r>
          </a:p>
          <a:p>
            <a:pPr marL="457200" lvl="1" indent="0">
              <a:buNone/>
            </a:pPr>
            <a:r>
              <a:rPr lang="en-US" dirty="0"/>
              <a:t>Grants.gov Contact Center: If the Authorized Organizational Representatives (</a:t>
            </a:r>
            <a:r>
              <a:rPr lang="en-US" dirty="0" err="1"/>
              <a:t>AOR</a:t>
            </a:r>
            <a:r>
              <a:rPr lang="en-US" dirty="0"/>
              <a:t>) has not received a confirmation message from Grants.gov within 48 hours of submission of application, please contact via telephone: 1-800-518-4726; e-mail: support@grants.gov. </a:t>
            </a:r>
          </a:p>
          <a:p>
            <a:r>
              <a:rPr lang="en-US" dirty="0"/>
              <a:t>For administrative questions contact the Program by e-mail at DRLAISL@nsf.gov or phone at (703)292-8616	</a:t>
            </a:r>
          </a:p>
          <a:p>
            <a:endParaRPr lang="en-US" dirty="0"/>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544651"/>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79051" y="4478629"/>
            <a:ext cx="609600" cy="609600"/>
          </a:xfrm>
          <a:prstGeom prst="rect">
            <a:avLst/>
          </a:prstGeom>
        </p:spPr>
      </p:pic>
    </p:spTree>
    <p:extLst>
      <p:ext uri="{BB962C8B-B14F-4D97-AF65-F5344CB8AC3E}">
        <p14:creationId xmlns:p14="http://schemas.microsoft.com/office/powerpoint/2010/main" val="982066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1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2458"/>
          </a:xfrm>
        </p:spPr>
        <p:txBody>
          <a:bodyPr/>
          <a:lstStyle/>
          <a:p>
            <a:r>
              <a:rPr lang="en-US" b="1" dirty="0"/>
              <a:t>IX. OTHER INFORMATION</a:t>
            </a:r>
            <a:endParaRPr lang="en-US" dirty="0"/>
          </a:p>
        </p:txBody>
      </p:sp>
      <p:sp>
        <p:nvSpPr>
          <p:cNvPr id="3" name="Content Placeholder 2"/>
          <p:cNvSpPr>
            <a:spLocks noGrp="1"/>
          </p:cNvSpPr>
          <p:nvPr>
            <p:ph idx="1"/>
          </p:nvPr>
        </p:nvSpPr>
        <p:spPr>
          <a:xfrm>
            <a:off x="838200" y="1223493"/>
            <a:ext cx="10515600" cy="5344732"/>
          </a:xfrm>
        </p:spPr>
        <p:txBody>
          <a:bodyPr>
            <a:normAutofit fontScale="92500"/>
          </a:bodyPr>
          <a:lstStyle/>
          <a:p>
            <a:r>
              <a:rPr lang="en-US" dirty="0"/>
              <a:t>The NSF website provides the most comprehensive source of information on NSF Directorates (including contact information),programs and funding opportunities. Use of this website by potential proposers is strongly encouraged. In addition, "NSF Update" is an information-delivery system designed to keep potential proposers and other interested parties apprised of new NSF funding opportunities and publications, important changes in proposal and award policies and procedures, and upcoming NSF Grants Conferences. Subscribers are informed through e-mail or the user's Web browser each time new publications are issued that match their identified interests. "NSF Update" also is available on NSF's website.</a:t>
            </a:r>
          </a:p>
          <a:p>
            <a:r>
              <a:rPr lang="en-US" dirty="0"/>
              <a:t>Grants.gov provides an additional electronic capability to search for Federal government-wide grant opportunities. NSF funding opportunities may be accessed via this mechanism. Further information on Grants.gov may be obtained at http://www.grants.gov.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7447" y="1107584"/>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83851" y="5004515"/>
            <a:ext cx="609600" cy="609600"/>
          </a:xfrm>
          <a:prstGeom prst="rect">
            <a:avLst/>
          </a:prstGeom>
        </p:spPr>
      </p:pic>
    </p:spTree>
    <p:extLst>
      <p:ext uri="{BB962C8B-B14F-4D97-AF65-F5344CB8AC3E}">
        <p14:creationId xmlns:p14="http://schemas.microsoft.com/office/powerpoint/2010/main" val="837735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lstStyle/>
          <a:p>
            <a:r>
              <a:rPr lang="en-US" b="1" dirty="0"/>
              <a:t>ABOUT THE NATIONAL SCIENCE FOUNDATION</a:t>
            </a:r>
            <a:endParaRPr lang="en-US" dirty="0"/>
          </a:p>
        </p:txBody>
      </p:sp>
      <p:sp>
        <p:nvSpPr>
          <p:cNvPr id="3" name="Content Placeholder 2"/>
          <p:cNvSpPr>
            <a:spLocks noGrp="1"/>
          </p:cNvSpPr>
          <p:nvPr>
            <p:ph idx="1"/>
          </p:nvPr>
        </p:nvSpPr>
        <p:spPr>
          <a:xfrm>
            <a:off x="838200" y="1275008"/>
            <a:ext cx="10515600" cy="5447764"/>
          </a:xfrm>
        </p:spPr>
        <p:txBody>
          <a:bodyPr>
            <a:normAutofit fontScale="62500" lnSpcReduction="20000"/>
          </a:bodyPr>
          <a:lstStyle/>
          <a:p>
            <a:r>
              <a:rPr lang="en-US" dirty="0"/>
              <a:t>The National Science Foundation (NSF) is an independent Federal agency created by the National Science Foundation Act of 1950, as amended (42 USC 1861-75). The Act states the purpose of the NSF is "to promote the progress of science; [and] to advance the national health, prosperity, and welfare by supporting research and education in all fields of science and engineering."</a:t>
            </a:r>
          </a:p>
          <a:p>
            <a:r>
              <a:rPr lang="en-US" dirty="0"/>
              <a:t>NSF funds research and education in most fields of science and engineering. It does this through grants and cooperative agreements to more than 2,000 colleges, universities, K-12 school systems, businesses, informal science organizations and other research organizations throughout the US. The Foundation accounts for about one-fourth of Federal support to academic institutions for basic research.</a:t>
            </a:r>
          </a:p>
          <a:p>
            <a:r>
              <a:rPr lang="en-US" dirty="0"/>
              <a:t>NSF receives approximately 55,000 proposals each year for research, education and training projects, of which approximately 11,000 are funded. In addition, the Foundation receives several thousand applications for graduate and postdoctoral fellowships. The agency operates no laboratories itself but does support National Research Centers, user facilities, certain oceanographic vessels and Arctic and Antarctic research stations. The Foundation also supports cooperative research between universities and industry, US participation in international scientific and engineering efforts, and educational activities at every academic level.</a:t>
            </a:r>
          </a:p>
          <a:p>
            <a:r>
              <a:rPr lang="en-US" i="1" dirty="0"/>
              <a:t>Facilitation Awards for Scientists and Engineers with Disabilities </a:t>
            </a:r>
            <a:r>
              <a:rPr lang="en-US" dirty="0"/>
              <a:t>(</a:t>
            </a:r>
            <a:r>
              <a:rPr lang="en-US" dirty="0" err="1"/>
              <a:t>FASED</a:t>
            </a:r>
            <a:r>
              <a:rPr lang="en-US" dirty="0"/>
              <a:t>) provide funding for special assistance or equipment to enable persons with disabilities to work on NSF-supported projects. See the </a:t>
            </a:r>
            <a:r>
              <a:rPr lang="en-US" i="1" dirty="0"/>
              <a:t>NSF Proposal &amp; Award Policies &amp; Procedures Guide </a:t>
            </a:r>
            <a:r>
              <a:rPr lang="en-US" dirty="0"/>
              <a:t>Chapter </a:t>
            </a:r>
            <a:r>
              <a:rPr lang="en-US" dirty="0" err="1"/>
              <a:t>II.E.6</a:t>
            </a:r>
            <a:r>
              <a:rPr lang="en-US" dirty="0"/>
              <a:t> for instructions regarding preparation of these types of proposals.</a:t>
            </a:r>
          </a:p>
          <a:p>
            <a:r>
              <a:rPr lang="en-US" dirty="0"/>
              <a:t>The National Science Foundation has Telephonic Device for the Deaf (</a:t>
            </a:r>
            <a:r>
              <a:rPr lang="en-US" dirty="0" err="1"/>
              <a:t>TDD</a:t>
            </a:r>
            <a:r>
              <a:rPr lang="en-US" dirty="0"/>
              <a:t>) and Federal Information Relay Service (FIRS) capabilities that enable individuals with hearing impairments to communicate with the Foundation about NSF programs, employment or general information. </a:t>
            </a:r>
            <a:r>
              <a:rPr lang="en-US" dirty="0" err="1"/>
              <a:t>TDD</a:t>
            </a:r>
            <a:r>
              <a:rPr lang="en-US" dirty="0"/>
              <a:t> may be accessed at (703) 292-5090 and (800) 281-8749, FIRS at (800) 877-8339.</a:t>
            </a:r>
          </a:p>
          <a:p>
            <a:r>
              <a:rPr lang="en-US" dirty="0"/>
              <a:t>The National Science Foundation Information Center may be reached at (703) 292-5111.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0783" y="1200954"/>
            <a:ext cx="609600" cy="609600"/>
          </a:xfrm>
          <a:prstGeom prst="rect">
            <a:avLst/>
          </a:prstGeom>
        </p:spPr>
      </p:pic>
    </p:spTree>
    <p:extLst>
      <p:ext uri="{BB962C8B-B14F-4D97-AF65-F5344CB8AC3E}">
        <p14:creationId xmlns:p14="http://schemas.microsoft.com/office/powerpoint/2010/main" val="1130489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9579"/>
          </a:xfrm>
        </p:spPr>
        <p:txBody>
          <a:bodyPr/>
          <a:lstStyle/>
          <a:p>
            <a:r>
              <a:rPr lang="en-US" dirty="0"/>
              <a:t>The National Science Foundation</a:t>
            </a:r>
          </a:p>
        </p:txBody>
      </p:sp>
      <p:sp>
        <p:nvSpPr>
          <p:cNvPr id="3" name="Content Placeholder 2"/>
          <p:cNvSpPr>
            <a:spLocks noGrp="1"/>
          </p:cNvSpPr>
          <p:nvPr>
            <p:ph idx="1"/>
          </p:nvPr>
        </p:nvSpPr>
        <p:spPr>
          <a:xfrm>
            <a:off x="838200" y="1094704"/>
            <a:ext cx="10515600" cy="5550795"/>
          </a:xfrm>
        </p:spPr>
        <p:txBody>
          <a:bodyPr>
            <a:normAutofit fontScale="62500" lnSpcReduction="20000"/>
          </a:bodyPr>
          <a:lstStyle/>
          <a:p>
            <a:r>
              <a:rPr lang="en-US" dirty="0"/>
              <a:t>The National Science Foundation promotes and advances scientific progress in the United States by competitively awarding grants and cooperative agreements for research and education in the sciences, mathematics, and engineering.</a:t>
            </a:r>
          </a:p>
          <a:p>
            <a:r>
              <a:rPr lang="en-US" dirty="0"/>
              <a:t>To get the latest information about program deadlines, to download copies of NSF publications, and to access abstracts of awards, visit the NSF Website at https://www.nsf.gov</a:t>
            </a:r>
          </a:p>
          <a:p>
            <a:r>
              <a:rPr lang="en-US" b="1" dirty="0"/>
              <a:t>Location:</a:t>
            </a:r>
            <a:endParaRPr lang="en-US" dirty="0"/>
          </a:p>
          <a:p>
            <a:r>
              <a:rPr lang="en-US" dirty="0"/>
              <a:t> 4201 Wilson Blvd. Arlington, VA 22230</a:t>
            </a:r>
          </a:p>
          <a:p>
            <a:r>
              <a:rPr lang="da-DK" b="1" dirty="0"/>
              <a:t>For General Information</a:t>
            </a:r>
            <a:r>
              <a:rPr lang="da-DK" dirty="0"/>
              <a:t>(NSF Information Center)</a:t>
            </a:r>
            <a:r>
              <a:rPr lang="da-DK" b="1" dirty="0"/>
              <a:t>:</a:t>
            </a:r>
            <a:endParaRPr lang="en-US" dirty="0"/>
          </a:p>
          <a:p>
            <a:r>
              <a:rPr lang="en-US" dirty="0"/>
              <a:t> (703) 292-5111</a:t>
            </a:r>
          </a:p>
          <a:p>
            <a:r>
              <a:rPr lang="en-US" b="1" dirty="0" err="1"/>
              <a:t>TDD</a:t>
            </a:r>
            <a:r>
              <a:rPr lang="en-US" b="1" dirty="0"/>
              <a:t> (for the hearing-impaired):</a:t>
            </a:r>
            <a:endParaRPr lang="en-US" dirty="0"/>
          </a:p>
          <a:p>
            <a:r>
              <a:rPr lang="en-US" dirty="0"/>
              <a:t> (703) 292-5090</a:t>
            </a:r>
          </a:p>
          <a:p>
            <a:r>
              <a:rPr lang="en-US" b="1" dirty="0"/>
              <a:t>To Order Publications or Forms:</a:t>
            </a:r>
            <a:endParaRPr lang="en-US" dirty="0"/>
          </a:p>
          <a:p>
            <a:r>
              <a:rPr lang="en-US" dirty="0"/>
              <a:t>Send an e-mail to:</a:t>
            </a:r>
          </a:p>
          <a:p>
            <a:r>
              <a:rPr lang="en-US" dirty="0"/>
              <a:t> nsfpubs@nsf.gov</a:t>
            </a:r>
          </a:p>
          <a:p>
            <a:r>
              <a:rPr lang="en-US" dirty="0"/>
              <a:t>or telephone:</a:t>
            </a:r>
          </a:p>
          <a:p>
            <a:r>
              <a:rPr lang="en-US" dirty="0"/>
              <a:t> (703) 292-7827</a:t>
            </a:r>
          </a:p>
          <a:p>
            <a:r>
              <a:rPr lang="en-US" b="1" dirty="0"/>
              <a:t>To Locate NSF Employees:</a:t>
            </a:r>
            <a:endParaRPr lang="en-US" dirty="0"/>
          </a:p>
          <a:p>
            <a:r>
              <a:rPr lang="en-US" dirty="0"/>
              <a:t> (703) 292-5111 </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9870" y="5725732"/>
            <a:ext cx="609600" cy="609600"/>
          </a:xfrm>
          <a:prstGeom prst="rect">
            <a:avLst/>
          </a:prstGeom>
        </p:spPr>
      </p:pic>
    </p:spTree>
    <p:extLst>
      <p:ext uri="{BB962C8B-B14F-4D97-AF65-F5344CB8AC3E}">
        <p14:creationId xmlns:p14="http://schemas.microsoft.com/office/powerpoint/2010/main" val="2965764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IMPORTANT INFORMATION AND REVISION NOTES</a:t>
            </a:r>
            <a:br>
              <a:rPr lang="en-US" b="1" dirty="0"/>
            </a:br>
            <a:endParaRPr lang="en-US" dirty="0"/>
          </a:p>
        </p:txBody>
      </p:sp>
      <p:sp>
        <p:nvSpPr>
          <p:cNvPr id="3" name="Content Placeholder 2"/>
          <p:cNvSpPr>
            <a:spLocks noGrp="1"/>
          </p:cNvSpPr>
          <p:nvPr>
            <p:ph idx="1"/>
          </p:nvPr>
        </p:nvSpPr>
        <p:spPr>
          <a:xfrm>
            <a:off x="838200" y="1416676"/>
            <a:ext cx="10515600" cy="5164427"/>
          </a:xfrm>
        </p:spPr>
        <p:txBody>
          <a:bodyPr>
            <a:normAutofit fontScale="70000" lnSpcReduction="20000"/>
          </a:bodyPr>
          <a:lstStyle/>
          <a:p>
            <a:r>
              <a:rPr lang="en-US" dirty="0"/>
              <a:t>The Collaborative Planning and Resource Center proposal types have been eliminated;</a:t>
            </a:r>
          </a:p>
          <a:p>
            <a:r>
              <a:rPr lang="en-US" dirty="0"/>
              <a:t>The "Exploratory Pathways" project type is renamed "Pilots and Feasibility Studies" to further strengthen understanding of what is acceptable for this project type;</a:t>
            </a:r>
          </a:p>
          <a:p>
            <a:r>
              <a:rPr lang="en-US" dirty="0"/>
              <a:t>A new project type is added: "Literature Reviews, Syntheses, or Meta-analyses" emphasize the need for these types of products focused on research and practice to advance the knowledge base of the field;</a:t>
            </a:r>
          </a:p>
          <a:p>
            <a:r>
              <a:rPr lang="en-US" dirty="0"/>
              <a:t>The limit for small Conference proposals is changed from $</a:t>
            </a:r>
            <a:r>
              <a:rPr lang="en-US" dirty="0" err="1"/>
              <a:t>50k</a:t>
            </a:r>
            <a:r>
              <a:rPr lang="en-US" dirty="0"/>
              <a:t> to $</a:t>
            </a:r>
            <a:r>
              <a:rPr lang="en-US" dirty="0" err="1"/>
              <a:t>75k</a:t>
            </a:r>
            <a:r>
              <a:rPr lang="en-US" dirty="0"/>
              <a:t>;</a:t>
            </a:r>
          </a:p>
          <a:p>
            <a:r>
              <a:rPr lang="en-US" dirty="0"/>
              <a:t>The page limit for the Project Description is increased to 18 pages on all project types except Conferences, which remain at 15 pages;</a:t>
            </a:r>
          </a:p>
          <a:p>
            <a:r>
              <a:rPr lang="en-US" dirty="0"/>
              <a:t>Two types of Supplementary documents are eliminated: (1) executive summaries of summative evaluations and (2) logic models and additional details about project evaluation;</a:t>
            </a:r>
          </a:p>
          <a:p>
            <a:r>
              <a:rPr lang="en-US" dirty="0"/>
              <a:t>The number of proposals for which an organization may be the lead is limited to three (3);</a:t>
            </a:r>
          </a:p>
          <a:p>
            <a:r>
              <a:rPr lang="en-US" dirty="0"/>
              <a:t>The number of proposals for which one can be PI/Co-PI is limited to three (3); and</a:t>
            </a:r>
          </a:p>
          <a:p>
            <a:r>
              <a:rPr lang="en-US" dirty="0"/>
              <a:t>The minimum one-year budget amount is $75,000 for an organization in collaborative proposals uploaded as separate submissions from multiple organizations.</a:t>
            </a:r>
          </a:p>
          <a:p>
            <a:r>
              <a:rPr lang="en-US" dirty="0"/>
              <a:t>Any proposal submitted in response to this solicitation should be submitted in accordance with the revised </a:t>
            </a:r>
            <a:r>
              <a:rPr lang="en-US" i="1" dirty="0"/>
              <a:t>NSF Proposal &amp; Award Policies &amp; Procedures Guide</a:t>
            </a:r>
            <a:r>
              <a:rPr lang="en-US" dirty="0"/>
              <a:t> (</a:t>
            </a:r>
            <a:r>
              <a:rPr lang="en-US" dirty="0" err="1"/>
              <a:t>PAPPG</a:t>
            </a:r>
            <a:r>
              <a:rPr lang="en-US" dirty="0"/>
              <a:t>) (</a:t>
            </a:r>
            <a:r>
              <a:rPr lang="en-US" dirty="0">
                <a:hlinkClick r:id="rId4"/>
              </a:rPr>
              <a:t>NSF 17-1</a:t>
            </a:r>
            <a:r>
              <a:rPr lang="en-US" dirty="0"/>
              <a:t>), which is effective for proposals submitted, or due, on or after January 30, 2017</a:t>
            </a:r>
          </a:p>
          <a:p>
            <a:endParaRPr lang="en-US" dirty="0"/>
          </a:p>
        </p:txBody>
      </p:sp>
      <p:pic>
        <p:nvPicPr>
          <p:cNvPr id="8" name="Recorded Sound">
            <a:hlinkClick r:id="" action="ppaction://media"/>
          </p:cNvPr>
          <p:cNvPicPr>
            <a:picLocks noChangeAspect="1"/>
          </p:cNvPicPr>
          <p:nvPr>
            <a:audioFile r:link="rId1"/>
            <p:extLst>
              <p:ext uri="{DAA4B4D4-6D71-4841-9C94-3DE7FCFB9230}">
                <p14:media xmlns:p14="http://schemas.microsoft.com/office/powerpoint/2010/main" r:embed="rId2">
                  <p14:trim end="15686.5124"/>
                </p14:media>
              </p:ext>
            </p:extLst>
          </p:nvPr>
        </p:nvPicPr>
        <p:blipFill>
          <a:blip r:embed="rId5"/>
          <a:stretch>
            <a:fillRect/>
          </a:stretch>
        </p:blipFill>
        <p:spPr>
          <a:xfrm>
            <a:off x="11319456" y="5326487"/>
            <a:ext cx="609600" cy="609600"/>
          </a:xfrm>
          <a:prstGeom prst="rect">
            <a:avLst/>
          </a:prstGeom>
        </p:spPr>
      </p:pic>
    </p:spTree>
    <p:extLst>
      <p:ext uri="{BB962C8B-B14F-4D97-AF65-F5344CB8AC3E}">
        <p14:creationId xmlns:p14="http://schemas.microsoft.com/office/powerpoint/2010/main" val="400733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Aft>
                <a:spcPct val="0"/>
              </a:spcAft>
            </a:pPr>
            <a:r>
              <a:rPr kumimoji="0" lang="en-US" altLang="en-US" sz="800" b="1" i="0" u="none" strike="noStrike" cap="none" normalizeH="0" baseline="0" dirty="0">
                <a:ln>
                  <a:noFill/>
                </a:ln>
                <a:solidFill>
                  <a:srgbClr val="CC9900"/>
                </a:solidFill>
                <a:effectLst/>
                <a:latin typeface="Verdana" panose="020B0604030504040204" pitchFamily="34" charset="0"/>
              </a:rPr>
              <a:t>General Information</a:t>
            </a:r>
            <a:br>
              <a:rPr kumimoji="0" lang="en-US" altLang="en-US" sz="800" b="1" i="0" u="none" strike="noStrike" cap="none" normalizeH="0" baseline="0" dirty="0">
                <a:ln>
                  <a:noFill/>
                </a:ln>
                <a:solidFill>
                  <a:srgbClr val="CC9900"/>
                </a:solidFill>
                <a:effectLst/>
                <a:latin typeface="Verdana" panose="020B0604030504040204" pitchFamily="34" charset="0"/>
              </a:rPr>
            </a:br>
            <a:r>
              <a:rPr kumimoji="0" lang="en-US"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Program Title:</a:t>
            </a:r>
            <a:b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Advancing Informal STEM Learning (AISL)</a:t>
            </a:r>
            <a:endParaRPr lang="en-US" dirty="0"/>
          </a:p>
        </p:txBody>
      </p:sp>
      <p:sp>
        <p:nvSpPr>
          <p:cNvPr id="4" name="Rectangle 1"/>
          <p:cNvSpPr>
            <a:spLocks noGrp="1" noChangeArrowheads="1"/>
          </p:cNvSpPr>
          <p:nvPr>
            <p:ph idx="1"/>
          </p:nvPr>
        </p:nvSpPr>
        <p:spPr bwMode="auto">
          <a:xfrm>
            <a:off x="838200" y="2467949"/>
            <a:ext cx="100153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cs typeface="Arial" panose="020B0604020202020204" pitchFamily="34" charset="0"/>
              </a:rPr>
              <a:t>Synopsis of Program:</a:t>
            </a:r>
            <a:endParaRPr kumimoji="0" lang="en-US" altLang="en-US" sz="1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cs typeface="Arial" panose="020B0604020202020204" pitchFamily="34" charset="0"/>
              </a:rPr>
              <a:t>The </a:t>
            </a:r>
            <a:r>
              <a:rPr kumimoji="0" lang="en-US" altLang="en-US" sz="1800" b="1" i="0" u="none" strike="noStrike" cap="none" normalizeH="0" baseline="0" dirty="0">
                <a:ln>
                  <a:noFill/>
                </a:ln>
                <a:solidFill>
                  <a:schemeClr val="tx1"/>
                </a:solidFill>
                <a:effectLst/>
                <a:cs typeface="Arial" panose="020B0604020202020204" pitchFamily="34" charset="0"/>
              </a:rPr>
              <a:t>Advancing Informal STEM Learning</a:t>
            </a:r>
            <a:r>
              <a:rPr kumimoji="0" lang="en-US" altLang="en-US" sz="1800" b="0" i="0" u="none" strike="noStrike" cap="none" normalizeH="0" baseline="0" dirty="0">
                <a:ln>
                  <a:noFill/>
                </a:ln>
                <a:solidFill>
                  <a:schemeClr val="tx1"/>
                </a:solidFill>
                <a:effectLst/>
                <a:cs typeface="Arial" panose="020B0604020202020204" pitchFamily="34" charset="0"/>
              </a:rPr>
              <a:t> (AISL) program seeks to advance new approaches to and evidence-based understanding of the design and development of STEM learning opportunities for the public in informal environments; provide multiple pathways for broadening access to and engagement in STEM learning experiences; advance innovative research on and assessment of STEM learning in informal environments; and engage the public of all ages in learning STEM in informal environments.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cs typeface="Arial" panose="020B0604020202020204" pitchFamily="34" charset="0"/>
              </a:rPr>
              <a:t>The AISL program supports six types of projects: (1) Pilots and Feasibility Studies, (2) Research in Service to Practice, (3) Innovations in Development, (4) Broad Implementation, (5) Literature Reviews, Syntheses, or Meta-Analyses, and (6) Conferences.</a:t>
            </a:r>
            <a:endParaRPr kumimoji="0" lang="en-US" altLang="en-US" sz="1800" b="0" i="0" u="none" strike="noStrike" cap="none" normalizeH="0" baseline="0" dirty="0">
              <a:ln>
                <a:noFill/>
              </a:ln>
              <a:solidFill>
                <a:schemeClr val="tx1"/>
              </a:solidFill>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9865" y="5197698"/>
            <a:ext cx="609600" cy="609600"/>
          </a:xfrm>
          <a:prstGeom prst="rect">
            <a:avLst/>
          </a:prstGeom>
        </p:spPr>
      </p:pic>
    </p:spTree>
    <p:extLst>
      <p:ext uri="{BB962C8B-B14F-4D97-AF65-F5344CB8AC3E}">
        <p14:creationId xmlns:p14="http://schemas.microsoft.com/office/powerpoint/2010/main" val="2467774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Cognizant Program Officer(s):</a:t>
            </a:r>
            <a:br>
              <a:rPr lang="en-US" dirty="0"/>
            </a:br>
            <a:endParaRPr lang="en-US" dirty="0"/>
          </a:p>
        </p:txBody>
      </p:sp>
      <p:sp>
        <p:nvSpPr>
          <p:cNvPr id="3" name="Content Placeholder 2"/>
          <p:cNvSpPr>
            <a:spLocks noGrp="1"/>
          </p:cNvSpPr>
          <p:nvPr>
            <p:ph idx="1"/>
          </p:nvPr>
        </p:nvSpPr>
        <p:spPr/>
        <p:txBody>
          <a:bodyPr/>
          <a:lstStyle/>
          <a:p>
            <a:r>
              <a:rPr lang="en-US" i="1" dirty="0"/>
              <a:t>Please note that the following information is current at the time of publishing. See program website for any updates to the points of contact.</a:t>
            </a:r>
            <a:endParaRPr lang="en-US" dirty="0"/>
          </a:p>
          <a:p>
            <a:r>
              <a:rPr lang="en-US" dirty="0"/>
              <a:t>Address Questions to the Program, telephone: (703)292-8616, email: </a:t>
            </a:r>
            <a:r>
              <a:rPr lang="en-US" dirty="0">
                <a:hlinkClick r:id="rId6"/>
              </a:rPr>
              <a:t>DRLAISL@nsf.gov</a:t>
            </a:r>
            <a:endParaRPr lang="en-US" dirty="0"/>
          </a:p>
          <a:p>
            <a:pPr marL="0" indent="0">
              <a:buNone/>
            </a:pPr>
            <a:endParaRPr lang="en-US" dirty="0"/>
          </a:p>
          <a:p>
            <a:pPr marL="0" indent="0">
              <a:buNone/>
            </a:pPr>
            <a:endParaRPr lang="en-US" dirty="0"/>
          </a:p>
          <a:p>
            <a:pPr marL="0" indent="0">
              <a:buNone/>
            </a:pPr>
            <a:r>
              <a:rPr lang="en-US" dirty="0"/>
              <a:t>[What should you include in your inquiry?             ]</a:t>
            </a:r>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84071.9863"/>
                </p14:media>
              </p:ext>
            </p:extLst>
          </p:nvPr>
        </p:nvPicPr>
        <p:blipFill>
          <a:blip r:embed="rId7"/>
          <a:stretch>
            <a:fillRect/>
          </a:stretch>
        </p:blipFill>
        <p:spPr>
          <a:xfrm>
            <a:off x="4245736" y="3593463"/>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46513" y="4927243"/>
            <a:ext cx="609600" cy="609600"/>
          </a:xfrm>
          <a:prstGeom prst="rect">
            <a:avLst/>
          </a:prstGeom>
        </p:spPr>
      </p:pic>
    </p:spTree>
    <p:extLst>
      <p:ext uri="{BB962C8B-B14F-4D97-AF65-F5344CB8AC3E}">
        <p14:creationId xmlns:p14="http://schemas.microsoft.com/office/powerpoint/2010/main" val="716816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64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Award Information</a:t>
            </a:r>
            <a:endParaRPr lang="en-US" dirty="0"/>
          </a:p>
        </p:txBody>
      </p:sp>
      <p:sp>
        <p:nvSpPr>
          <p:cNvPr id="3" name="Content Placeholder 2"/>
          <p:cNvSpPr>
            <a:spLocks noGrp="1"/>
          </p:cNvSpPr>
          <p:nvPr>
            <p:ph idx="1"/>
          </p:nvPr>
        </p:nvSpPr>
        <p:spPr>
          <a:xfrm>
            <a:off x="838200" y="1825625"/>
            <a:ext cx="10515600" cy="4858510"/>
          </a:xfrm>
        </p:spPr>
        <p:txBody>
          <a:bodyPr>
            <a:normAutofit fontScale="70000" lnSpcReduction="20000"/>
          </a:bodyPr>
          <a:lstStyle/>
          <a:p>
            <a:r>
              <a:rPr lang="en-US" b="1" dirty="0"/>
              <a:t>Anticipated Type of Award:</a:t>
            </a:r>
            <a:endParaRPr lang="en-US" dirty="0"/>
          </a:p>
          <a:p>
            <a:r>
              <a:rPr lang="en-US" dirty="0"/>
              <a:t>Standard Grant or Continuing Grant</a:t>
            </a:r>
          </a:p>
          <a:p>
            <a:r>
              <a:rPr lang="en-US" b="1" dirty="0"/>
              <a:t>Estimated Number of Awards:</a:t>
            </a:r>
            <a:r>
              <a:rPr lang="en-US" dirty="0"/>
              <a:t> 60 to 85</a:t>
            </a:r>
          </a:p>
          <a:p>
            <a:r>
              <a:rPr lang="en-US" dirty="0"/>
              <a:t>Pending availability of funds, it is anticipated that about 15-20 Pilots and Feasibility Studies awards, 8-10 Research in Service To Practice awards, 10-15 Innovations in Development awards, 4-6 Broad Implementation awards, 8-10 Literature Reviews, Syntheses, and/or Meta-analyses awards, and 12-18 Conference awards will be made. AISL will also fund 8-10 awards made through the EAGER, RAPID, Research Coordination Networks (RCN) mechanisms and 2-4 each CAREER awards and </a:t>
            </a:r>
            <a:r>
              <a:rPr lang="en-US" dirty="0" err="1"/>
              <a:t>REU</a:t>
            </a:r>
            <a:r>
              <a:rPr lang="en-US" dirty="0"/>
              <a:t> supplements.</a:t>
            </a:r>
          </a:p>
          <a:p>
            <a:r>
              <a:rPr lang="en-US" b="1" dirty="0"/>
              <a:t>Anticipated Funding Amount:</a:t>
            </a:r>
            <a:r>
              <a:rPr lang="en-US" dirty="0"/>
              <a:t> $33,000,000 to $44,000,000</a:t>
            </a:r>
          </a:p>
          <a:p>
            <a:r>
              <a:rPr lang="en-US" dirty="0"/>
              <a:t>Limits for funding requests of AISL proposals are as follows: (1) Pilots and Feasibility projects: up to $300,000 with durations up to two years; (2) Research in Service to Practice projects: from $300,000 to $2,000,000 with durations from two to five years; (3) Innovations in Development projects: $500,000 to $3,000,000 with durations from two to five years; (4) Broad Implementation projects from $1,000,000 to $3,000,000 with durations from three to five years; (5) Literature Reviews, Syntheses, or Meta-analyses projects up to $250,000 with durations of up to two years; and (6) Conferences up to $250,000 with durations of up to two years.</a:t>
            </a:r>
          </a:p>
          <a:p>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8963" y="3265868"/>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296382" y="4841048"/>
            <a:ext cx="609600" cy="609600"/>
          </a:xfrm>
          <a:prstGeom prst="rect">
            <a:avLst/>
          </a:prstGeom>
        </p:spPr>
      </p:pic>
      <p:pic>
        <p:nvPicPr>
          <p:cNvPr id="1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pic>
        <p:nvPicPr>
          <p:cNvPr id="14"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195420" y="1936147"/>
            <a:ext cx="609600" cy="609600"/>
          </a:xfrm>
          <a:prstGeom prst="rect">
            <a:avLst/>
          </a:prstGeom>
        </p:spPr>
      </p:pic>
    </p:spTree>
    <p:extLst>
      <p:ext uri="{BB962C8B-B14F-4D97-AF65-F5344CB8AC3E}">
        <p14:creationId xmlns:p14="http://schemas.microsoft.com/office/powerpoint/2010/main" val="2735291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85"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027"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9181"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464783EF7EFC4A9BF6D4391FCEE85F" ma:contentTypeVersion="0" ma:contentTypeDescription="Create a new document." ma:contentTypeScope="" ma:versionID="a37b5254541389f0bc616e215c30a548">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CD033E-E716-4702-B212-9F098D3641A4}">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18A9B32-8AAA-4A18-8D37-57BA1ED4B23C}">
  <ds:schemaRefs>
    <ds:schemaRef ds:uri="http://schemas.microsoft.com/sharepoint/v3/contenttype/forms"/>
  </ds:schemaRefs>
</ds:datastoreItem>
</file>

<file path=customXml/itemProps3.xml><?xml version="1.0" encoding="utf-8"?>
<ds:datastoreItem xmlns:ds="http://schemas.openxmlformats.org/officeDocument/2006/customXml" ds:itemID="{C9532697-696C-4C11-980A-E23CBB6D84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511</TotalTime>
  <Words>11209</Words>
  <Application>Microsoft Office PowerPoint</Application>
  <PresentationFormat>Widescreen</PresentationFormat>
  <Paragraphs>356</Paragraphs>
  <Slides>55</Slides>
  <Notes>0</Notes>
  <HiddenSlides>0</HiddenSlides>
  <MMClips>87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Verdana</vt:lpstr>
      <vt:lpstr>Office Theme</vt:lpstr>
      <vt:lpstr>Advancing Informal STEM Learning (AISL) Program Solicitation  NSF 17-573</vt:lpstr>
      <vt:lpstr>What’s this webinar about? How is it different?</vt:lpstr>
      <vt:lpstr>An Overview of the Solicitation Structure</vt:lpstr>
      <vt:lpstr>  Advancing Informal STEM Learning (AISL)   PROGRAM SOLICITATION NSF 17-573   REPLACES DOCUMENT(S): NSF 15-593             </vt:lpstr>
      <vt:lpstr>Full Proposal Deadline(s) </vt:lpstr>
      <vt:lpstr>IMPORTANT INFORMATION AND REVISION NOTES </vt:lpstr>
      <vt:lpstr>General Information Program Title: Advancing Informal STEM Learning (AISL)</vt:lpstr>
      <vt:lpstr>Cognizant Program Officer(s): </vt:lpstr>
      <vt:lpstr>Award Information</vt:lpstr>
      <vt:lpstr> Who May Submit Proposals: </vt:lpstr>
      <vt:lpstr>Proposal Preparation and Submission Instructions</vt:lpstr>
      <vt:lpstr>Budgetary Information</vt:lpstr>
      <vt:lpstr>About the Advancing Informal STEM Learning Program</vt:lpstr>
      <vt:lpstr>Program Goals</vt:lpstr>
      <vt:lpstr>PROGRAM DESCRIPTION</vt:lpstr>
      <vt:lpstr>Audiences for AISL Projects</vt:lpstr>
      <vt:lpstr>STEM content areas</vt:lpstr>
      <vt:lpstr>Priorities  </vt:lpstr>
      <vt:lpstr>AISL Project Types</vt:lpstr>
      <vt:lpstr>About EHR and DRL</vt:lpstr>
      <vt:lpstr>Other Funding Opportunities</vt:lpstr>
      <vt:lpstr>Resources</vt:lpstr>
      <vt:lpstr>References</vt:lpstr>
      <vt:lpstr>III. AWARD INFORMATION</vt:lpstr>
      <vt:lpstr>IV. ELIGIBILITY INFORMATION</vt:lpstr>
      <vt:lpstr>V. PROPOSAL PREPARATION AND SUBMISSION INSTRUCTIONS </vt:lpstr>
      <vt:lpstr>A. Proposal Preparation Instructions (1)</vt:lpstr>
      <vt:lpstr>A. Proposal Preparation Instructions (2)</vt:lpstr>
      <vt:lpstr>1. Cover Sheet</vt:lpstr>
      <vt:lpstr>2. Project Summary</vt:lpstr>
      <vt:lpstr>3. Project Description (Narrative)</vt:lpstr>
      <vt:lpstr>Sections of the Project Description</vt:lpstr>
      <vt:lpstr>4. Budgets</vt:lpstr>
      <vt:lpstr>5. Other Forms</vt:lpstr>
      <vt:lpstr>6. Supplementary Documents</vt:lpstr>
      <vt:lpstr>Allowable Additional Supplementary Documents</vt:lpstr>
      <vt:lpstr>B. Budgetary Information</vt:lpstr>
      <vt:lpstr>C. Due Dates</vt:lpstr>
      <vt:lpstr>D. FastLane/Grants.gov Requirements</vt:lpstr>
      <vt:lpstr>For Proposals Submitted Via Grants.gov</vt:lpstr>
      <vt:lpstr>Submitting the Proposal</vt:lpstr>
      <vt:lpstr>VI. NSF PROPOSAL PROCESSING AND REVIEW PROCEDURES</vt:lpstr>
      <vt:lpstr>A. Merit Review Principles and Criteria</vt:lpstr>
      <vt:lpstr>1. Merit Review Principles</vt:lpstr>
      <vt:lpstr>2. Merit Review Criteria (1)</vt:lpstr>
      <vt:lpstr>Merit Review Criteria (2)</vt:lpstr>
      <vt:lpstr>Additional Solicitation Specific Review Criteria</vt:lpstr>
      <vt:lpstr>B. Review and Selection Process</vt:lpstr>
      <vt:lpstr>VII. AWARD ADMINISTRATION INFORMATION </vt:lpstr>
      <vt:lpstr>B. Award Conditions</vt:lpstr>
      <vt:lpstr>C. Reporting Requirements</vt:lpstr>
      <vt:lpstr>VIII. AGENCY CONTACTS</vt:lpstr>
      <vt:lpstr>IX. OTHER INFORMATION</vt:lpstr>
      <vt:lpstr>ABOUT THE NATIONAL SCIENCE FOUNDATION</vt:lpstr>
      <vt:lpstr>The National Science Foundation</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Informal STEM Learning (AISL) Program Solicitation  NSF 17-573</dc:title>
  <dc:creator>McCallie, Ellen</dc:creator>
  <cp:lastModifiedBy>Harris, Jeffrey S.</cp:lastModifiedBy>
  <cp:revision>53</cp:revision>
  <cp:lastPrinted>2017-08-05T08:18:44Z</cp:lastPrinted>
  <dcterms:created xsi:type="dcterms:W3CDTF">2017-07-19T11:40:54Z</dcterms:created>
  <dcterms:modified xsi:type="dcterms:W3CDTF">2017-08-24T12:03:24Z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0x01010019464783EF7EFC4A9BF6D4391FCEE85F</vt:lpwstr>
  </property>
</Properties>
</file>